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4"/>
    <p:sldMasterId id="2147484140" r:id="rId5"/>
    <p:sldMasterId id="2147484161" r:id="rId6"/>
    <p:sldMasterId id="2147484151" r:id="rId7"/>
  </p:sldMasterIdLst>
  <p:notesMasterIdLst>
    <p:notesMasterId r:id="rId69"/>
  </p:notesMasterIdLst>
  <p:sldIdLst>
    <p:sldId id="278" r:id="rId8"/>
    <p:sldId id="279" r:id="rId9"/>
    <p:sldId id="787" r:id="rId10"/>
    <p:sldId id="822" r:id="rId11"/>
    <p:sldId id="841" r:id="rId12"/>
    <p:sldId id="827" r:id="rId13"/>
    <p:sldId id="820" r:id="rId14"/>
    <p:sldId id="821" r:id="rId15"/>
    <p:sldId id="823" r:id="rId16"/>
    <p:sldId id="824" r:id="rId17"/>
    <p:sldId id="829" r:id="rId18"/>
    <p:sldId id="826" r:id="rId19"/>
    <p:sldId id="828" r:id="rId20"/>
    <p:sldId id="758" r:id="rId21"/>
    <p:sldId id="759" r:id="rId22"/>
    <p:sldId id="760" r:id="rId23"/>
    <p:sldId id="842" r:id="rId24"/>
    <p:sldId id="792" r:id="rId25"/>
    <p:sldId id="791" r:id="rId26"/>
    <p:sldId id="295" r:id="rId27"/>
    <p:sldId id="338" r:id="rId28"/>
    <p:sldId id="352" r:id="rId29"/>
    <p:sldId id="356" r:id="rId30"/>
    <p:sldId id="282" r:id="rId31"/>
    <p:sldId id="317" r:id="rId32"/>
    <p:sldId id="340" r:id="rId33"/>
    <p:sldId id="357" r:id="rId34"/>
    <p:sldId id="318" r:id="rId35"/>
    <p:sldId id="830" r:id="rId36"/>
    <p:sldId id="836" r:id="rId37"/>
    <p:sldId id="852" r:id="rId38"/>
    <p:sldId id="845" r:id="rId39"/>
    <p:sldId id="838" r:id="rId40"/>
    <p:sldId id="840" r:id="rId41"/>
    <p:sldId id="843" r:id="rId42"/>
    <p:sldId id="314" r:id="rId43"/>
    <p:sldId id="323" r:id="rId44"/>
    <p:sldId id="853" r:id="rId45"/>
    <p:sldId id="315" r:id="rId46"/>
    <p:sldId id="324" r:id="rId47"/>
    <p:sldId id="325" r:id="rId48"/>
    <p:sldId id="326" r:id="rId49"/>
    <p:sldId id="328" r:id="rId50"/>
    <p:sldId id="329" r:id="rId51"/>
    <p:sldId id="844" r:id="rId52"/>
    <p:sldId id="298" r:id="rId53"/>
    <p:sldId id="353" r:id="rId54"/>
    <p:sldId id="332" r:id="rId55"/>
    <p:sldId id="335" r:id="rId56"/>
    <p:sldId id="336" r:id="rId57"/>
    <p:sldId id="350" r:id="rId58"/>
    <p:sldId id="788" r:id="rId59"/>
    <p:sldId id="846" r:id="rId60"/>
    <p:sldId id="847" r:id="rId61"/>
    <p:sldId id="848" r:id="rId62"/>
    <p:sldId id="849" r:id="rId63"/>
    <p:sldId id="851" r:id="rId64"/>
    <p:sldId id="850" r:id="rId65"/>
    <p:sldId id="834" r:id="rId66"/>
    <p:sldId id="835" r:id="rId67"/>
    <p:sldId id="750" r:id="rId6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B75F40-30FF-0670-20E8-9F4C1A54AA29}" name="Trevor James" initials="TJ" userId="S::trevor.james@pearson.com::c849c0be-64b3-443d-b9db-53ea38176bcb" providerId="AD"/>
  <p188:author id="{6FAC636C-373D-8DFA-143D-095DF84E7626}" name="Jennifer Riley" initials="JR" userId="S::jennifer.riley@pearson.com::2d8e6163-ca7e-412d-b658-2a4c7ed8a8b4" providerId="AD"/>
  <p188:author id="{0A542EC3-009C-46E3-1577-E77DA94A939F}" name="Michelle Richard" initials="MR" userId="S::Michelle.Richard@Pearson.com::7da78db0-4640-4a3f-9bf5-1ec6691d29fe" providerId="AD"/>
  <p188:author id="{C99C54CB-8FFB-40E3-07A6-9A1EF74BB571}" name="Sara Hanlon" initials="" userId="S::Sara.Hanlon@cognia.org::8fc26b1e-d852-448e-8fdd-9116e7769d43" providerId="AD"/>
  <p188:author id="{764EB0D7-E03C-1CB8-4D43-2C0F193BDAAC}" name="Kathleen Myers" initials="KM" userId="S::kathleen.myers@pearson.com::b659c1b5-d04b-4877-939d-898514fc7bb2" providerId="AD"/>
  <p188:author id="{8EE2E0DC-2A86-15DA-4EA9-1AA73F77F834}" name="Amy Cook" initials="AC" userId="S::amy.cook@pearson.com::3497e830-9999-4c21-9c11-0fc52c2930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935"/>
    <a:srgbClr val="D5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4136" autoAdjust="0"/>
  </p:normalViewPr>
  <p:slideViewPr>
    <p:cSldViewPr snapToGrid="0">
      <p:cViewPr varScale="1">
        <p:scale>
          <a:sx n="96" d="100"/>
          <a:sy n="96" d="100"/>
        </p:scale>
        <p:origin x="21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cs typeface="+mn-cs"/>
              </a:defRPr>
            </a:lvl1pPr>
          </a:lstStyle>
          <a:p>
            <a:pPr>
              <a:defRPr/>
            </a:pPr>
            <a:fld id="{AC27C917-86D6-4083-BE96-E72DBE33C8E0}" type="datetimeFigureOut">
              <a:rPr lang="en-US"/>
              <a:pPr>
                <a:defRPr/>
              </a:pPr>
              <a:t>2/20/2024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atin typeface="Calibri" panose="020F0502020204030204" pitchFamily="34" charset="0"/>
              </a:defRPr>
            </a:lvl1pPr>
          </a:lstStyle>
          <a:p>
            <a:fld id="{D9FBDE9E-A812-4663-9CB3-8F1B9102178D}" type="slidenum">
              <a:rPr lang="en-US" altLang="en-US"/>
              <a:pPr/>
              <a:t>‹#›</a:t>
            </a:fld>
            <a:endParaRPr lang="en-US" altLang="en-US"/>
          </a:p>
        </p:txBody>
      </p:sp>
    </p:spTree>
    <p:extLst>
      <p:ext uri="{BB962C8B-B14F-4D97-AF65-F5344CB8AC3E}">
        <p14:creationId xmlns:p14="http://schemas.microsoft.com/office/powerpoint/2010/main" val="3612029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4</a:t>
            </a:fld>
            <a:endParaRPr lang="en-US" altLang="en-US"/>
          </a:p>
        </p:txBody>
      </p:sp>
    </p:spTree>
    <p:extLst>
      <p:ext uri="{BB962C8B-B14F-4D97-AF65-F5344CB8AC3E}">
        <p14:creationId xmlns:p14="http://schemas.microsoft.com/office/powerpoint/2010/main" val="1755940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1826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55256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30249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7745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5652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565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31587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83357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30</a:t>
            </a:fld>
            <a:endParaRPr lang="en-US" altLang="en-US"/>
          </a:p>
        </p:txBody>
      </p:sp>
    </p:spTree>
    <p:extLst>
      <p:ext uri="{BB962C8B-B14F-4D97-AF65-F5344CB8AC3E}">
        <p14:creationId xmlns:p14="http://schemas.microsoft.com/office/powerpoint/2010/main" val="246817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31</a:t>
            </a:fld>
            <a:endParaRPr lang="en-US" altLang="en-US"/>
          </a:p>
        </p:txBody>
      </p:sp>
    </p:spTree>
    <p:extLst>
      <p:ext uri="{BB962C8B-B14F-4D97-AF65-F5344CB8AC3E}">
        <p14:creationId xmlns:p14="http://schemas.microsoft.com/office/powerpoint/2010/main" val="173720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a:t>
            </a:fld>
            <a:endParaRPr lang="en-US" altLang="en-US"/>
          </a:p>
        </p:txBody>
      </p:sp>
    </p:spTree>
    <p:extLst>
      <p:ext uri="{BB962C8B-B14F-4D97-AF65-F5344CB8AC3E}">
        <p14:creationId xmlns:p14="http://schemas.microsoft.com/office/powerpoint/2010/main" val="631219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32</a:t>
            </a:fld>
            <a:endParaRPr lang="en-US" altLang="en-US"/>
          </a:p>
        </p:txBody>
      </p:sp>
    </p:spTree>
    <p:extLst>
      <p:ext uri="{BB962C8B-B14F-4D97-AF65-F5344CB8AC3E}">
        <p14:creationId xmlns:p14="http://schemas.microsoft.com/office/powerpoint/2010/main" val="692126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33</a:t>
            </a:fld>
            <a:endParaRPr lang="en-US" altLang="en-US"/>
          </a:p>
        </p:txBody>
      </p:sp>
    </p:spTree>
    <p:extLst>
      <p:ext uri="{BB962C8B-B14F-4D97-AF65-F5344CB8AC3E}">
        <p14:creationId xmlns:p14="http://schemas.microsoft.com/office/powerpoint/2010/main" val="2817214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34</a:t>
            </a:fld>
            <a:endParaRPr lang="en-US" altLang="en-US"/>
          </a:p>
        </p:txBody>
      </p:sp>
    </p:spTree>
    <p:extLst>
      <p:ext uri="{BB962C8B-B14F-4D97-AF65-F5344CB8AC3E}">
        <p14:creationId xmlns:p14="http://schemas.microsoft.com/office/powerpoint/2010/main" val="2721324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EC27-01BC-008A-62C9-9CEBCD962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0ED5D-B2E5-41FC-B0C3-33E8ACE66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5F717-C98F-A077-DABA-C6288A2B44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536A65-FA4B-8D47-9DD4-2435C4DE474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34088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24912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42</a:t>
            </a:fld>
            <a:endParaRPr lang="en-US" altLang="en-US"/>
          </a:p>
        </p:txBody>
      </p:sp>
    </p:spTree>
    <p:extLst>
      <p:ext uri="{BB962C8B-B14F-4D97-AF65-F5344CB8AC3E}">
        <p14:creationId xmlns:p14="http://schemas.microsoft.com/office/powerpoint/2010/main" val="2384668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00277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41470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52</a:t>
            </a:fld>
            <a:endParaRPr lang="en-US" altLang="en-US"/>
          </a:p>
        </p:txBody>
      </p:sp>
    </p:spTree>
    <p:extLst>
      <p:ext uri="{BB962C8B-B14F-4D97-AF65-F5344CB8AC3E}">
        <p14:creationId xmlns:p14="http://schemas.microsoft.com/office/powerpoint/2010/main" val="2140670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54</a:t>
            </a:fld>
            <a:endParaRPr lang="en-US" altLang="en-US"/>
          </a:p>
        </p:txBody>
      </p:sp>
    </p:spTree>
    <p:extLst>
      <p:ext uri="{BB962C8B-B14F-4D97-AF65-F5344CB8AC3E}">
        <p14:creationId xmlns:p14="http://schemas.microsoft.com/office/powerpoint/2010/main" val="419438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6</a:t>
            </a:fld>
            <a:endParaRPr lang="en-US" altLang="en-US"/>
          </a:p>
        </p:txBody>
      </p:sp>
    </p:spTree>
    <p:extLst>
      <p:ext uri="{BB962C8B-B14F-4D97-AF65-F5344CB8AC3E}">
        <p14:creationId xmlns:p14="http://schemas.microsoft.com/office/powerpoint/2010/main" val="996700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55</a:t>
            </a:fld>
            <a:endParaRPr lang="en-US" altLang="en-US"/>
          </a:p>
        </p:txBody>
      </p:sp>
    </p:spTree>
    <p:extLst>
      <p:ext uri="{BB962C8B-B14F-4D97-AF65-F5344CB8AC3E}">
        <p14:creationId xmlns:p14="http://schemas.microsoft.com/office/powerpoint/2010/main" val="924302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56</a:t>
            </a:fld>
            <a:endParaRPr lang="en-US" altLang="en-US"/>
          </a:p>
        </p:txBody>
      </p:sp>
    </p:spTree>
    <p:extLst>
      <p:ext uri="{BB962C8B-B14F-4D97-AF65-F5344CB8AC3E}">
        <p14:creationId xmlns:p14="http://schemas.microsoft.com/office/powerpoint/2010/main" val="2985572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57</a:t>
            </a:fld>
            <a:endParaRPr lang="en-US" altLang="en-US"/>
          </a:p>
        </p:txBody>
      </p:sp>
    </p:spTree>
    <p:extLst>
      <p:ext uri="{BB962C8B-B14F-4D97-AF65-F5344CB8AC3E}">
        <p14:creationId xmlns:p14="http://schemas.microsoft.com/office/powerpoint/2010/main" val="2770806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58</a:t>
            </a:fld>
            <a:endParaRPr lang="en-US" altLang="en-US"/>
          </a:p>
        </p:txBody>
      </p:sp>
    </p:spTree>
    <p:extLst>
      <p:ext uri="{BB962C8B-B14F-4D97-AF65-F5344CB8AC3E}">
        <p14:creationId xmlns:p14="http://schemas.microsoft.com/office/powerpoint/2010/main" val="2032183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59</a:t>
            </a:fld>
            <a:endParaRPr lang="en-US" altLang="en-US"/>
          </a:p>
        </p:txBody>
      </p:sp>
    </p:spTree>
    <p:extLst>
      <p:ext uri="{BB962C8B-B14F-4D97-AF65-F5344CB8AC3E}">
        <p14:creationId xmlns:p14="http://schemas.microsoft.com/office/powerpoint/2010/main" val="2158992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60</a:t>
            </a:fld>
            <a:endParaRPr lang="en-US" altLang="en-US"/>
          </a:p>
        </p:txBody>
      </p:sp>
    </p:spTree>
    <p:extLst>
      <p:ext uri="{BB962C8B-B14F-4D97-AF65-F5344CB8AC3E}">
        <p14:creationId xmlns:p14="http://schemas.microsoft.com/office/powerpoint/2010/main" val="566289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78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7</a:t>
            </a:fld>
            <a:endParaRPr lang="en-US" altLang="en-US"/>
          </a:p>
        </p:txBody>
      </p:sp>
    </p:spTree>
    <p:extLst>
      <p:ext uri="{BB962C8B-B14F-4D97-AF65-F5344CB8AC3E}">
        <p14:creationId xmlns:p14="http://schemas.microsoft.com/office/powerpoint/2010/main" val="360667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a:t>
            </a:fld>
            <a:endParaRPr lang="en-US" altLang="en-US"/>
          </a:p>
        </p:txBody>
      </p:sp>
    </p:spTree>
    <p:extLst>
      <p:ext uri="{BB962C8B-B14F-4D97-AF65-F5344CB8AC3E}">
        <p14:creationId xmlns:p14="http://schemas.microsoft.com/office/powerpoint/2010/main" val="419467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a:t>
            </a:fld>
            <a:endParaRPr lang="en-US" altLang="en-US"/>
          </a:p>
        </p:txBody>
      </p:sp>
    </p:spTree>
    <p:extLst>
      <p:ext uri="{BB962C8B-B14F-4D97-AF65-F5344CB8AC3E}">
        <p14:creationId xmlns:p14="http://schemas.microsoft.com/office/powerpoint/2010/main" val="192163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10</a:t>
            </a:fld>
            <a:endParaRPr lang="en-US" altLang="en-US"/>
          </a:p>
        </p:txBody>
      </p:sp>
    </p:spTree>
    <p:extLst>
      <p:ext uri="{BB962C8B-B14F-4D97-AF65-F5344CB8AC3E}">
        <p14:creationId xmlns:p14="http://schemas.microsoft.com/office/powerpoint/2010/main" val="114116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12</a:t>
            </a:fld>
            <a:endParaRPr lang="en-US" altLang="en-US"/>
          </a:p>
        </p:txBody>
      </p:sp>
    </p:spTree>
    <p:extLst>
      <p:ext uri="{BB962C8B-B14F-4D97-AF65-F5344CB8AC3E}">
        <p14:creationId xmlns:p14="http://schemas.microsoft.com/office/powerpoint/2010/main" val="2205673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13</a:t>
            </a:fld>
            <a:endParaRPr lang="en-US" altLang="en-US"/>
          </a:p>
        </p:txBody>
      </p:sp>
    </p:spTree>
    <p:extLst>
      <p:ext uri="{BB962C8B-B14F-4D97-AF65-F5344CB8AC3E}">
        <p14:creationId xmlns:p14="http://schemas.microsoft.com/office/powerpoint/2010/main" val="407206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4309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3887" y="1709738"/>
            <a:ext cx="7886700" cy="2852737"/>
          </a:xfrm>
          <a:prstGeom prst="rect">
            <a:avLst/>
          </a:prstGeom>
          <a:noFill/>
          <a:ln>
            <a:noFill/>
          </a:ln>
        </p:spPr>
        <p:txBody>
          <a:bodyPr lIns="91425" tIns="91425" rIns="91425" bIns="91425" anchor="ctr" anchorCtr="1"/>
          <a:lstStyle>
            <a:lvl1pPr marL="0" marR="0" lvl="0" indent="0" algn="ctr" rtl="0">
              <a:lnSpc>
                <a:spcPct val="90909"/>
              </a:lnSpc>
              <a:spcBef>
                <a:spcPts val="0"/>
              </a:spcBef>
              <a:buClr>
                <a:schemeClr val="dk1"/>
              </a:buClr>
              <a:buFont typeface="Times New Roman"/>
              <a:buNone/>
              <a:defRPr sz="44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lnSpc>
                <a:spcPct val="79166"/>
              </a:lnSpc>
              <a:spcBef>
                <a:spcPts val="0"/>
              </a:spcBef>
              <a:spcAft>
                <a:spcPts val="0"/>
              </a:spcAft>
              <a:buClr>
                <a:schemeClr val="lt2"/>
              </a:buClr>
              <a:buFont typeface="Arial"/>
              <a:buNone/>
              <a:defRPr sz="2400" b="0" i="0" u="none" strike="noStrike" cap="none">
                <a:solidFill>
                  <a:schemeClr val="lt2"/>
                </a:solidFill>
                <a:latin typeface="Arial"/>
                <a:ea typeface="Arial"/>
                <a:cs typeface="Arial"/>
                <a:sym typeface="Arial"/>
              </a:defRPr>
            </a:lvl1pPr>
            <a:lvl2pPr marL="457200" marR="0" lvl="1" indent="0" algn="l" rtl="0">
              <a:lnSpc>
                <a:spcPct val="95000"/>
              </a:lnSpc>
              <a:spcBef>
                <a:spcPts val="0"/>
              </a:spcBef>
              <a:spcAft>
                <a:spcPts val="0"/>
              </a:spcAft>
              <a:buClr>
                <a:schemeClr val="lt2"/>
              </a:buClr>
              <a:buFont typeface="Arial"/>
              <a:buNone/>
              <a:defRPr sz="2000" b="0" i="0" u="none" strike="noStrike" cap="none">
                <a:solidFill>
                  <a:schemeClr val="lt2"/>
                </a:solidFill>
                <a:latin typeface="Arial"/>
                <a:ea typeface="Arial"/>
                <a:cs typeface="Arial"/>
                <a:sym typeface="Arial"/>
              </a:defRPr>
            </a:lvl2pPr>
            <a:lvl3pPr marL="914400" marR="0" lvl="2" indent="0" algn="l" rtl="0">
              <a:lnSpc>
                <a:spcPct val="105555"/>
              </a:lnSpc>
              <a:spcBef>
                <a:spcPts val="0"/>
              </a:spcBef>
              <a:spcAft>
                <a:spcPts val="0"/>
              </a:spcAft>
              <a:buClr>
                <a:schemeClr val="accent4"/>
              </a:buClr>
              <a:buFont typeface="Arial"/>
              <a:buNone/>
              <a:defRPr sz="1800" b="0" i="0" u="none" strike="noStrike" cap="none">
                <a:solidFill>
                  <a:schemeClr val="lt2"/>
                </a:solidFill>
                <a:latin typeface="Arial"/>
                <a:ea typeface="Arial"/>
                <a:cs typeface="Arial"/>
                <a:sym typeface="Arial"/>
              </a:defRPr>
            </a:lvl3pPr>
            <a:lvl4pPr marL="1371600" marR="0" lvl="3" indent="0" algn="l" rtl="0">
              <a:lnSpc>
                <a:spcPct val="93750"/>
              </a:lnSpc>
              <a:spcBef>
                <a:spcPts val="0"/>
              </a:spcBef>
              <a:spcAft>
                <a:spcPts val="850"/>
              </a:spcAft>
              <a:buClr>
                <a:schemeClr val="dk1"/>
              </a:buClr>
              <a:buFont typeface="Arial"/>
              <a:buNone/>
              <a:defRPr sz="1600" b="0" i="0" u="none" strike="noStrike" cap="none">
                <a:solidFill>
                  <a:schemeClr val="lt2"/>
                </a:solidFill>
                <a:latin typeface="Arial"/>
                <a:ea typeface="Arial"/>
                <a:cs typeface="Arial"/>
                <a:sym typeface="Arial"/>
              </a:defRPr>
            </a:lvl4pPr>
            <a:lvl5pPr marL="1828800" marR="0" lvl="4"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2"/>
                </a:solidFill>
                <a:latin typeface="Arial"/>
                <a:ea typeface="Arial"/>
                <a:cs typeface="Arial"/>
                <a:sym typeface="Arial"/>
              </a:rPr>
              <a:t>‹#›</a:t>
            </a:fld>
            <a:endParaRPr lang="en-US" sz="800" b="1" i="0" u="none" strike="noStrike" cap="none">
              <a:solidFill>
                <a:schemeClr val="dk2"/>
              </a:solidFill>
              <a:latin typeface="Arial"/>
              <a:ea typeface="Arial"/>
              <a:cs typeface="Arial"/>
              <a:sym typeface="Arial"/>
            </a:endParaRPr>
          </a:p>
        </p:txBody>
      </p:sp>
      <p:sp>
        <p:nvSpPr>
          <p:cNvPr id="27" name="Shape 27"/>
          <p:cNvSpPr txBox="1">
            <a:spLocks noGrp="1"/>
          </p:cNvSpPr>
          <p:nvPr>
            <p:ph type="ftr" idx="11"/>
          </p:nvPr>
        </p:nvSpPr>
        <p:spPr>
          <a:xfrm>
            <a:off x="6325385" y="6489578"/>
            <a:ext cx="2139656" cy="125533"/>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391288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a:t>Insert photographic image</a:t>
            </a:r>
            <a:endParaRPr lang="en-US"/>
          </a:p>
        </p:txBody>
      </p:sp>
      <p:sp>
        <p:nvSpPr>
          <p:cNvPr id="4" name="Slide Number Placeholder 3"/>
          <p:cNvSpPr>
            <a:spLocks noGrp="1"/>
          </p:cNvSpPr>
          <p:nvPr>
            <p:ph type="sldNum" sz="quarter" idx="13"/>
          </p:nvPr>
        </p:nvSpPr>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48325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ntroduc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587751" cy="1144958"/>
          </a:xfrm>
        </p:spPr>
        <p:txBody>
          <a:bodyPr anchor="t" anchorCtr="0"/>
          <a:lstStyle>
            <a:lvl1pPr>
              <a:lnSpc>
                <a:spcPts val="4000"/>
              </a:lnSpc>
              <a:defRPr sz="3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52450" y="2085974"/>
            <a:ext cx="3533776" cy="3124201"/>
          </a:xfrm>
        </p:spPr>
        <p:txBody>
          <a:bodyPr/>
          <a:lstStyle>
            <a:lvl1pPr marL="0" indent="0">
              <a:lnSpc>
                <a:spcPts val="2000"/>
              </a:lnSpc>
              <a:spcAft>
                <a:spcPts val="0"/>
              </a:spcAft>
              <a:buClr>
                <a:schemeClr val="tx1"/>
              </a:buClr>
              <a:buFont typeface="Arial" panose="020B0604020202020204" pitchFamily="34" charset="0"/>
              <a:buNone/>
              <a:defRPr sz="1600" b="0" i="0" kern="0" baseline="0">
                <a:solidFill>
                  <a:schemeClr val="bg1"/>
                </a:solidFill>
                <a:latin typeface="+mn-lt"/>
              </a:defRPr>
            </a:lvl1pPr>
            <a:lvl2pPr marL="0" indent="0">
              <a:lnSpc>
                <a:spcPts val="1600"/>
              </a:lnSpc>
              <a:spcBef>
                <a:spcPts val="1701"/>
              </a:spcBef>
              <a:spcAft>
                <a:spcPts val="0"/>
              </a:spcAft>
              <a:defRPr sz="1200" i="1">
                <a:solidFill>
                  <a:schemeClr val="bg1"/>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726394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tx2"/>
                </a:solidFill>
              </a:defRPr>
            </a:lvl1pPr>
            <a:lvl2pPr marL="0" indent="0" algn="ctr">
              <a:lnSpc>
                <a:spcPts val="2100"/>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11906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600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01919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a:t>Click to edit Master title style</a:t>
            </a:r>
          </a:p>
        </p:txBody>
      </p:sp>
    </p:spTree>
    <p:extLst>
      <p:ext uri="{BB962C8B-B14F-4D97-AF65-F5344CB8AC3E}">
        <p14:creationId xmlns:p14="http://schemas.microsoft.com/office/powerpoint/2010/main" val="3443541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7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76626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a:t>Click to 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1850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a:t>Click to edit Master title style</a:t>
            </a:r>
          </a:p>
        </p:txBody>
      </p:sp>
    </p:spTree>
    <p:extLst>
      <p:ext uri="{BB962C8B-B14F-4D97-AF65-F5344CB8AC3E}">
        <p14:creationId xmlns:p14="http://schemas.microsoft.com/office/powerpoint/2010/main" val="2288391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16002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449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CD35446-9C67-BC57-779B-94D3C0956637}"/>
              </a:ext>
            </a:extLst>
          </p:cNvPr>
          <p:cNvSpPr>
            <a:spLocks noGrp="1"/>
          </p:cNvSpPr>
          <p:nvPr>
            <p:ph type="ftr" sz="quarter" idx="13"/>
          </p:nvPr>
        </p:nvSpPr>
        <p:spPr/>
        <p:txBody>
          <a:bodyPr/>
          <a:lstStyle/>
          <a:p>
            <a:pPr>
              <a:defRPr/>
            </a:pPr>
            <a:endParaRPr lang="en-US"/>
          </a:p>
        </p:txBody>
      </p:sp>
    </p:spTree>
    <p:extLst>
      <p:ext uri="{BB962C8B-B14F-4D97-AF65-F5344CB8AC3E}">
        <p14:creationId xmlns:p14="http://schemas.microsoft.com/office/powerpoint/2010/main" val="1352726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875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981200" y="685800"/>
            <a:ext cx="5105400" cy="3886200"/>
          </a:xfrm>
        </p:spPr>
        <p:txBody>
          <a:bodyPr rtlCol="0">
            <a:normAutofit/>
          </a:bodyPr>
          <a:lstStyle/>
          <a:p>
            <a:pPr lvl="0"/>
            <a:r>
              <a:rPr lang="en-US" noProof="0"/>
              <a:t>Click icon to add picture</a:t>
            </a:r>
          </a:p>
        </p:txBody>
      </p:sp>
      <p:sp>
        <p:nvSpPr>
          <p:cNvPr id="7" name="Text Placeholder 6"/>
          <p:cNvSpPr>
            <a:spLocks noGrp="1"/>
          </p:cNvSpPr>
          <p:nvPr>
            <p:ph type="body" sz="quarter" idx="11"/>
          </p:nvPr>
        </p:nvSpPr>
        <p:spPr>
          <a:xfrm>
            <a:off x="1981200" y="4648200"/>
            <a:ext cx="510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0601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Tree>
    <p:extLst>
      <p:ext uri="{BB962C8B-B14F-4D97-AF65-F5344CB8AC3E}">
        <p14:creationId xmlns:p14="http://schemas.microsoft.com/office/powerpoint/2010/main" val="1331124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22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40A4-D6A7-4194-8BE6-B4F58C1295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E94BD-A7C3-44CB-AE25-3B0AA7E14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4B32B-152F-4B2A-8113-FD09F3129DE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BF4A0-FD1F-40FC-98FE-1532A2A7DB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18271-D3C2-442D-80AA-0687E6ADF43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49A1A-B21F-4248-A2C6-2C4C1980DCE5}"/>
              </a:ext>
            </a:extLst>
          </p:cNvPr>
          <p:cNvSpPr>
            <a:spLocks noGrp="1"/>
          </p:cNvSpPr>
          <p:nvPr>
            <p:ph type="dt" sz="half" idx="10"/>
          </p:nvPr>
        </p:nvSpPr>
        <p:spPr/>
        <p:txBody>
          <a:bodyPr/>
          <a:lstStyle/>
          <a:p>
            <a:fld id="{9512B3E8-48F1-4B23-8498-D8A04A81EC9C}" type="datetimeFigureOut">
              <a:rPr lang="en-US" smtClean="0"/>
              <a:t>2/20/2024</a:t>
            </a:fld>
            <a:endParaRPr lang="en-US"/>
          </a:p>
        </p:txBody>
      </p:sp>
      <p:sp>
        <p:nvSpPr>
          <p:cNvPr id="8" name="Footer Placeholder 7">
            <a:extLst>
              <a:ext uri="{FF2B5EF4-FFF2-40B4-BE49-F238E27FC236}">
                <a16:creationId xmlns:a16="http://schemas.microsoft.com/office/drawing/2014/main" id="{9422F4F0-523E-4DCE-84BE-A7EF5503BE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0B623-DAF5-478E-B0B8-10F3CB33B4D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90169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a:t>Insert photographic image</a:t>
            </a:r>
            <a:endParaRPr lang="en-US"/>
          </a:p>
        </p:txBody>
      </p:sp>
      <p:sp>
        <p:nvSpPr>
          <p:cNvPr id="4" name="Slide Number Placeholder 3"/>
          <p:cNvSpPr>
            <a:spLocks noGrp="1"/>
          </p:cNvSpPr>
          <p:nvPr>
            <p:ph type="sldNum" sz="quarter" idx="13"/>
          </p:nvPr>
        </p:nvSpPr>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044777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Introduc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587751" cy="1144958"/>
          </a:xfrm>
        </p:spPr>
        <p:txBody>
          <a:bodyPr anchor="t" anchorCtr="0"/>
          <a:lstStyle>
            <a:lvl1pPr>
              <a:lnSpc>
                <a:spcPts val="4000"/>
              </a:lnSpc>
              <a:defRPr sz="3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52450" y="2085974"/>
            <a:ext cx="3533776" cy="3124201"/>
          </a:xfrm>
        </p:spPr>
        <p:txBody>
          <a:bodyPr/>
          <a:lstStyle>
            <a:lvl1pPr marL="0" indent="0">
              <a:lnSpc>
                <a:spcPts val="2000"/>
              </a:lnSpc>
              <a:spcAft>
                <a:spcPts val="0"/>
              </a:spcAft>
              <a:buClr>
                <a:schemeClr val="tx1"/>
              </a:buClr>
              <a:buFont typeface="Arial" panose="020B0604020202020204" pitchFamily="34" charset="0"/>
              <a:buNone/>
              <a:defRPr sz="1600" b="0" i="0" kern="0" baseline="0">
                <a:solidFill>
                  <a:schemeClr val="bg1"/>
                </a:solidFill>
                <a:latin typeface="+mn-lt"/>
              </a:defRPr>
            </a:lvl1pPr>
            <a:lvl2pPr marL="0" indent="0">
              <a:lnSpc>
                <a:spcPts val="1600"/>
              </a:lnSpc>
              <a:spcBef>
                <a:spcPts val="1701"/>
              </a:spcBef>
              <a:spcAft>
                <a:spcPts val="0"/>
              </a:spcAft>
              <a:defRPr sz="1200" i="1">
                <a:solidFill>
                  <a:schemeClr val="bg1"/>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3018860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24044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92BFE2-154C-75EC-3D57-D4139F463C5E}"/>
              </a:ext>
            </a:extLst>
          </p:cNvPr>
          <p:cNvSpPr/>
          <p:nvPr userDrawn="1"/>
        </p:nvSpPr>
        <p:spPr>
          <a:xfrm>
            <a:off x="0" y="0"/>
            <a:ext cx="3810000" cy="62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4C2EE70-1B6D-4DA6-F7A6-FB6604FFB2E5}"/>
              </a:ext>
            </a:extLst>
          </p:cNvPr>
          <p:cNvSpPr/>
          <p:nvPr userDrawn="1"/>
        </p:nvSpPr>
        <p:spPr>
          <a:xfrm>
            <a:off x="914400" y="381000"/>
            <a:ext cx="7543800" cy="548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3FD83E2-F4AF-E96C-06CC-C1BE083C37DD}"/>
              </a:ext>
            </a:extLst>
          </p:cNvPr>
          <p:cNvSpPr/>
          <p:nvPr userDrawn="1"/>
        </p:nvSpPr>
        <p:spPr>
          <a:xfrm>
            <a:off x="1066800" y="457200"/>
            <a:ext cx="7772400" cy="533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19200" y="2416175"/>
            <a:ext cx="7467600" cy="1470025"/>
          </a:xfrm>
        </p:spPr>
        <p:txBody>
          <a:bodyPr/>
          <a:lstStyle/>
          <a:p>
            <a:r>
              <a:rPr lang="en-US"/>
              <a:t>Click to edit Master title style</a:t>
            </a:r>
          </a:p>
        </p:txBody>
      </p:sp>
    </p:spTree>
    <p:extLst>
      <p:ext uri="{BB962C8B-B14F-4D97-AF65-F5344CB8AC3E}">
        <p14:creationId xmlns:p14="http://schemas.microsoft.com/office/powerpoint/2010/main" val="3422967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48639" y="411479"/>
            <a:ext cx="8001000" cy="914400"/>
          </a:xfrm>
          <a:prstGeom prst="rect">
            <a:avLst/>
          </a:prstGeom>
          <a:noFill/>
          <a:ln>
            <a:noFill/>
          </a:ln>
        </p:spPr>
        <p:txBody>
          <a:bodyPr lIns="91425" tIns="91425" rIns="91425" bIns="91425" anchor="t" anchorCtr="0"/>
          <a:lstStyle>
            <a:lvl1pPr marL="0" marR="0" lvl="0" indent="0" algn="l" rtl="0">
              <a:lnSpc>
                <a:spcPct val="142857"/>
              </a:lnSpc>
              <a:spcBef>
                <a:spcPts val="0"/>
              </a:spcBef>
              <a:buClr>
                <a:schemeClr val="dk1"/>
              </a:buClr>
              <a:buFont typeface="Times New Roman"/>
              <a:buNone/>
              <a:defRPr sz="28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548639" y="1142999"/>
            <a:ext cx="8001000" cy="512063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40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00000"/>
              </a:lnSpc>
              <a:spcBef>
                <a:spcPts val="400"/>
              </a:spcBef>
              <a:spcAft>
                <a:spcPts val="40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352425" marR="0" lvl="2" indent="-73025" algn="l" rtl="0">
              <a:lnSpc>
                <a:spcPct val="100000"/>
              </a:lnSpc>
              <a:spcBef>
                <a:spcPts val="400"/>
              </a:spcBef>
              <a:spcAft>
                <a:spcPts val="400"/>
              </a:spcAft>
              <a:buClr>
                <a:schemeClr val="accent4"/>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2"/>
                </a:solidFill>
                <a:latin typeface="Arial"/>
                <a:ea typeface="Arial"/>
                <a:cs typeface="Arial"/>
                <a:sym typeface="Arial"/>
              </a:rPr>
              <a:t>‹#›</a:t>
            </a:fld>
            <a:endParaRPr lang="en-US" sz="800" b="1" i="0" u="none" strike="noStrike" cap="none">
              <a:solidFill>
                <a:schemeClr val="dk2"/>
              </a:solidFill>
              <a:latin typeface="Arial"/>
              <a:ea typeface="Arial"/>
              <a:cs typeface="Arial"/>
              <a:sym typeface="Arial"/>
            </a:endParaRPr>
          </a:p>
        </p:txBody>
      </p:sp>
      <p:sp>
        <p:nvSpPr>
          <p:cNvPr id="22" name="Shape 22"/>
          <p:cNvSpPr txBox="1">
            <a:spLocks noGrp="1"/>
          </p:cNvSpPr>
          <p:nvPr>
            <p:ph type="ftr" idx="11"/>
          </p:nvPr>
        </p:nvSpPr>
        <p:spPr>
          <a:xfrm>
            <a:off x="6325385" y="6489578"/>
            <a:ext cx="2139656" cy="125533"/>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4043886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Divider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506712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3887" y="1709738"/>
            <a:ext cx="7886700" cy="2852737"/>
          </a:xfrm>
          <a:prstGeom prst="rect">
            <a:avLst/>
          </a:prstGeom>
          <a:noFill/>
          <a:ln>
            <a:noFill/>
          </a:ln>
        </p:spPr>
        <p:txBody>
          <a:bodyPr lIns="91425" tIns="91425" rIns="91425" bIns="91425" anchor="ctr" anchorCtr="1"/>
          <a:lstStyle>
            <a:lvl1pPr marL="0" marR="0" lvl="0" indent="0" algn="ctr" rtl="0">
              <a:lnSpc>
                <a:spcPct val="90909"/>
              </a:lnSpc>
              <a:spcBef>
                <a:spcPts val="0"/>
              </a:spcBef>
              <a:buClr>
                <a:schemeClr val="dk1"/>
              </a:buClr>
              <a:buFont typeface="Times New Roman"/>
              <a:buNone/>
              <a:defRPr sz="44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lnSpc>
                <a:spcPct val="79166"/>
              </a:lnSpc>
              <a:spcBef>
                <a:spcPts val="0"/>
              </a:spcBef>
              <a:spcAft>
                <a:spcPts val="0"/>
              </a:spcAft>
              <a:buClr>
                <a:schemeClr val="lt2"/>
              </a:buClr>
              <a:buFont typeface="Arial"/>
              <a:buNone/>
              <a:defRPr sz="2400" b="0" i="0" u="none" strike="noStrike" cap="none">
                <a:solidFill>
                  <a:schemeClr val="lt2"/>
                </a:solidFill>
                <a:latin typeface="Arial"/>
                <a:ea typeface="Arial"/>
                <a:cs typeface="Arial"/>
                <a:sym typeface="Arial"/>
              </a:defRPr>
            </a:lvl1pPr>
            <a:lvl2pPr marL="457200" marR="0" lvl="1" indent="0" algn="l" rtl="0">
              <a:lnSpc>
                <a:spcPct val="95000"/>
              </a:lnSpc>
              <a:spcBef>
                <a:spcPts val="0"/>
              </a:spcBef>
              <a:spcAft>
                <a:spcPts val="0"/>
              </a:spcAft>
              <a:buClr>
                <a:schemeClr val="lt2"/>
              </a:buClr>
              <a:buFont typeface="Arial"/>
              <a:buNone/>
              <a:defRPr sz="2000" b="0" i="0" u="none" strike="noStrike" cap="none">
                <a:solidFill>
                  <a:schemeClr val="lt2"/>
                </a:solidFill>
                <a:latin typeface="Arial"/>
                <a:ea typeface="Arial"/>
                <a:cs typeface="Arial"/>
                <a:sym typeface="Arial"/>
              </a:defRPr>
            </a:lvl2pPr>
            <a:lvl3pPr marL="914400" marR="0" lvl="2" indent="0" algn="l" rtl="0">
              <a:lnSpc>
                <a:spcPct val="105555"/>
              </a:lnSpc>
              <a:spcBef>
                <a:spcPts val="0"/>
              </a:spcBef>
              <a:spcAft>
                <a:spcPts val="0"/>
              </a:spcAft>
              <a:buClr>
                <a:schemeClr val="accent4"/>
              </a:buClr>
              <a:buFont typeface="Arial"/>
              <a:buNone/>
              <a:defRPr sz="1800" b="0" i="0" u="none" strike="noStrike" cap="none">
                <a:solidFill>
                  <a:schemeClr val="lt2"/>
                </a:solidFill>
                <a:latin typeface="Arial"/>
                <a:ea typeface="Arial"/>
                <a:cs typeface="Arial"/>
                <a:sym typeface="Arial"/>
              </a:defRPr>
            </a:lvl3pPr>
            <a:lvl4pPr marL="1371600" marR="0" lvl="3" indent="0" algn="l" rtl="0">
              <a:lnSpc>
                <a:spcPct val="93750"/>
              </a:lnSpc>
              <a:spcBef>
                <a:spcPts val="0"/>
              </a:spcBef>
              <a:spcAft>
                <a:spcPts val="850"/>
              </a:spcAft>
              <a:buClr>
                <a:schemeClr val="dk1"/>
              </a:buClr>
              <a:buFont typeface="Arial"/>
              <a:buNone/>
              <a:defRPr sz="1600" b="0" i="0" u="none" strike="noStrike" cap="none">
                <a:solidFill>
                  <a:schemeClr val="lt2"/>
                </a:solidFill>
                <a:latin typeface="Arial"/>
                <a:ea typeface="Arial"/>
                <a:cs typeface="Arial"/>
                <a:sym typeface="Arial"/>
              </a:defRPr>
            </a:lvl4pPr>
            <a:lvl5pPr marL="1828800" marR="0" lvl="4"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2"/>
                </a:solidFill>
                <a:latin typeface="Arial"/>
                <a:ea typeface="Arial"/>
                <a:cs typeface="Arial"/>
                <a:sym typeface="Arial"/>
              </a:rPr>
              <a:t>‹#›</a:t>
            </a:fld>
            <a:endParaRPr lang="en-US" sz="800" b="1" i="0" u="none" strike="noStrike" cap="none">
              <a:solidFill>
                <a:schemeClr val="dk2"/>
              </a:solidFill>
              <a:latin typeface="Arial"/>
              <a:ea typeface="Arial"/>
              <a:cs typeface="Arial"/>
              <a:sym typeface="Arial"/>
            </a:endParaRPr>
          </a:p>
        </p:txBody>
      </p:sp>
      <p:sp>
        <p:nvSpPr>
          <p:cNvPr id="27" name="Shape 27"/>
          <p:cNvSpPr txBox="1">
            <a:spLocks noGrp="1"/>
          </p:cNvSpPr>
          <p:nvPr>
            <p:ph type="ftr" idx="11"/>
          </p:nvPr>
        </p:nvSpPr>
        <p:spPr>
          <a:xfrm>
            <a:off x="6325385" y="6489578"/>
            <a:ext cx="2139656" cy="125533"/>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705776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1"/>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826146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368654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tx2"/>
                </a:solidFill>
              </a:defRPr>
            </a:lvl1pPr>
            <a:lvl2pPr marL="0" indent="0" algn="ctr">
              <a:lnSpc>
                <a:spcPts val="2100"/>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15891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768D8F2-BBC2-4952-64E5-E734750B1A76}"/>
              </a:ext>
            </a:extLst>
          </p:cNvPr>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5947471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43097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7"/>
            <a:ext cx="8153400" cy="1470025"/>
          </a:xfrm>
        </p:spPr>
        <p:txBody>
          <a:bodyPr/>
          <a:lstStyle/>
          <a:p>
            <a:r>
              <a:rPr lang="en-US"/>
              <a:t>Click to edit Master title style</a:t>
            </a:r>
          </a:p>
        </p:txBody>
      </p:sp>
    </p:spTree>
    <p:extLst>
      <p:ext uri="{BB962C8B-B14F-4D97-AF65-F5344CB8AC3E}">
        <p14:creationId xmlns:p14="http://schemas.microsoft.com/office/powerpoint/2010/main" val="2288391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81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815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463462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a:t>Click to 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551911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16002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440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CD35446-9C67-BC57-779B-94D3C0956637}"/>
              </a:ext>
            </a:extLst>
          </p:cNvPr>
          <p:cNvSpPr>
            <a:spLocks noGrp="1"/>
          </p:cNvSpPr>
          <p:nvPr>
            <p:ph type="ftr" sz="quarter" idx="13"/>
          </p:nvPr>
        </p:nvSpPr>
        <p:spPr/>
        <p:txBody>
          <a:bodyPr/>
          <a:lstStyle/>
          <a:p>
            <a:pPr>
              <a:defRPr/>
            </a:pPr>
            <a:endParaRPr lang="en-US"/>
          </a:p>
        </p:txBody>
      </p:sp>
    </p:spTree>
    <p:extLst>
      <p:ext uri="{BB962C8B-B14F-4D97-AF65-F5344CB8AC3E}">
        <p14:creationId xmlns:p14="http://schemas.microsoft.com/office/powerpoint/2010/main" val="2906787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787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981200" y="685800"/>
            <a:ext cx="5105400" cy="3886200"/>
          </a:xfrm>
        </p:spPr>
        <p:txBody>
          <a:bodyPr rtlCol="0">
            <a:normAutofit/>
          </a:bodyPr>
          <a:lstStyle/>
          <a:p>
            <a:pPr lvl="0"/>
            <a:r>
              <a:rPr lang="en-US" noProof="0"/>
              <a:t>Click icon to add picture</a:t>
            </a:r>
          </a:p>
        </p:txBody>
      </p:sp>
      <p:sp>
        <p:nvSpPr>
          <p:cNvPr id="7" name="Text Placeholder 6"/>
          <p:cNvSpPr>
            <a:spLocks noGrp="1"/>
          </p:cNvSpPr>
          <p:nvPr>
            <p:ph type="body" sz="quarter" idx="11"/>
          </p:nvPr>
        </p:nvSpPr>
        <p:spPr>
          <a:xfrm>
            <a:off x="1981200" y="4648200"/>
            <a:ext cx="510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754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Tree>
    <p:extLst>
      <p:ext uri="{BB962C8B-B14F-4D97-AF65-F5344CB8AC3E}">
        <p14:creationId xmlns:p14="http://schemas.microsoft.com/office/powerpoint/2010/main" val="306095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154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40A4-D6A7-4194-8BE6-B4F58C12954D}"/>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E94BD-A7C3-44CB-AE25-3B0AA7E14D0A}"/>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4B32B-152F-4B2A-8113-FD09F3129DE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BF4A0-FD1F-40FC-98FE-1532A2A7DB87}"/>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18271-D3C2-442D-80AA-0687E6ADF43B}"/>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49A1A-B21F-4248-A2C6-2C4C1980DCE5}"/>
              </a:ext>
            </a:extLst>
          </p:cNvPr>
          <p:cNvSpPr>
            <a:spLocks noGrp="1"/>
          </p:cNvSpPr>
          <p:nvPr>
            <p:ph type="dt" sz="half" idx="10"/>
          </p:nvPr>
        </p:nvSpPr>
        <p:spPr/>
        <p:txBody>
          <a:bodyPr/>
          <a:lstStyle/>
          <a:p>
            <a:fld id="{9512B3E8-48F1-4B23-8498-D8A04A81EC9C}" type="datetimeFigureOut">
              <a:rPr lang="en-US" smtClean="0"/>
              <a:t>2/20/2024</a:t>
            </a:fld>
            <a:endParaRPr lang="en-US"/>
          </a:p>
        </p:txBody>
      </p:sp>
      <p:sp>
        <p:nvSpPr>
          <p:cNvPr id="8" name="Footer Placeholder 7">
            <a:extLst>
              <a:ext uri="{FF2B5EF4-FFF2-40B4-BE49-F238E27FC236}">
                <a16:creationId xmlns:a16="http://schemas.microsoft.com/office/drawing/2014/main" id="{9422F4F0-523E-4DCE-84BE-A7EF5503BE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0B623-DAF5-478E-B0B8-10F3CB33B4D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00002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60"/>
            <a:ext cx="1144800" cy="809347"/>
          </a:xfrm>
          <a:prstGeom prst="rect">
            <a:avLst/>
          </a:prstGeom>
        </p:spPr>
      </p:pic>
      <p:sp>
        <p:nvSpPr>
          <p:cNvPr id="2" name="Title 1"/>
          <p:cNvSpPr>
            <a:spLocks noGrp="1"/>
          </p:cNvSpPr>
          <p:nvPr>
            <p:ph type="ctrTitle"/>
          </p:nvPr>
        </p:nvSpPr>
        <p:spPr>
          <a:xfrm>
            <a:off x="447676" y="1680064"/>
            <a:ext cx="3683000" cy="2244236"/>
          </a:xfrm>
        </p:spPr>
        <p:txBody>
          <a:bodyPr anchor="t" anchorCtr="0"/>
          <a:lstStyle>
            <a:lvl1pPr algn="l">
              <a:lnSpc>
                <a:spcPts val="3150"/>
              </a:lnSpc>
              <a:defRPr sz="2700" spc="15"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6" y="4057650"/>
            <a:ext cx="3397250" cy="1466850"/>
          </a:xfrm>
        </p:spPr>
        <p:txBody>
          <a:bodyPr/>
          <a:lstStyle>
            <a:lvl1pPr marL="0" indent="0" algn="l">
              <a:lnSpc>
                <a:spcPts val="1800"/>
              </a:lnSpc>
              <a:spcAft>
                <a:spcPts val="0"/>
              </a:spcAft>
              <a:buNone/>
              <a:defRPr sz="1350" b="0" i="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447675" y="6265863"/>
            <a:ext cx="3962400" cy="285750"/>
          </a:xfrm>
        </p:spPr>
        <p:txBody>
          <a:bodyPr/>
          <a:lstStyle>
            <a:lvl1pPr>
              <a:lnSpc>
                <a:spcPts val="1650"/>
              </a:lnSpc>
              <a:spcAft>
                <a:spcPts val="0"/>
              </a:spcAft>
              <a:defRPr sz="135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825"/>
            </a:lvl1pPr>
          </a:lstStyle>
          <a:p>
            <a:r>
              <a:rPr lang="en-GB"/>
              <a:t>Insert photographic image</a:t>
            </a:r>
            <a:endParaRPr lang="en-US"/>
          </a:p>
        </p:txBody>
      </p:sp>
      <p:sp>
        <p:nvSpPr>
          <p:cNvPr id="4" name="Slide Number Placeholder 3"/>
          <p:cNvSpPr>
            <a:spLocks noGrp="1"/>
          </p:cNvSpPr>
          <p:nvPr>
            <p:ph type="sldNum" sz="quarter" idx="13"/>
          </p:nvPr>
        </p:nvSpPr>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376811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463462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Introduc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1" y="418050"/>
            <a:ext cx="3587751" cy="1144958"/>
          </a:xfrm>
        </p:spPr>
        <p:txBody>
          <a:bodyPr anchor="t" anchorCtr="0"/>
          <a:lstStyle>
            <a:lvl1pPr>
              <a:lnSpc>
                <a:spcPts val="3000"/>
              </a:lnSpc>
              <a:defRPr sz="255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52450" y="2085976"/>
            <a:ext cx="3533776" cy="3124201"/>
          </a:xfrm>
        </p:spPr>
        <p:txBody>
          <a:bodyPr/>
          <a:lstStyle>
            <a:lvl1pPr marL="0" indent="0">
              <a:lnSpc>
                <a:spcPts val="1500"/>
              </a:lnSpc>
              <a:spcAft>
                <a:spcPts val="0"/>
              </a:spcAft>
              <a:buClr>
                <a:schemeClr val="tx1"/>
              </a:buClr>
              <a:buFont typeface="Arial" panose="020B0604020202020204" pitchFamily="34" charset="0"/>
              <a:buNone/>
              <a:defRPr sz="1200" b="0" i="0" kern="0" baseline="0">
                <a:solidFill>
                  <a:schemeClr val="bg1"/>
                </a:solidFill>
                <a:latin typeface="+mn-lt"/>
              </a:defRPr>
            </a:lvl1pPr>
            <a:lvl2pPr marL="0" indent="0">
              <a:lnSpc>
                <a:spcPts val="1200"/>
              </a:lnSpc>
              <a:spcBef>
                <a:spcPts val="1276"/>
              </a:spcBef>
              <a:spcAft>
                <a:spcPts val="0"/>
              </a:spcAft>
              <a:defRPr sz="900" i="1">
                <a:solidFill>
                  <a:schemeClr val="bg1"/>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6" y="0"/>
            <a:ext cx="4562475"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01" y="6375599"/>
            <a:ext cx="928499" cy="280800"/>
          </a:xfrm>
          <a:prstGeom prst="rect">
            <a:avLst/>
          </a:prstGeom>
        </p:spPr>
      </p:pic>
    </p:spTree>
    <p:extLst>
      <p:ext uri="{BB962C8B-B14F-4D97-AF65-F5344CB8AC3E}">
        <p14:creationId xmlns:p14="http://schemas.microsoft.com/office/powerpoint/2010/main" val="3805647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2"/>
            <a:ext cx="6241801" cy="848775"/>
          </a:xfrm>
        </p:spPr>
        <p:txBody>
          <a:bodyPr anchor="t" anchorCtr="0"/>
          <a:lstStyle>
            <a:lvl1pPr>
              <a:lnSpc>
                <a:spcPts val="3000"/>
              </a:lnSpc>
              <a:defRPr sz="255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6"/>
            <a:ext cx="5052764"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6" y="1447800"/>
            <a:ext cx="2562225" cy="4524375"/>
          </a:xfrm>
          <a:solidFill>
            <a:srgbClr val="BBBBBB"/>
          </a:solidFill>
        </p:spPr>
        <p:txBody>
          <a:bodyPr vert="horz" lIns="0" tIns="2700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1"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6" y="6489578"/>
            <a:ext cx="433138" cy="125534"/>
          </a:xfrm>
          <a:prstGeom prst="rect">
            <a:avLst/>
          </a:prstGeom>
        </p:spPr>
        <p:txBody>
          <a:bodyPr vert="horz" lIns="0" tIns="0" rIns="0" bIns="0" rtlCol="0" anchor="ctr" anchorCtr="0"/>
          <a:lstStyle>
            <a:lvl1pPr algn="l">
              <a:defRPr sz="6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1"/>
            <a:ext cx="918000" cy="279915"/>
          </a:xfrm>
          <a:prstGeom prst="rect">
            <a:avLst/>
          </a:prstGeom>
        </p:spPr>
      </p:pic>
    </p:spTree>
    <p:extLst>
      <p:ext uri="{BB962C8B-B14F-4D97-AF65-F5344CB8AC3E}">
        <p14:creationId xmlns:p14="http://schemas.microsoft.com/office/powerpoint/2010/main" val="25769191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48639" y="411479"/>
            <a:ext cx="8001000" cy="914400"/>
          </a:xfrm>
          <a:prstGeom prst="rect">
            <a:avLst/>
          </a:prstGeom>
          <a:noFill/>
          <a:ln>
            <a:noFill/>
          </a:ln>
        </p:spPr>
        <p:txBody>
          <a:bodyPr lIns="91425" tIns="91425" rIns="91425" bIns="91425" anchor="t" anchorCtr="0"/>
          <a:lstStyle>
            <a:lvl1pPr marL="0" marR="0" lvl="0" indent="0" algn="l" rtl="0">
              <a:lnSpc>
                <a:spcPct val="142857"/>
              </a:lnSpc>
              <a:spcBef>
                <a:spcPts val="0"/>
              </a:spcBef>
              <a:buClr>
                <a:schemeClr val="dk1"/>
              </a:buClr>
              <a:buFont typeface="Times New Roman"/>
              <a:buNone/>
              <a:defRPr sz="21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body" idx="1"/>
          </p:nvPr>
        </p:nvSpPr>
        <p:spPr>
          <a:xfrm>
            <a:off x="548639" y="1143001"/>
            <a:ext cx="8001000" cy="5120639"/>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300"/>
              </a:spcAft>
              <a:buClr>
                <a:srgbClr val="000000"/>
              </a:buClr>
              <a:buFont typeface="Arial"/>
              <a:buNone/>
              <a:defRPr sz="1200" b="0" i="0" u="none" strike="noStrike" cap="none">
                <a:solidFill>
                  <a:srgbClr val="000000"/>
                </a:solidFill>
                <a:latin typeface="Arial"/>
                <a:ea typeface="Arial"/>
                <a:cs typeface="Arial"/>
                <a:sym typeface="Arial"/>
              </a:defRPr>
            </a:lvl1pPr>
            <a:lvl2pPr marL="135731" marR="0" lvl="1" indent="-59531" algn="l" rtl="0">
              <a:lnSpc>
                <a:spcPct val="100000"/>
              </a:lnSpc>
              <a:spcBef>
                <a:spcPts val="300"/>
              </a:spcBef>
              <a:spcAft>
                <a:spcPts val="300"/>
              </a:spcAft>
              <a:buClr>
                <a:schemeClr val="lt2"/>
              </a:buClr>
              <a:buSzPct val="100000"/>
              <a:buFont typeface="Arial"/>
              <a:buChar char="•"/>
              <a:defRPr sz="1200" b="0" i="0" u="none" strike="noStrike" cap="none">
                <a:solidFill>
                  <a:srgbClr val="000000"/>
                </a:solidFill>
                <a:latin typeface="Arial"/>
                <a:ea typeface="Arial"/>
                <a:cs typeface="Arial"/>
                <a:sym typeface="Arial"/>
              </a:defRPr>
            </a:lvl2pPr>
            <a:lvl3pPr marL="264319" marR="0" lvl="2" indent="-54769" algn="l" rtl="0">
              <a:lnSpc>
                <a:spcPct val="100000"/>
              </a:lnSpc>
              <a:spcBef>
                <a:spcPts val="300"/>
              </a:spcBef>
              <a:spcAft>
                <a:spcPts val="300"/>
              </a:spcAft>
              <a:buClr>
                <a:schemeClr val="accent4"/>
              </a:buClr>
              <a:buSzPct val="100000"/>
              <a:buFont typeface="Arial"/>
              <a:buChar char="‒"/>
              <a:defRPr sz="1200" b="0" i="0" u="none" strike="noStrike" cap="none">
                <a:solidFill>
                  <a:srgbClr val="000000"/>
                </a:solidFill>
                <a:latin typeface="Arial"/>
                <a:ea typeface="Arial"/>
                <a:cs typeface="Arial"/>
                <a:sym typeface="Arial"/>
              </a:defRPr>
            </a:lvl3pPr>
            <a:lvl4pPr marL="585788" marR="0" lvl="3" indent="-4763" algn="l" rtl="0">
              <a:lnSpc>
                <a:spcPct val="125000"/>
              </a:lnSpc>
              <a:spcBef>
                <a:spcPts val="0"/>
              </a:spcBef>
              <a:spcAft>
                <a:spcPts val="638"/>
              </a:spcAft>
              <a:buClr>
                <a:schemeClr val="dk1"/>
              </a:buClr>
              <a:buFont typeface="Arial"/>
              <a:buNone/>
              <a:defRPr sz="900" b="0" i="0" u="none" strike="noStrike" cap="none">
                <a:solidFill>
                  <a:schemeClr val="lt2"/>
                </a:solidFill>
                <a:latin typeface="Arial"/>
                <a:ea typeface="Arial"/>
                <a:cs typeface="Arial"/>
                <a:sym typeface="Arial"/>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497765" y="6489580"/>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600" b="1" i="0" u="none" strike="noStrike" cap="none">
                <a:solidFill>
                  <a:schemeClr val="dk2"/>
                </a:solidFill>
                <a:latin typeface="Arial"/>
                <a:ea typeface="Arial"/>
                <a:cs typeface="Arial"/>
                <a:sym typeface="Arial"/>
              </a:rPr>
              <a:pPr marL="0" marR="0" lvl="0" indent="0" algn="l" rtl="0">
                <a:spcBef>
                  <a:spcPts val="0"/>
                </a:spcBef>
                <a:buSzPct val="25000"/>
                <a:buNone/>
              </a:pPr>
              <a:t>‹#›</a:t>
            </a:fld>
            <a:endParaRPr lang="en-US" sz="600" b="1" i="0" u="none" strike="noStrike" cap="none">
              <a:solidFill>
                <a:schemeClr val="dk2"/>
              </a:solidFill>
              <a:latin typeface="Arial"/>
              <a:ea typeface="Arial"/>
              <a:cs typeface="Arial"/>
              <a:sym typeface="Arial"/>
            </a:endParaRPr>
          </a:p>
        </p:txBody>
      </p:sp>
      <p:sp>
        <p:nvSpPr>
          <p:cNvPr id="22" name="Shape 22"/>
          <p:cNvSpPr txBox="1">
            <a:spLocks noGrp="1"/>
          </p:cNvSpPr>
          <p:nvPr>
            <p:ph type="ftr" idx="11"/>
          </p:nvPr>
        </p:nvSpPr>
        <p:spPr>
          <a:xfrm>
            <a:off x="6325386" y="6489580"/>
            <a:ext cx="2139656" cy="125533"/>
          </a:xfrm>
          <a:prstGeom prst="rect">
            <a:avLst/>
          </a:prstGeom>
          <a:noFill/>
          <a:ln>
            <a:noFill/>
          </a:ln>
        </p:spPr>
        <p:txBody>
          <a:bodyPr lIns="91425" tIns="91425" rIns="91425" bIns="91425" anchor="ctr" anchorCtr="0"/>
          <a:lstStyle>
            <a:lvl1pPr marL="0" marR="0" lvl="0" indent="0" algn="r" rtl="0">
              <a:spcBef>
                <a:spcPts val="0"/>
              </a:spcBef>
              <a:buNone/>
              <a:defRPr sz="600" b="0" i="0" u="none" strike="noStrike" cap="none">
                <a:solidFill>
                  <a:schemeClr val="dk2"/>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2385413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Divider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6" y="784225"/>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ctrTitle"/>
          </p:nvPr>
        </p:nvSpPr>
        <p:spPr>
          <a:xfrm>
            <a:off x="2430000" y="2973600"/>
            <a:ext cx="4284000" cy="1044000"/>
          </a:xfrm>
        </p:spPr>
        <p:txBody>
          <a:bodyPr anchor="ctr" anchorCtr="0"/>
          <a:lstStyle>
            <a:lvl1pPr algn="ctr">
              <a:lnSpc>
                <a:spcPts val="2700"/>
              </a:lnSpc>
              <a:defRPr sz="255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421261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3887" y="1709740"/>
            <a:ext cx="7886700" cy="2852737"/>
          </a:xfrm>
          <a:prstGeom prst="rect">
            <a:avLst/>
          </a:prstGeom>
          <a:noFill/>
          <a:ln>
            <a:noFill/>
          </a:ln>
        </p:spPr>
        <p:txBody>
          <a:bodyPr lIns="91425" tIns="91425" rIns="91425" bIns="91425" anchor="ctr" anchorCtr="1"/>
          <a:lstStyle>
            <a:lvl1pPr marL="0" marR="0" lvl="0" indent="0" algn="ctr" rtl="0">
              <a:lnSpc>
                <a:spcPct val="90909"/>
              </a:lnSpc>
              <a:spcBef>
                <a:spcPts val="0"/>
              </a:spcBef>
              <a:buClr>
                <a:schemeClr val="dk1"/>
              </a:buClr>
              <a:buFont typeface="Times New Roman"/>
              <a:buNone/>
              <a:defRPr sz="33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5" name="Shape 25"/>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79166"/>
              </a:lnSpc>
              <a:spcBef>
                <a:spcPts val="0"/>
              </a:spcBef>
              <a:spcAft>
                <a:spcPts val="0"/>
              </a:spcAft>
              <a:buClr>
                <a:schemeClr val="lt2"/>
              </a:buClr>
              <a:buFont typeface="Arial"/>
              <a:buNone/>
              <a:defRPr sz="1800" b="0" i="0" u="none" strike="noStrike" cap="none">
                <a:solidFill>
                  <a:schemeClr val="lt2"/>
                </a:solidFill>
                <a:latin typeface="Arial"/>
                <a:ea typeface="Arial"/>
                <a:cs typeface="Arial"/>
                <a:sym typeface="Arial"/>
              </a:defRPr>
            </a:lvl1pPr>
            <a:lvl2pPr marL="342900" marR="0" lvl="1" indent="0" algn="l" rtl="0">
              <a:lnSpc>
                <a:spcPct val="95000"/>
              </a:lnSpc>
              <a:spcBef>
                <a:spcPts val="0"/>
              </a:spcBef>
              <a:spcAft>
                <a:spcPts val="0"/>
              </a:spcAft>
              <a:buClr>
                <a:schemeClr val="lt2"/>
              </a:buClr>
              <a:buFont typeface="Arial"/>
              <a:buNone/>
              <a:defRPr sz="1500" b="0" i="0" u="none" strike="noStrike" cap="none">
                <a:solidFill>
                  <a:schemeClr val="lt2"/>
                </a:solidFill>
                <a:latin typeface="Arial"/>
                <a:ea typeface="Arial"/>
                <a:cs typeface="Arial"/>
                <a:sym typeface="Arial"/>
              </a:defRPr>
            </a:lvl2pPr>
            <a:lvl3pPr marL="685800" marR="0" lvl="2" indent="0" algn="l" rtl="0">
              <a:lnSpc>
                <a:spcPct val="105555"/>
              </a:lnSpc>
              <a:spcBef>
                <a:spcPts val="0"/>
              </a:spcBef>
              <a:spcAft>
                <a:spcPts val="0"/>
              </a:spcAft>
              <a:buClr>
                <a:schemeClr val="accent4"/>
              </a:buClr>
              <a:buFont typeface="Arial"/>
              <a:buNone/>
              <a:defRPr sz="1350" b="0" i="0" u="none" strike="noStrike" cap="none">
                <a:solidFill>
                  <a:schemeClr val="lt2"/>
                </a:solidFill>
                <a:latin typeface="Arial"/>
                <a:ea typeface="Arial"/>
                <a:cs typeface="Arial"/>
                <a:sym typeface="Arial"/>
              </a:defRPr>
            </a:lvl3pPr>
            <a:lvl4pPr marL="1028700" marR="0" lvl="3" indent="0" algn="l" rtl="0">
              <a:lnSpc>
                <a:spcPct val="93750"/>
              </a:lnSpc>
              <a:spcBef>
                <a:spcPts val="0"/>
              </a:spcBef>
              <a:spcAft>
                <a:spcPts val="638"/>
              </a:spcAft>
              <a:buClr>
                <a:schemeClr val="dk1"/>
              </a:buClr>
              <a:buFont typeface="Arial"/>
              <a:buNone/>
              <a:defRPr sz="1200" b="0" i="0" u="none" strike="noStrike" cap="none">
                <a:solidFill>
                  <a:schemeClr val="lt2"/>
                </a:solidFill>
                <a:latin typeface="Arial"/>
                <a:ea typeface="Arial"/>
                <a:cs typeface="Arial"/>
                <a:sym typeface="Arial"/>
              </a:defRPr>
            </a:lvl4pPr>
            <a:lvl5pPr marL="1371600" marR="0" lvl="4"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5pPr>
            <a:lvl6pPr marL="1714500" marR="0" lvl="5"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6pPr>
            <a:lvl7pPr marL="2057400" marR="0" lvl="6"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7pPr>
            <a:lvl8pPr marL="2400300" marR="0" lvl="7"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8pPr>
            <a:lvl9pPr marL="2743200" marR="0" lvl="8"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497765" y="6489580"/>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600" b="1" i="0" u="none" strike="noStrike" cap="none">
                <a:solidFill>
                  <a:schemeClr val="dk2"/>
                </a:solidFill>
                <a:latin typeface="Arial"/>
                <a:ea typeface="Arial"/>
                <a:cs typeface="Arial"/>
                <a:sym typeface="Arial"/>
              </a:rPr>
              <a:pPr marL="0" marR="0" lvl="0" indent="0" algn="l" rtl="0">
                <a:spcBef>
                  <a:spcPts val="0"/>
                </a:spcBef>
                <a:buSzPct val="25000"/>
                <a:buNone/>
              </a:pPr>
              <a:t>‹#›</a:t>
            </a:fld>
            <a:endParaRPr lang="en-US" sz="600" b="1" i="0" u="none" strike="noStrike" cap="none">
              <a:solidFill>
                <a:schemeClr val="dk2"/>
              </a:solidFill>
              <a:latin typeface="Arial"/>
              <a:ea typeface="Arial"/>
              <a:cs typeface="Arial"/>
              <a:sym typeface="Arial"/>
            </a:endParaRPr>
          </a:p>
        </p:txBody>
      </p:sp>
      <p:sp>
        <p:nvSpPr>
          <p:cNvPr id="27" name="Shape 27"/>
          <p:cNvSpPr txBox="1">
            <a:spLocks noGrp="1"/>
          </p:cNvSpPr>
          <p:nvPr>
            <p:ph type="ftr" idx="11"/>
          </p:nvPr>
        </p:nvSpPr>
        <p:spPr>
          <a:xfrm>
            <a:off x="6325386" y="6489580"/>
            <a:ext cx="2139656" cy="125533"/>
          </a:xfrm>
          <a:prstGeom prst="rect">
            <a:avLst/>
          </a:prstGeom>
          <a:noFill/>
          <a:ln>
            <a:noFill/>
          </a:ln>
        </p:spPr>
        <p:txBody>
          <a:bodyPr lIns="91425" tIns="91425" rIns="91425" bIns="91425" anchor="ctr" anchorCtr="0"/>
          <a:lstStyle>
            <a:lvl1pPr marL="0" marR="0" lvl="0" indent="0" algn="r" rtl="0">
              <a:spcBef>
                <a:spcPts val="0"/>
              </a:spcBef>
              <a:buNone/>
              <a:defRPr sz="600" b="0" i="0" u="none" strike="noStrike" cap="none">
                <a:solidFill>
                  <a:schemeClr val="dk2"/>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313147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541339" y="417601"/>
            <a:ext cx="5081587" cy="1115925"/>
          </a:xfrm>
        </p:spPr>
        <p:txBody>
          <a:body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178594" indent="-178594">
              <a:spcBef>
                <a:spcPts val="851"/>
              </a:spcBef>
              <a:buFont typeface="+mj-lt"/>
              <a:buAutoNum type="arabicPeriod"/>
              <a:defRPr b="1">
                <a:solidFill>
                  <a:schemeClr val="tx1"/>
                </a:solidFill>
              </a:defRPr>
            </a:lvl1pPr>
            <a:lvl2pPr marL="321469" indent="-135731">
              <a:buFont typeface="Arial" panose="020B0604020202020204" pitchFamily="34" charset="0"/>
              <a:buChar char="‒"/>
              <a:defRPr>
                <a:solidFill>
                  <a:srgbClr val="000000"/>
                </a:solidFill>
              </a:defRPr>
            </a:lvl2pPr>
            <a:lvl3pPr marL="471488" indent="-157163">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6"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279591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2_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2"/>
            <a:ext cx="6241801" cy="848775"/>
          </a:xfrm>
        </p:spPr>
        <p:txBody>
          <a:bodyPr anchor="t" anchorCtr="0"/>
          <a:lstStyle>
            <a:lvl1pPr>
              <a:lnSpc>
                <a:spcPts val="3000"/>
              </a:lnSpc>
              <a:defRPr sz="255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6"/>
            <a:ext cx="5052764"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6" y="1447800"/>
            <a:ext cx="2562225" cy="4524375"/>
          </a:xfrm>
          <a:solidFill>
            <a:srgbClr val="BBBBBB"/>
          </a:solidFill>
        </p:spPr>
        <p:txBody>
          <a:bodyPr vert="horz" lIns="0" tIns="2700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1"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6" y="6172202"/>
            <a:ext cx="3343275" cy="257175"/>
          </a:xfrm>
        </p:spPr>
        <p:txBody>
          <a:bodyPr/>
          <a:lstStyle>
            <a:lvl1pPr algn="r">
              <a:lnSpc>
                <a:spcPts val="675"/>
              </a:lnSpc>
              <a:spcAft>
                <a:spcPts val="0"/>
              </a:spcAft>
              <a:defRPr sz="450">
                <a:solidFill>
                  <a:srgbClr val="003057"/>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6" y="6489578"/>
            <a:ext cx="433138" cy="125534"/>
          </a:xfrm>
          <a:prstGeom prst="rect">
            <a:avLst/>
          </a:prstGeom>
        </p:spPr>
        <p:txBody>
          <a:bodyPr vert="horz" lIns="0" tIns="0" rIns="0" bIns="0" rtlCol="0" anchor="ctr" anchorCtr="0"/>
          <a:lstStyle>
            <a:lvl1pPr algn="l">
              <a:defRPr sz="6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1"/>
            <a:ext cx="918000" cy="279915"/>
          </a:xfrm>
          <a:prstGeom prst="rect">
            <a:avLst/>
          </a:prstGeom>
        </p:spPr>
      </p:pic>
    </p:spTree>
    <p:extLst>
      <p:ext uri="{BB962C8B-B14F-4D97-AF65-F5344CB8AC3E}">
        <p14:creationId xmlns:p14="http://schemas.microsoft.com/office/powerpoint/2010/main" val="1338379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7"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3000"/>
              </a:lnSpc>
              <a:defRPr sz="255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1575"/>
              </a:lnSpc>
              <a:defRPr>
                <a:solidFill>
                  <a:schemeClr val="tx2"/>
                </a:solidFill>
              </a:defRPr>
            </a:lvl1pPr>
            <a:lvl2pPr marL="0" indent="0" algn="ctr">
              <a:lnSpc>
                <a:spcPts val="1575"/>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82856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cSld name="Final Slide Option1">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1" y="3558921"/>
            <a:ext cx="3380239" cy="216408"/>
          </a:xfrm>
          <a:prstGeom prst="rect">
            <a:avLst/>
          </a:prstGeom>
        </p:spPr>
      </p:pic>
    </p:spTree>
    <p:extLst>
      <p:ext uri="{BB962C8B-B14F-4D97-AF65-F5344CB8AC3E}">
        <p14:creationId xmlns:p14="http://schemas.microsoft.com/office/powerpoint/2010/main" val="402518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78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1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107066-7930-8469-D0B4-AFE02B8A0B8C}"/>
              </a:ext>
            </a:extLst>
          </p:cNvPr>
          <p:cNvSpPr/>
          <p:nvPr userDrawn="1"/>
        </p:nvSpPr>
        <p:spPr>
          <a:xfrm>
            <a:off x="228600" y="276225"/>
            <a:ext cx="3810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FDBC0B0-7217-98CB-4A68-64A5C358BEB5}"/>
              </a:ext>
            </a:extLst>
          </p:cNvPr>
          <p:cNvSpPr>
            <a:spLocks noGrp="1"/>
          </p:cNvSpPr>
          <p:nvPr>
            <p:ph type="ftr" sz="quarter" idx="10"/>
          </p:nvPr>
        </p:nvSpPr>
        <p:spPr/>
        <p:txBody>
          <a:bodyPr/>
          <a:lstStyle/>
          <a:p>
            <a:pPr>
              <a:defRPr/>
            </a:pPr>
            <a:endParaRPr lang="en-US"/>
          </a:p>
        </p:txBody>
      </p:sp>
      <p:sp>
        <p:nvSpPr>
          <p:cNvPr id="5" name="TextBox 4">
            <a:extLst>
              <a:ext uri="{FF2B5EF4-FFF2-40B4-BE49-F238E27FC236}">
                <a16:creationId xmlns:a16="http://schemas.microsoft.com/office/drawing/2014/main" id="{4929BD56-7B62-2B4C-A8D9-B553CA52EAAF}"/>
              </a:ext>
            </a:extLst>
          </p:cNvPr>
          <p:cNvSpPr txBox="1"/>
          <p:nvPr userDrawn="1"/>
        </p:nvSpPr>
        <p:spPr>
          <a:xfrm>
            <a:off x="4114800" y="381000"/>
            <a:ext cx="4800600" cy="57150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22343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40A4-D6A7-4194-8BE6-B4F58C1295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E94BD-A7C3-44CB-AE25-3B0AA7E14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4B32B-152F-4B2A-8113-FD09F3129DE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BF4A0-FD1F-40FC-98FE-1532A2A7DB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18271-D3C2-442D-80AA-0687E6ADF43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00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1.jpe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3.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image" Target="../media/image1.jpe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heme" Target="../theme/theme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04" r:id="rId1"/>
    <p:sldLayoutId id="2147484105" r:id="rId2"/>
    <p:sldLayoutId id="2147484160" r:id="rId3"/>
    <p:sldLayoutId id="2147484106" r:id="rId4"/>
    <p:sldLayoutId id="2147484107" r:id="rId5"/>
    <p:sldLayoutId id="2147484110" r:id="rId6"/>
    <p:sldLayoutId id="2147484113" r:id="rId7"/>
    <p:sldLayoutId id="2147484148" r:id="rId8"/>
    <p:sldLayoutId id="2147484115" r:id="rId9"/>
    <p:sldLayoutId id="2147484149" r:id="rId10"/>
    <p:sldLayoutId id="2147484170" r:id="rId11"/>
    <p:sldLayoutId id="2147484171" r:id="rId12"/>
    <p:sldLayoutId id="2147484172"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1B6DA10-90C3-E307-0601-C463F37CE603}"/>
              </a:ext>
            </a:extLst>
          </p:cNvPr>
          <p:cNvSpPr txBox="1">
            <a:spLocks/>
          </p:cNvSpPr>
          <p:nvPr userDrawn="1"/>
        </p:nvSpPr>
        <p:spPr bwMode="auto">
          <a:xfrm>
            <a:off x="457200" y="304800"/>
            <a:ext cx="8229600" cy="762000"/>
          </a:xfrm>
          <a:prstGeom prst="rect">
            <a:avLst/>
          </a:prstGeom>
          <a:solidFill>
            <a:srgbClr val="0085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small"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768668313"/>
      </p:ext>
    </p:extLst>
  </p:cSld>
  <p:clrMap bg1="lt1" tx1="dk1" bg2="lt2" tx2="dk2" accent1="accent1" accent2="accent2" accent3="accent3" accent4="accent4" accent5="accent5" accent6="accent6" hlink="hlink" folHlink="folHlink"/>
  <p:sldLayoutIdLst>
    <p:sldLayoutId id="21474841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94900"/>
      </p:ext>
    </p:extLst>
  </p:cSld>
  <p:clrMap bg1="lt1" tx1="dk1" bg2="lt2" tx2="dk2" accent1="accent1" accent2="accent2" accent3="accent3" accent4="accent4" accent5="accent5" accent6="accent6" hlink="hlink" folHlink="folHlink"/>
  <p:sldLayoutIdLst>
    <p:sldLayoutId id="2147484162" r:id="rId1"/>
    <p:sldLayoutId id="2147484119" r:id="rId2"/>
    <p:sldLayoutId id="2147484120" r:id="rId3"/>
    <p:sldLayoutId id="2147484121" r:id="rId4"/>
    <p:sldLayoutId id="2147484163" r:id="rId5"/>
    <p:sldLayoutId id="2147484164" r:id="rId6"/>
    <p:sldLayoutId id="2147484165" r:id="rId7"/>
    <p:sldLayoutId id="2147484166" r:id="rId8"/>
    <p:sldLayoutId id="2147484167" r:id="rId9"/>
    <p:sldLayoutId id="2147484168" r:id="rId10"/>
    <p:sldLayoutId id="2147484169" r:id="rId11"/>
    <p:sldLayoutId id="2147484156"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2"/>
            <a:ext cx="8229600" cy="517525"/>
          </a:xfrm>
          <a:prstGeom prst="rect">
            <a:avLst/>
          </a:prstGeom>
        </p:spPr>
        <p:txBody>
          <a:bodyPr vert="horz" lIns="91440" tIns="45720" rIns="91440" bIns="45720" rtlCol="0" anchor="ctr"/>
          <a:lstStyle>
            <a:lvl1pPr algn="ctr" fontAlgn="auto">
              <a:spcBef>
                <a:spcPts val="0"/>
              </a:spcBef>
              <a:spcAft>
                <a:spcPts val="0"/>
              </a:spcAft>
              <a:defRPr sz="9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010401" y="6248402"/>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08" r:id="rId5"/>
    <p:sldLayoutId id="2147484109" r:id="rId6"/>
    <p:sldLayoutId id="2147484129" r:id="rId7"/>
    <p:sldLayoutId id="2147484157" r:id="rId8"/>
    <p:sldLayoutId id="2147484111" r:id="rId9"/>
    <p:sldLayoutId id="2147484112" r:id="rId10"/>
    <p:sldLayoutId id="2147484158" r:id="rId11"/>
    <p:sldLayoutId id="2147484159" r:id="rId12"/>
    <p:sldLayoutId id="2147484116" r:id="rId13"/>
    <p:sldLayoutId id="2147484117" r:id="rId14"/>
    <p:sldLayoutId id="2147484118" r:id="rId15"/>
    <p:sldLayoutId id="2147484122" r:id="rId16"/>
    <p:sldLayoutId id="2147484123" r:id="rId17"/>
    <p:sldLayoutId id="2147484124" r:id="rId18"/>
    <p:sldLayoutId id="2147484125" r:id="rId19"/>
    <p:sldLayoutId id="2147484126" r:id="rId20"/>
    <p:sldLayoutId id="2147484127" r:id="rId21"/>
    <p:sldLayoutId id="2147484128" r:id="rId22"/>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Franklin Gothic Book" panose="020B0503020102020204" pitchFamily="34" charset="0"/>
        </a:defRPr>
      </a:lvl2pPr>
      <a:lvl3pPr algn="ctr" rtl="0" eaLnBrk="1" fontAlgn="base" hangingPunct="1">
        <a:spcBef>
          <a:spcPct val="0"/>
        </a:spcBef>
        <a:spcAft>
          <a:spcPct val="0"/>
        </a:spcAft>
        <a:defRPr sz="3300">
          <a:solidFill>
            <a:schemeClr val="tx1"/>
          </a:solidFill>
          <a:latin typeface="Franklin Gothic Book" panose="020B0503020102020204" pitchFamily="34" charset="0"/>
        </a:defRPr>
      </a:lvl3pPr>
      <a:lvl4pPr algn="ctr" rtl="0" eaLnBrk="1" fontAlgn="base" hangingPunct="1">
        <a:spcBef>
          <a:spcPct val="0"/>
        </a:spcBef>
        <a:spcAft>
          <a:spcPct val="0"/>
        </a:spcAft>
        <a:defRPr sz="3300">
          <a:solidFill>
            <a:schemeClr val="tx1"/>
          </a:solidFill>
          <a:latin typeface="Franklin Gothic Book" panose="020B0503020102020204" pitchFamily="34" charset="0"/>
        </a:defRPr>
      </a:lvl4pPr>
      <a:lvl5pPr algn="ctr" rtl="0" eaLnBrk="1" fontAlgn="base" hangingPunct="1">
        <a:spcBef>
          <a:spcPct val="0"/>
        </a:spcBef>
        <a:spcAft>
          <a:spcPct val="0"/>
        </a:spcAft>
        <a:defRPr sz="3300">
          <a:solidFill>
            <a:schemeClr val="tx1"/>
          </a:solidFill>
          <a:latin typeface="Franklin Gothic Book" panose="020B0503020102020204" pitchFamily="34" charset="0"/>
        </a:defRPr>
      </a:lvl5pPr>
      <a:lvl6pPr marL="342900" algn="ctr" rtl="0" eaLnBrk="1" fontAlgn="base" hangingPunct="1">
        <a:spcBef>
          <a:spcPct val="0"/>
        </a:spcBef>
        <a:spcAft>
          <a:spcPct val="0"/>
        </a:spcAft>
        <a:defRPr sz="3300">
          <a:solidFill>
            <a:schemeClr val="tx1"/>
          </a:solidFill>
          <a:latin typeface="Franklin Gothic Book" panose="020B0503020102020204" pitchFamily="34" charset="0"/>
        </a:defRPr>
      </a:lvl6pPr>
      <a:lvl7pPr marL="685800" algn="ctr" rtl="0" eaLnBrk="1" fontAlgn="base" hangingPunct="1">
        <a:spcBef>
          <a:spcPct val="0"/>
        </a:spcBef>
        <a:spcAft>
          <a:spcPct val="0"/>
        </a:spcAft>
        <a:defRPr sz="3300">
          <a:solidFill>
            <a:schemeClr val="tx1"/>
          </a:solidFill>
          <a:latin typeface="Franklin Gothic Book" panose="020B0503020102020204" pitchFamily="34" charset="0"/>
        </a:defRPr>
      </a:lvl7pPr>
      <a:lvl8pPr marL="1028700" algn="ctr" rtl="0" eaLnBrk="1" fontAlgn="base" hangingPunct="1">
        <a:spcBef>
          <a:spcPct val="0"/>
        </a:spcBef>
        <a:spcAft>
          <a:spcPct val="0"/>
        </a:spcAft>
        <a:defRPr sz="3300">
          <a:solidFill>
            <a:schemeClr val="tx1"/>
          </a:solidFill>
          <a:latin typeface="Franklin Gothic Book" panose="020B0503020102020204" pitchFamily="34" charset="0"/>
        </a:defRPr>
      </a:lvl8pPr>
      <a:lvl9pPr marL="1371600" algn="ctr" rtl="0" eaLnBrk="1" fontAlgn="base" hangingPunct="1">
        <a:spcBef>
          <a:spcPct val="0"/>
        </a:spcBef>
        <a:spcAft>
          <a:spcPct val="0"/>
        </a:spcAft>
        <a:defRPr sz="3300">
          <a:solidFill>
            <a:schemeClr val="tx1"/>
          </a:solidFill>
          <a:latin typeface="Franklin Gothic Book" panose="020B0503020102020204"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cognitoforms.com/VermontAgencyOfEducation/TestSecurityIncidentIrregularityFor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cognitoforms.com/VermontAgencyOfEducation/TestSecurityIncidentIrregularityFor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vt.adamexam.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vt.adamexam.com/"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hyperlink" Target="https://vermont.onlinehelp.cognia.org/" TargetMode="External"/><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hyperlink" Target="mailto:VTServiceCenter@cognia.org" TargetMode="External"/><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4FB163-D34C-81AF-6484-9D2231711E8A}"/>
              </a:ext>
            </a:extLst>
          </p:cNvPr>
          <p:cNvSpPr>
            <a:spLocks noGrp="1"/>
          </p:cNvSpPr>
          <p:nvPr>
            <p:ph type="ctrTitle"/>
          </p:nvPr>
        </p:nvSpPr>
        <p:spPr>
          <a:xfrm>
            <a:off x="1228077" y="2362909"/>
            <a:ext cx="7467600" cy="1470025"/>
          </a:xfrm>
        </p:spPr>
        <p:txBody>
          <a:bodyPr/>
          <a:lstStyle/>
          <a:p>
            <a:r>
              <a:rPr lang="en-US" dirty="0">
                <a:latin typeface="Franklin Gothic Demi" panose="020B0703020102020204" pitchFamily="34" charset="0"/>
              </a:rPr>
              <a:t>2024 VTCAP </a:t>
            </a:r>
            <a:br>
              <a:rPr lang="en-US" dirty="0">
                <a:latin typeface="Franklin Gothic Demi" panose="020B0703020102020204" pitchFamily="34" charset="0"/>
              </a:rPr>
            </a:br>
            <a:r>
              <a:rPr lang="en-US" dirty="0">
                <a:latin typeface="Franklin Gothic Demi" panose="020B0703020102020204" pitchFamily="34" charset="0"/>
              </a:rPr>
              <a:t>Teacher &amp; Proctor Training</a:t>
            </a:r>
          </a:p>
        </p:txBody>
      </p:sp>
    </p:spTree>
    <p:extLst>
      <p:ext uri="{BB962C8B-B14F-4D97-AF65-F5344CB8AC3E}">
        <p14:creationId xmlns:p14="http://schemas.microsoft.com/office/powerpoint/2010/main" val="201696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136517"/>
          </a:xfrm>
          <a:prstGeom prst="rect">
            <a:avLst/>
          </a:prstGeom>
          <a:noFill/>
        </p:spPr>
        <p:txBody>
          <a:bodyPr wrap="square">
            <a:spAutoFit/>
          </a:bodyPr>
          <a:lstStyle/>
          <a:p>
            <a:pPr marL="342900" indent="-342900">
              <a:lnSpc>
                <a:spcPct val="120000"/>
              </a:lnSpc>
            </a:pPr>
            <a:r>
              <a:rPr lang="en-US" sz="1800" dirty="0">
                <a:latin typeface="Franklin Gothic Book" panose="020B0503020102020204" pitchFamily="34" charset="0"/>
                <a:cs typeface="Calibri"/>
              </a:rPr>
              <a:t>The </a:t>
            </a:r>
            <a:r>
              <a:rPr lang="en-US" b="1" u="sng" dirty="0">
                <a:latin typeface="Franklin Gothic Book" panose="020B0503020102020204" pitchFamily="34" charset="0"/>
                <a:cs typeface="Calibri"/>
              </a:rPr>
              <a:t>Teacher and/or Proctor</a:t>
            </a:r>
            <a:r>
              <a:rPr lang="en-US" b="1" dirty="0">
                <a:latin typeface="Franklin Gothic Book" panose="020B0503020102020204" pitchFamily="34" charset="0"/>
                <a:cs typeface="Calibri"/>
              </a:rPr>
              <a:t>: </a:t>
            </a:r>
            <a:endParaRPr lang="en-US" sz="1800" dirty="0">
              <a:latin typeface="Franklin Gothic Book" panose="020B0503020102020204" pitchFamily="34" charset="0"/>
              <a:cs typeface="Calibri"/>
            </a:endParaRP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Completes all district and/or school training</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Reviews the Test Administrator’s Manual (TAM)</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Reviews student information prior to testing to ensure each student receives the proper test with appropriate supports. </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Administers the VTCAP assessments</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Reports any test security incidents to the SC or DC</a:t>
            </a:r>
          </a:p>
          <a:p>
            <a:pPr marL="342900" indent="-342900">
              <a:lnSpc>
                <a:spcPct val="120000"/>
              </a:lnSpc>
              <a:buFont typeface="Arial" panose="020B0604020202020204" pitchFamily="34" charset="0"/>
              <a:buChar char="•"/>
            </a:pPr>
            <a:endParaRPr lang="en-US" dirty="0">
              <a:latin typeface="Franklin Gothic Book" panose="020B0503020102020204" pitchFamily="34" charset="0"/>
              <a:ea typeface="+mn-lt"/>
              <a:cs typeface="Calibri"/>
            </a:endParaRPr>
          </a:p>
          <a:p>
            <a:r>
              <a:rPr lang="en-US" sz="1800" i="1" dirty="0">
                <a:latin typeface="Franklin Gothic Book" panose="020B0503020102020204" pitchFamily="34" charset="0"/>
                <a:ea typeface="+mn-lt"/>
                <a:cs typeface="+mn-lt"/>
              </a:rPr>
              <a:t>Note: </a:t>
            </a:r>
            <a:r>
              <a:rPr lang="en-US" sz="1800" dirty="0">
                <a:latin typeface="Franklin Gothic Book" panose="020B0503020102020204" pitchFamily="34" charset="0"/>
                <a:ea typeface="+mn-lt"/>
                <a:cs typeface="+mn-lt"/>
              </a:rPr>
              <a:t>Proctors should be licensed school personnel</a:t>
            </a:r>
          </a:p>
          <a:p>
            <a:pPr marL="285750" indent="-285750">
              <a:buFont typeface="Arial" panose="020B0604020202020204" pitchFamily="34" charset="0"/>
              <a:buChar char="•"/>
            </a:pPr>
            <a:r>
              <a:rPr lang="en-US" dirty="0">
                <a:latin typeface="Franklin Gothic Book" panose="020B0503020102020204" pitchFamily="34" charset="0"/>
                <a:ea typeface="+mn-lt"/>
                <a:cs typeface="+mn-lt"/>
              </a:rPr>
              <a:t>I</a:t>
            </a:r>
            <a:r>
              <a:rPr lang="en-US" sz="1800" dirty="0">
                <a:latin typeface="Franklin Gothic Book" panose="020B0503020102020204" pitchFamily="34" charset="0"/>
                <a:ea typeface="+mn-lt"/>
                <a:cs typeface="+mn-lt"/>
              </a:rPr>
              <a:t>f a paraprofessional or substitute teacher must serve as a proctor, the individual must be fully trained in test administration and test security procedures. They should be monitored by a licensed teacher, principal, or other building administrator. </a:t>
            </a:r>
            <a:endParaRPr lang="en-US" sz="1800" dirty="0">
              <a:latin typeface="Franklin Gothic Book" panose="020B0503020102020204" pitchFamily="34" charset="0"/>
            </a:endParaRPr>
          </a:p>
        </p:txBody>
      </p:sp>
    </p:spTree>
    <p:extLst>
      <p:ext uri="{BB962C8B-B14F-4D97-AF65-F5344CB8AC3E}">
        <p14:creationId xmlns:p14="http://schemas.microsoft.com/office/powerpoint/2010/main" val="420635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dirty="0">
                <a:solidFill>
                  <a:schemeClr val="bg1"/>
                </a:solidFill>
                <a:latin typeface="Franklin Gothic Demi Cond" panose="020B0706030402020204" pitchFamily="34" charset="0"/>
              </a:rPr>
              <a:t>Test Security and Procedures</a:t>
            </a:r>
          </a:p>
        </p:txBody>
      </p:sp>
    </p:spTree>
    <p:extLst>
      <p:ext uri="{BB962C8B-B14F-4D97-AF65-F5344CB8AC3E}">
        <p14:creationId xmlns:p14="http://schemas.microsoft.com/office/powerpoint/2010/main" val="43046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 Security</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801314"/>
          </a:xfrm>
          <a:prstGeom prst="rect">
            <a:avLst/>
          </a:prstGeom>
          <a:noFill/>
        </p:spPr>
        <p:txBody>
          <a:bodyPr wrap="square">
            <a:spAutoFit/>
          </a:bodyPr>
          <a:lstStyle/>
          <a:p>
            <a:r>
              <a:rPr lang="en-US" dirty="0">
                <a:latin typeface="Franklin Gothic Book" panose="020B0503020102020204" pitchFamily="34" charset="0"/>
                <a:ea typeface="+mn-lt"/>
                <a:cs typeface="+mn-lt"/>
              </a:rPr>
              <a:t>The security of assessment instruments and the confidentiality of student information are vital to maintaining the validity, reliability, and fairness of the results.</a:t>
            </a:r>
            <a:r>
              <a:rPr lang="en-US" altLang="en-US" dirty="0">
                <a:latin typeface="Franklin Gothic Book" panose="020B0503020102020204" pitchFamily="34" charset="0"/>
              </a:rPr>
              <a:t> Security of test materials must be maintained before, during, and after administration.</a:t>
            </a:r>
          </a:p>
          <a:p>
            <a:endParaRPr lang="en-US" altLang="en-US" dirty="0">
              <a:latin typeface="Franklin Gothic Book" panose="020B0503020102020204" pitchFamily="34" charset="0"/>
            </a:endParaRPr>
          </a:p>
          <a:p>
            <a:r>
              <a:rPr lang="en-US" altLang="en-US" dirty="0">
                <a:latin typeface="Franklin Gothic Book" panose="020B0503020102020204" pitchFamily="34" charset="0"/>
              </a:rPr>
              <a:t>Secure CBT test materials</a:t>
            </a:r>
          </a:p>
          <a:p>
            <a:pPr marL="285750" indent="-285750">
              <a:buFont typeface="Arial" panose="020B0604020202020204" pitchFamily="34" charset="0"/>
              <a:buChar char="•"/>
            </a:pPr>
            <a:r>
              <a:rPr lang="en-US" altLang="en-US" dirty="0">
                <a:latin typeface="Franklin Gothic Book" panose="020B0503020102020204" pitchFamily="34" charset="0"/>
              </a:rPr>
              <a:t>Student print cards</a:t>
            </a:r>
          </a:p>
          <a:p>
            <a:pPr marL="285750" indent="-285750">
              <a:buFont typeface="Arial" panose="020B0604020202020204" pitchFamily="34" charset="0"/>
              <a:buChar char="•"/>
            </a:pPr>
            <a:r>
              <a:rPr lang="en-US" altLang="en-US" dirty="0">
                <a:latin typeface="Franklin Gothic Book" panose="020B0503020102020204" pitchFamily="34" charset="0"/>
              </a:rPr>
              <a:t>Periodic tables written on by students</a:t>
            </a:r>
          </a:p>
          <a:p>
            <a:pPr marL="285750" indent="-285750">
              <a:buFont typeface="Arial" panose="020B0604020202020204" pitchFamily="34" charset="0"/>
              <a:buChar char="•"/>
            </a:pPr>
            <a:r>
              <a:rPr lang="en-US" altLang="en-US" dirty="0">
                <a:latin typeface="Franklin Gothic Book" panose="020B0503020102020204" pitchFamily="34" charset="0"/>
              </a:rPr>
              <a:t>Scratch paper written on by students</a:t>
            </a:r>
          </a:p>
          <a:p>
            <a:pPr marL="285750" indent="-285750">
              <a:buFont typeface="Arial" panose="020B0604020202020204" pitchFamily="34" charset="0"/>
              <a:buChar char="•"/>
            </a:pPr>
            <a:endParaRPr lang="en-US" altLang="en-US" dirty="0">
              <a:latin typeface="Franklin Gothic Book" panose="020B0503020102020204" pitchFamily="34" charset="0"/>
            </a:endParaRPr>
          </a:p>
          <a:p>
            <a:r>
              <a:rPr lang="en-US" altLang="en-US" dirty="0">
                <a:latin typeface="Franklin Gothic Book" panose="020B0503020102020204" pitchFamily="34" charset="0"/>
              </a:rPr>
              <a:t>Secure PBT test materials</a:t>
            </a:r>
          </a:p>
          <a:p>
            <a:pPr marL="285750" indent="-285750">
              <a:buFont typeface="Arial" panose="020B0604020202020204" pitchFamily="34" charset="0"/>
              <a:buChar char="•"/>
            </a:pPr>
            <a:r>
              <a:rPr lang="en-US" altLang="en-US" dirty="0">
                <a:latin typeface="Franklin Gothic Book" panose="020B0503020102020204" pitchFamily="34" charset="0"/>
              </a:rPr>
              <a:t>Test booklets</a:t>
            </a:r>
          </a:p>
          <a:p>
            <a:pPr marL="285750" indent="-285750">
              <a:buFont typeface="Arial" panose="020B0604020202020204" pitchFamily="34" charset="0"/>
              <a:buChar char="•"/>
            </a:pPr>
            <a:r>
              <a:rPr lang="en-US" altLang="en-US" dirty="0">
                <a:latin typeface="Franklin Gothic Book" panose="020B0503020102020204" pitchFamily="34" charset="0"/>
              </a:rPr>
              <a:t>Periodic tables written on by students</a:t>
            </a:r>
          </a:p>
          <a:p>
            <a:pPr marL="285750" indent="-285750">
              <a:buFont typeface="Arial" panose="020B0604020202020204" pitchFamily="34" charset="0"/>
              <a:buChar char="•"/>
            </a:pPr>
            <a:r>
              <a:rPr lang="en-US" altLang="en-US" dirty="0">
                <a:latin typeface="Franklin Gothic Book" panose="020B0503020102020204" pitchFamily="34" charset="0"/>
              </a:rPr>
              <a:t>Scratch paper written on by students</a:t>
            </a:r>
          </a:p>
          <a:p>
            <a:pPr marL="285750" indent="-285750">
              <a:buFont typeface="Arial" panose="020B0604020202020204" pitchFamily="34" charset="0"/>
              <a:buChar char="•"/>
            </a:pPr>
            <a:endParaRPr lang="en-US" dirty="0">
              <a:latin typeface="Franklin Gothic Book" panose="020B0503020102020204" pitchFamily="34" charset="0"/>
            </a:endParaRPr>
          </a:p>
          <a:p>
            <a:r>
              <a:rPr lang="en-US" dirty="0">
                <a:latin typeface="Franklin Gothic Book" panose="020B0503020102020204" pitchFamily="34" charset="0"/>
              </a:rPr>
              <a:t>All secure test materials </a:t>
            </a:r>
            <a:r>
              <a:rPr lang="en-US" b="1" dirty="0">
                <a:latin typeface="Franklin Gothic Book" panose="020B0503020102020204" pitchFamily="34" charset="0"/>
              </a:rPr>
              <a:t>must be securely destroyed </a:t>
            </a:r>
            <a:r>
              <a:rPr lang="en-US" dirty="0">
                <a:latin typeface="Franklin Gothic Book" panose="020B0503020102020204" pitchFamily="34" charset="0"/>
              </a:rPr>
              <a:t>by the school/district. </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361519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 Security Incidents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3693319"/>
          </a:xfrm>
          <a:prstGeom prst="rect">
            <a:avLst/>
          </a:prstGeom>
          <a:noFill/>
        </p:spPr>
        <p:txBody>
          <a:bodyPr wrap="square">
            <a:spAutoFit/>
          </a:bodyPr>
          <a:lstStyle/>
          <a:p>
            <a:r>
              <a:rPr lang="en-US" altLang="en-US" dirty="0">
                <a:latin typeface="Franklin Gothic Book" panose="020B0503020102020204" pitchFamily="34" charset="0"/>
              </a:rPr>
              <a:t>Any breaches in test security must be immediately reported to the SC or DC. Test security incidents are categorized below:</a:t>
            </a:r>
          </a:p>
          <a:p>
            <a:pPr marL="285750" indent="-285750">
              <a:buFont typeface="Arial" panose="020B0604020202020204" pitchFamily="34" charset="0"/>
              <a:buChar char="•"/>
            </a:pPr>
            <a:r>
              <a:rPr lang="en-US" altLang="en-US" dirty="0">
                <a:latin typeface="Franklin Gothic Book" panose="020B0503020102020204" pitchFamily="34" charset="0"/>
              </a:rPr>
              <a:t>Student access to unapproved device/material</a:t>
            </a:r>
          </a:p>
          <a:p>
            <a:pPr marL="285750" indent="-285750">
              <a:buFont typeface="Arial" panose="020B0604020202020204" pitchFamily="34" charset="0"/>
              <a:buChar char="•"/>
            </a:pPr>
            <a:r>
              <a:rPr lang="en-US" altLang="en-US" dirty="0">
                <a:latin typeface="Franklin Gothic Book" panose="020B0503020102020204" pitchFamily="34" charset="0"/>
              </a:rPr>
              <a:t>Cheating </a:t>
            </a:r>
          </a:p>
          <a:p>
            <a:pPr marL="285750" indent="-285750">
              <a:buFont typeface="Arial" panose="020B0604020202020204" pitchFamily="34" charset="0"/>
              <a:buChar char="•"/>
            </a:pPr>
            <a:r>
              <a:rPr lang="en-US" altLang="en-US" dirty="0">
                <a:latin typeface="Franklin Gothic Book" panose="020B0503020102020204" pitchFamily="34" charset="0"/>
              </a:rPr>
              <a:t>Sharing, posting, or copying of secure test materials (student)</a:t>
            </a:r>
          </a:p>
          <a:p>
            <a:pPr marL="285750" indent="-285750">
              <a:buFont typeface="Arial" panose="020B0604020202020204" pitchFamily="34" charset="0"/>
              <a:buChar char="•"/>
            </a:pPr>
            <a:r>
              <a:rPr lang="en-US" altLang="en-US" dirty="0">
                <a:latin typeface="Franklin Gothic Book" panose="020B0503020102020204" pitchFamily="34" charset="0"/>
              </a:rPr>
              <a:t>Sharing, posting, or copying of secure test materials (adult)</a:t>
            </a:r>
          </a:p>
          <a:p>
            <a:pPr marL="285750" indent="-285750">
              <a:buFont typeface="Arial" panose="020B0604020202020204" pitchFamily="34" charset="0"/>
              <a:buChar char="•"/>
            </a:pPr>
            <a:r>
              <a:rPr lang="en-US" altLang="en-US" dirty="0">
                <a:latin typeface="Franklin Gothic Book" panose="020B0503020102020204" pitchFamily="34" charset="0"/>
              </a:rPr>
              <a:t>Student engaged with incorrect assessment</a:t>
            </a:r>
          </a:p>
          <a:p>
            <a:pPr marL="742950" lvl="1" indent="-285750">
              <a:buFont typeface="Arial" panose="020B0604020202020204" pitchFamily="34" charset="0"/>
              <a:buChar char="•"/>
            </a:pPr>
            <a:r>
              <a:rPr lang="en-US" altLang="en-US" dirty="0">
                <a:latin typeface="Franklin Gothic Book" panose="020B0503020102020204" pitchFamily="34" charset="0"/>
              </a:rPr>
              <a:t>Wrong student test, incorrect grade level</a:t>
            </a:r>
          </a:p>
          <a:p>
            <a:pPr marL="285750" indent="-285750">
              <a:buFont typeface="Arial" panose="020B0604020202020204" pitchFamily="34" charset="0"/>
              <a:buChar char="•"/>
            </a:pPr>
            <a:r>
              <a:rPr lang="en-US" altLang="en-US" dirty="0">
                <a:latin typeface="Franklin Gothic Book" panose="020B0503020102020204" pitchFamily="34" charset="0"/>
              </a:rPr>
              <a:t>Technology issue interrupting test session (unable to restart session)</a:t>
            </a:r>
          </a:p>
          <a:p>
            <a:pPr marL="285750" indent="-285750">
              <a:buFont typeface="Arial" panose="020B0604020202020204" pitchFamily="34" charset="0"/>
              <a:buChar char="•"/>
            </a:pPr>
            <a:endParaRPr lang="en-US" altLang="en-US" dirty="0">
              <a:latin typeface="Franklin Gothic Book" panose="020B0503020102020204" pitchFamily="34" charset="0"/>
            </a:endParaRPr>
          </a:p>
          <a:p>
            <a:r>
              <a:rPr lang="en-US" altLang="en-US" dirty="0">
                <a:latin typeface="Franklin Gothic Book" panose="020B0503020102020204" pitchFamily="34" charset="0"/>
              </a:rPr>
              <a:t>All test security incidents must be reported to AOE using the Test Security Incident Form available on the Documentation and Training page of the Vermont Help and Support website. </a:t>
            </a:r>
            <a:endParaRPr lang="en-US" dirty="0">
              <a:latin typeface="Franklin Gothic Book" panose="020B0503020102020204" pitchFamily="34" charset="0"/>
            </a:endParaRPr>
          </a:p>
        </p:txBody>
      </p:sp>
    </p:spTree>
    <p:extLst>
      <p:ext uri="{BB962C8B-B14F-4D97-AF65-F5344CB8AC3E}">
        <p14:creationId xmlns:p14="http://schemas.microsoft.com/office/powerpoint/2010/main" val="247411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0603E-F124-4083-7443-2442750492EA}"/>
              </a:ext>
            </a:extLst>
          </p:cNvPr>
          <p:cNvSpPr>
            <a:spLocks noGrp="1"/>
          </p:cNvSpPr>
          <p:nvPr>
            <p:ph type="sldNum" sz="quarter" idx="12"/>
          </p:nvPr>
        </p:nvSpPr>
        <p:spPr>
          <a:xfrm>
            <a:off x="7086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14</a:t>
            </a:fld>
            <a:endParaRPr lang="en-US"/>
          </a:p>
        </p:txBody>
      </p:sp>
      <p:pic>
        <p:nvPicPr>
          <p:cNvPr id="4" name="Graphic 3" descr="Traffic light outline">
            <a:extLst>
              <a:ext uri="{FF2B5EF4-FFF2-40B4-BE49-F238E27FC236}">
                <a16:creationId xmlns:a16="http://schemas.microsoft.com/office/drawing/2014/main" id="{6D085C22-A62D-E69F-F395-D5B15ED8A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325880"/>
            <a:ext cx="3557106" cy="3557106"/>
          </a:xfrm>
          <a:prstGeom prst="rect">
            <a:avLst/>
          </a:prstGeom>
        </p:spPr>
      </p:pic>
      <p:sp>
        <p:nvSpPr>
          <p:cNvPr id="7" name="Oval 6">
            <a:extLst>
              <a:ext uri="{FF2B5EF4-FFF2-40B4-BE49-F238E27FC236}">
                <a16:creationId xmlns:a16="http://schemas.microsoft.com/office/drawing/2014/main" id="{8A420B3B-440A-8771-5867-98641C1503EB}"/>
              </a:ext>
            </a:extLst>
          </p:cNvPr>
          <p:cNvSpPr/>
          <p:nvPr/>
        </p:nvSpPr>
        <p:spPr>
          <a:xfrm>
            <a:off x="1414623" y="3521108"/>
            <a:ext cx="727860" cy="716622"/>
          </a:xfrm>
          <a:prstGeom prst="ellipse">
            <a:avLst/>
          </a:prstGeom>
          <a:solidFill>
            <a:srgbClr val="00B050"/>
          </a:solidFill>
          <a:ln>
            <a:solidFill>
              <a:srgbClr val="00B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D85F0B2D-56E6-AD7E-AC18-37C7F119D250}"/>
              </a:ext>
            </a:extLst>
          </p:cNvPr>
          <p:cNvSpPr txBox="1"/>
          <p:nvPr/>
        </p:nvSpPr>
        <p:spPr>
          <a:xfrm>
            <a:off x="3276601" y="1325880"/>
            <a:ext cx="5410200" cy="3901068"/>
          </a:xfrm>
          <a:prstGeom prst="rect">
            <a:avLst/>
          </a:prstGeom>
          <a:noFill/>
        </p:spPr>
        <p:txBody>
          <a:bodyPr wrap="square" rtlCol="0">
            <a:spAutoFit/>
          </a:bodyPr>
          <a:lstStyle/>
          <a:p>
            <a:r>
              <a:rPr lang="en-US" dirty="0">
                <a:latin typeface="Franklin Gothic Book" panose="020B0503020102020204" pitchFamily="34" charset="0"/>
                <a:ea typeface="+mn-lt"/>
                <a:cs typeface="+mn-lt"/>
              </a:rPr>
              <a:t>In some cases, a test security incident has a </a:t>
            </a:r>
            <a:r>
              <a:rPr lang="en-US" b="1" dirty="0">
                <a:latin typeface="Franklin Gothic Book" panose="020B0503020102020204" pitchFamily="34" charset="0"/>
                <a:ea typeface="+mn-lt"/>
                <a:cs typeface="+mn-lt"/>
              </a:rPr>
              <a:t>low impact on the individual or group of students</a:t>
            </a:r>
            <a:r>
              <a:rPr lang="en-US" dirty="0">
                <a:latin typeface="Franklin Gothic Book" panose="020B0503020102020204" pitchFamily="34" charset="0"/>
                <a:ea typeface="+mn-lt"/>
                <a:cs typeface="+mn-lt"/>
              </a:rPr>
              <a:t> who are testing and has a low risk of potentially affecting student performance on the test, test security, or test validity. </a:t>
            </a:r>
          </a:p>
          <a:p>
            <a:endParaRPr lang="en-US" dirty="0">
              <a:latin typeface="Franklin Gothic Book" panose="020B0503020102020204" pitchFamily="34" charset="0"/>
              <a:ea typeface="+mn-lt"/>
              <a:cs typeface="+mn-lt"/>
            </a:endParaRPr>
          </a:p>
          <a:p>
            <a:r>
              <a:rPr lang="en-US" dirty="0">
                <a:latin typeface="Franklin Gothic Book" panose="020B0503020102020204" pitchFamily="34" charset="0"/>
                <a:ea typeface="+mn-lt"/>
                <a:cs typeface="+mn-lt"/>
              </a:rPr>
              <a:t>These circumstances can be corrected and contained at the local level. Such incidents </a:t>
            </a:r>
            <a:r>
              <a:rPr lang="en-US" b="1" dirty="0">
                <a:latin typeface="Franklin Gothic Book" panose="020B0503020102020204" pitchFamily="34" charset="0"/>
                <a:ea typeface="+mn-lt"/>
                <a:cs typeface="+mn-lt"/>
              </a:rPr>
              <a:t>do not need to be reported</a:t>
            </a:r>
            <a:r>
              <a:rPr lang="en-US" dirty="0">
                <a:latin typeface="Franklin Gothic Book" panose="020B0503020102020204" pitchFamily="34" charset="0"/>
                <a:ea typeface="+mn-lt"/>
                <a:cs typeface="+mn-lt"/>
              </a:rPr>
              <a:t> to the AOE. </a:t>
            </a:r>
          </a:p>
          <a:p>
            <a:endParaRPr lang="en-US" dirty="0">
              <a:latin typeface="Franklin Gothic Book" panose="020B0503020102020204" pitchFamily="34" charset="0"/>
              <a:ea typeface="+mn-lt"/>
              <a:cs typeface="+mn-lt"/>
            </a:endParaRPr>
          </a:p>
          <a:p>
            <a:r>
              <a:rPr lang="en-US" dirty="0">
                <a:latin typeface="Franklin Gothic Book" panose="020B0503020102020204" pitchFamily="34" charset="0"/>
                <a:ea typeface="+mn-lt"/>
                <a:cs typeface="+mn-lt"/>
              </a:rPr>
              <a:t>Examples include a fire drill occurring during a test session or minor connectivity issues interrupting testing.</a:t>
            </a:r>
          </a:p>
          <a:p>
            <a:endParaRPr lang="en-US" sz="1350" dirty="0"/>
          </a:p>
        </p:txBody>
      </p:sp>
      <p:sp>
        <p:nvSpPr>
          <p:cNvPr id="3" name="Title 4">
            <a:extLst>
              <a:ext uri="{FF2B5EF4-FFF2-40B4-BE49-F238E27FC236}">
                <a16:creationId xmlns:a16="http://schemas.microsoft.com/office/drawing/2014/main" id="{AEA42092-6268-8DC0-BC38-A8A6BDA9A98F}"/>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 Security Incidents</a:t>
            </a:r>
          </a:p>
        </p:txBody>
      </p:sp>
    </p:spTree>
    <p:extLst>
      <p:ext uri="{BB962C8B-B14F-4D97-AF65-F5344CB8AC3E}">
        <p14:creationId xmlns:p14="http://schemas.microsoft.com/office/powerpoint/2010/main" val="67635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0603E-F124-4083-7443-2442750492EA}"/>
              </a:ext>
            </a:extLst>
          </p:cNvPr>
          <p:cNvSpPr>
            <a:spLocks noGrp="1"/>
          </p:cNvSpPr>
          <p:nvPr>
            <p:ph type="sldNum" sz="quarter" idx="12"/>
          </p:nvPr>
        </p:nvSpPr>
        <p:spPr>
          <a:xfrm>
            <a:off x="7086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15</a:t>
            </a:fld>
            <a:endParaRPr lang="en-US"/>
          </a:p>
        </p:txBody>
      </p:sp>
      <p:pic>
        <p:nvPicPr>
          <p:cNvPr id="4" name="Graphic 3" descr="Traffic light outline">
            <a:extLst>
              <a:ext uri="{FF2B5EF4-FFF2-40B4-BE49-F238E27FC236}">
                <a16:creationId xmlns:a16="http://schemas.microsoft.com/office/drawing/2014/main" id="{6D085C22-A62D-E69F-F395-D5B15ED8A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2" y="1325880"/>
            <a:ext cx="3557106" cy="3557106"/>
          </a:xfrm>
          <a:prstGeom prst="rect">
            <a:avLst/>
          </a:prstGeom>
        </p:spPr>
      </p:pic>
      <p:sp>
        <p:nvSpPr>
          <p:cNvPr id="6" name="Oval 5">
            <a:extLst>
              <a:ext uri="{FF2B5EF4-FFF2-40B4-BE49-F238E27FC236}">
                <a16:creationId xmlns:a16="http://schemas.microsoft.com/office/drawing/2014/main" id="{6A9BB996-0124-6E46-FA6B-1D12344B90C4}"/>
              </a:ext>
            </a:extLst>
          </p:cNvPr>
          <p:cNvSpPr/>
          <p:nvPr/>
        </p:nvSpPr>
        <p:spPr>
          <a:xfrm>
            <a:off x="1418155" y="2746122"/>
            <a:ext cx="727860" cy="716622"/>
          </a:xfrm>
          <a:prstGeom prst="ellipse">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949BD49A-53D2-2FC4-EFD4-A3D1C59DEE44}"/>
              </a:ext>
            </a:extLst>
          </p:cNvPr>
          <p:cNvSpPr txBox="1"/>
          <p:nvPr/>
        </p:nvSpPr>
        <p:spPr>
          <a:xfrm>
            <a:off x="3276600" y="1325880"/>
            <a:ext cx="5331463" cy="3693319"/>
          </a:xfrm>
          <a:prstGeom prst="rect">
            <a:avLst/>
          </a:prstGeom>
          <a:noFill/>
        </p:spPr>
        <p:txBody>
          <a:bodyPr wrap="square">
            <a:spAutoFit/>
          </a:bodyPr>
          <a:lstStyle/>
          <a:p>
            <a:r>
              <a:rPr lang="en-US" dirty="0">
                <a:latin typeface="Franklin Gothic Book" panose="020B0503020102020204" pitchFamily="34" charset="0"/>
                <a:cs typeface="Calibri"/>
              </a:rPr>
              <a:t>An </a:t>
            </a:r>
            <a:r>
              <a:rPr lang="en-US" b="1" dirty="0">
                <a:latin typeface="Franklin Gothic Book" panose="020B0503020102020204" pitchFamily="34" charset="0"/>
                <a:cs typeface="Calibri"/>
              </a:rPr>
              <a:t>unusual circumstance that impacts an individual or group of students</a:t>
            </a:r>
            <a:r>
              <a:rPr lang="en-US" dirty="0">
                <a:latin typeface="Franklin Gothic Book" panose="020B0503020102020204" pitchFamily="34" charset="0"/>
                <a:cs typeface="Calibri"/>
              </a:rPr>
              <a:t> who are testing and may potentially affect student performance on the test, test security, or test validity </a:t>
            </a:r>
            <a:r>
              <a:rPr lang="en-US" b="1" dirty="0">
                <a:latin typeface="Franklin Gothic Book" panose="020B0503020102020204" pitchFamily="34" charset="0"/>
                <a:cs typeface="Calibri"/>
                <a:hlinkClick r:id="rId4">
                  <a:extLst>
                    <a:ext uri="{A12FA001-AC4F-418D-AE19-62706E023703}">
                      <ahyp:hlinkClr xmlns:ahyp="http://schemas.microsoft.com/office/drawing/2018/hyperlinkcolor" val="tx"/>
                    </a:ext>
                  </a:extLst>
                </a:hlinkClick>
              </a:rPr>
              <a:t>must be reported to the AOE</a:t>
            </a:r>
            <a:r>
              <a:rPr lang="en-US" dirty="0">
                <a:latin typeface="Franklin Gothic Book" panose="020B0503020102020204" pitchFamily="34" charset="0"/>
                <a:cs typeface="Calibri"/>
              </a:rPr>
              <a:t>. </a:t>
            </a:r>
          </a:p>
          <a:p>
            <a:endParaRPr lang="en-US" dirty="0">
              <a:latin typeface="Franklin Gothic Book" panose="020B0503020102020204" pitchFamily="34" charset="0"/>
              <a:cs typeface="Calibri"/>
            </a:endParaRPr>
          </a:p>
          <a:p>
            <a:r>
              <a:rPr lang="en-US" dirty="0">
                <a:latin typeface="Franklin Gothic Book" panose="020B0503020102020204" pitchFamily="34" charset="0"/>
                <a:cs typeface="Calibri"/>
              </a:rPr>
              <a:t>These circumstances can be corrected and contained at the local level. An irregularity </a:t>
            </a:r>
            <a:r>
              <a:rPr lang="en-US" b="1" dirty="0">
                <a:latin typeface="Franklin Gothic Book" panose="020B0503020102020204" pitchFamily="34" charset="0"/>
                <a:cs typeface="Calibri"/>
              </a:rPr>
              <a:t>must be reported to the SC and DA immediately</a:t>
            </a:r>
            <a:r>
              <a:rPr lang="en-US" dirty="0">
                <a:latin typeface="Franklin Gothic Book" panose="020B0503020102020204" pitchFamily="34" charset="0"/>
                <a:cs typeface="Calibri"/>
              </a:rPr>
              <a:t>. </a:t>
            </a:r>
          </a:p>
          <a:p>
            <a:endParaRPr lang="en-US" dirty="0">
              <a:latin typeface="Franklin Gothic Book" panose="020B0503020102020204" pitchFamily="34" charset="0"/>
              <a:cs typeface="Calibri"/>
            </a:endParaRPr>
          </a:p>
          <a:p>
            <a:r>
              <a:rPr lang="en-US" dirty="0">
                <a:latin typeface="Franklin Gothic Book" panose="020B0503020102020204" pitchFamily="34" charset="0"/>
                <a:cs typeface="Calibri"/>
              </a:rPr>
              <a:t>Examples include more significant technology issues, students talking to each other during testing, or inappropriate assignment/use of an accommodation.</a:t>
            </a:r>
          </a:p>
        </p:txBody>
      </p:sp>
      <p:sp>
        <p:nvSpPr>
          <p:cNvPr id="8" name="Title 4">
            <a:extLst>
              <a:ext uri="{FF2B5EF4-FFF2-40B4-BE49-F238E27FC236}">
                <a16:creationId xmlns:a16="http://schemas.microsoft.com/office/drawing/2014/main" id="{AF629310-8278-48A0-FD29-0C344205DCD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 Security Incidents</a:t>
            </a:r>
          </a:p>
        </p:txBody>
      </p:sp>
    </p:spTree>
    <p:extLst>
      <p:ext uri="{BB962C8B-B14F-4D97-AF65-F5344CB8AC3E}">
        <p14:creationId xmlns:p14="http://schemas.microsoft.com/office/powerpoint/2010/main" val="7366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0603E-F124-4083-7443-2442750492EA}"/>
              </a:ext>
            </a:extLst>
          </p:cNvPr>
          <p:cNvSpPr>
            <a:spLocks noGrp="1"/>
          </p:cNvSpPr>
          <p:nvPr>
            <p:ph type="sldNum" sz="quarter" idx="12"/>
          </p:nvPr>
        </p:nvSpPr>
        <p:spPr>
          <a:xfrm>
            <a:off x="7086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16</a:t>
            </a:fld>
            <a:endParaRPr lang="en-US"/>
          </a:p>
        </p:txBody>
      </p:sp>
      <p:pic>
        <p:nvPicPr>
          <p:cNvPr id="4" name="Graphic 3" descr="Traffic light outline">
            <a:extLst>
              <a:ext uri="{FF2B5EF4-FFF2-40B4-BE49-F238E27FC236}">
                <a16:creationId xmlns:a16="http://schemas.microsoft.com/office/drawing/2014/main" id="{6D085C22-A62D-E69F-F395-D5B15ED8A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2" y="1325880"/>
            <a:ext cx="3557106" cy="3557106"/>
          </a:xfrm>
          <a:prstGeom prst="rect">
            <a:avLst/>
          </a:prstGeom>
        </p:spPr>
      </p:pic>
      <p:sp>
        <p:nvSpPr>
          <p:cNvPr id="5" name="Oval 4">
            <a:extLst>
              <a:ext uri="{FF2B5EF4-FFF2-40B4-BE49-F238E27FC236}">
                <a16:creationId xmlns:a16="http://schemas.microsoft.com/office/drawing/2014/main" id="{A432823D-E9BE-D242-243A-1C42952304B4}"/>
              </a:ext>
            </a:extLst>
          </p:cNvPr>
          <p:cNvSpPr/>
          <p:nvPr/>
        </p:nvSpPr>
        <p:spPr>
          <a:xfrm>
            <a:off x="1418155" y="1926802"/>
            <a:ext cx="727860" cy="716622"/>
          </a:xfrm>
          <a:prstGeom prst="ellipse">
            <a:avLst/>
          </a:prstGeom>
          <a:solidFill>
            <a:srgbClr val="FF0000"/>
          </a:solidFill>
          <a:ln>
            <a:solidFill>
              <a:srgbClr val="FF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D422FDD1-275A-2897-D7D2-4C2E01928855}"/>
              </a:ext>
            </a:extLst>
          </p:cNvPr>
          <p:cNvSpPr txBox="1"/>
          <p:nvPr/>
        </p:nvSpPr>
        <p:spPr>
          <a:xfrm>
            <a:off x="3430606" y="1325880"/>
            <a:ext cx="5084744" cy="3693319"/>
          </a:xfrm>
          <a:prstGeom prst="rect">
            <a:avLst/>
          </a:prstGeom>
          <a:noFill/>
        </p:spPr>
        <p:txBody>
          <a:bodyPr wrap="square">
            <a:spAutoFit/>
          </a:bodyPr>
          <a:lstStyle/>
          <a:p>
            <a:r>
              <a:rPr lang="en-US" dirty="0">
                <a:latin typeface="Franklin Gothic Book" panose="020B0503020102020204" pitchFamily="34" charset="0"/>
                <a:cs typeface="Calibri"/>
              </a:rPr>
              <a:t>In rare cases, a test security incident may </a:t>
            </a:r>
            <a:r>
              <a:rPr lang="en-US" b="1" dirty="0">
                <a:latin typeface="Franklin Gothic Book" panose="020B0503020102020204" pitchFamily="34" charset="0"/>
                <a:cs typeface="Calibri"/>
              </a:rPr>
              <a:t>pose a threat to the validity of the test</a:t>
            </a:r>
            <a:r>
              <a:rPr lang="en-US" dirty="0">
                <a:latin typeface="Franklin Gothic Book" panose="020B0503020102020204" pitchFamily="34" charset="0"/>
                <a:cs typeface="Calibri"/>
              </a:rPr>
              <a:t>. Examples may include such situations as a release of secure materials or a security/system risk. </a:t>
            </a:r>
          </a:p>
          <a:p>
            <a:endParaRPr lang="en-US" dirty="0">
              <a:latin typeface="Franklin Gothic Book" panose="020B0503020102020204" pitchFamily="34" charset="0"/>
              <a:cs typeface="Calibri"/>
            </a:endParaRPr>
          </a:p>
          <a:p>
            <a:r>
              <a:rPr lang="en-US" dirty="0">
                <a:latin typeface="Franklin Gothic Book" panose="020B0503020102020204" pitchFamily="34" charset="0"/>
                <a:cs typeface="Calibri"/>
              </a:rPr>
              <a:t>These circumstances have implications for anyone using the test items (perhaps outside of Vermont) and may result in a decision to remove the test item(s) from the available secure bank. </a:t>
            </a:r>
          </a:p>
          <a:p>
            <a:endParaRPr lang="en-US" dirty="0">
              <a:latin typeface="Franklin Gothic Book" panose="020B0503020102020204" pitchFamily="34" charset="0"/>
              <a:cs typeface="Calibri"/>
            </a:endParaRPr>
          </a:p>
          <a:p>
            <a:r>
              <a:rPr lang="en-US" dirty="0">
                <a:latin typeface="Franklin Gothic Book" panose="020B0503020102020204" pitchFamily="34" charset="0"/>
                <a:cs typeface="Calibri"/>
              </a:rPr>
              <a:t>Such an incident </a:t>
            </a:r>
            <a:r>
              <a:rPr lang="en-US" b="1" dirty="0">
                <a:latin typeface="Franklin Gothic Book" panose="020B0503020102020204" pitchFamily="34" charset="0"/>
                <a:cs typeface="Calibri"/>
              </a:rPr>
              <a:t>must be reported to the DC and SC immediately</a:t>
            </a:r>
            <a:r>
              <a:rPr lang="en-US" dirty="0">
                <a:latin typeface="Franklin Gothic Book" panose="020B0503020102020204" pitchFamily="34" charset="0"/>
                <a:cs typeface="Calibri"/>
              </a:rPr>
              <a:t> and </a:t>
            </a:r>
            <a:r>
              <a:rPr lang="en-US" b="1" dirty="0">
                <a:latin typeface="Franklin Gothic Book" panose="020B0503020102020204" pitchFamily="34" charset="0"/>
                <a:cs typeface="Calibri"/>
                <a:hlinkClick r:id="rId4">
                  <a:extLst>
                    <a:ext uri="{A12FA001-AC4F-418D-AE19-62706E023703}">
                      <ahyp:hlinkClr xmlns:ahyp="http://schemas.microsoft.com/office/drawing/2018/hyperlinkcolor" val="tx"/>
                    </a:ext>
                  </a:extLst>
                </a:hlinkClick>
              </a:rPr>
              <a:t>must be reported to the AOE</a:t>
            </a:r>
            <a:r>
              <a:rPr lang="en-US" b="1" dirty="0">
                <a:latin typeface="Franklin Gothic Book" panose="020B0503020102020204" pitchFamily="34" charset="0"/>
                <a:cs typeface="Calibri"/>
              </a:rPr>
              <a:t> </a:t>
            </a:r>
            <a:r>
              <a:rPr lang="en-US" dirty="0">
                <a:latin typeface="Franklin Gothic Book" panose="020B0503020102020204" pitchFamily="34" charset="0"/>
                <a:cs typeface="Calibri"/>
              </a:rPr>
              <a:t>promptly.</a:t>
            </a:r>
          </a:p>
        </p:txBody>
      </p:sp>
      <p:sp>
        <p:nvSpPr>
          <p:cNvPr id="8" name="Title 4">
            <a:extLst>
              <a:ext uri="{FF2B5EF4-FFF2-40B4-BE49-F238E27FC236}">
                <a16:creationId xmlns:a16="http://schemas.microsoft.com/office/drawing/2014/main" id="{62131AE8-92C1-B8FE-1C40-5C5ACB2715F9}"/>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 Security Incidents</a:t>
            </a:r>
          </a:p>
        </p:txBody>
      </p:sp>
    </p:spTree>
    <p:extLst>
      <p:ext uri="{BB962C8B-B14F-4D97-AF65-F5344CB8AC3E}">
        <p14:creationId xmlns:p14="http://schemas.microsoft.com/office/powerpoint/2010/main" val="264357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1994171"/>
            <a:ext cx="9144000" cy="212063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dirty="0">
                <a:solidFill>
                  <a:schemeClr val="bg1"/>
                </a:solidFill>
                <a:latin typeface="Franklin Gothic Demi Cond" panose="020B0706030402020204" pitchFamily="34" charset="0"/>
              </a:rPr>
              <a:t>Accommodations &amp; Designated Supports</a:t>
            </a:r>
          </a:p>
        </p:txBody>
      </p:sp>
    </p:spTree>
    <p:extLst>
      <p:ext uri="{BB962C8B-B14F-4D97-AF65-F5344CB8AC3E}">
        <p14:creationId xmlns:p14="http://schemas.microsoft.com/office/powerpoint/2010/main" val="40099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7EA58B35-F3E8-EDBE-7E5B-6BD44C15750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Universal Tools</a:t>
            </a:r>
          </a:p>
        </p:txBody>
      </p:sp>
      <p:sp>
        <p:nvSpPr>
          <p:cNvPr id="9" name="TextBox 8">
            <a:extLst>
              <a:ext uri="{FF2B5EF4-FFF2-40B4-BE49-F238E27FC236}">
                <a16:creationId xmlns:a16="http://schemas.microsoft.com/office/drawing/2014/main" id="{4CB5201D-0A0C-E2E6-58A6-1F00E8968679}"/>
              </a:ext>
            </a:extLst>
          </p:cNvPr>
          <p:cNvSpPr txBox="1"/>
          <p:nvPr/>
        </p:nvSpPr>
        <p:spPr>
          <a:xfrm>
            <a:off x="457199" y="1325880"/>
            <a:ext cx="8229600" cy="4801314"/>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Embedded Universal Tools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Desmos calculator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Notepad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Pop-up glossary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Highlight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Line reader mask</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Answer eliminator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Writing tools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Magnifier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Zoom</a:t>
            </a:r>
          </a:p>
          <a:p>
            <a:pPr marR="0" lvl="0" algn="l" defTabSz="914400" rtl="0" eaLnBrk="1" fontAlgn="base" latinLnBrk="0" hangingPunct="1">
              <a:lnSpc>
                <a:spcPct val="100000"/>
              </a:lnSpc>
              <a:spcBef>
                <a:spcPct val="0"/>
              </a:spcBef>
              <a:spcAft>
                <a:spcPct val="0"/>
              </a:spcAft>
              <a:buClrTx/>
              <a:buSzTx/>
              <a:tabLst/>
              <a:defRPr/>
            </a:pPr>
            <a:endParaRPr lang="en-US" dirty="0">
              <a:solidFill>
                <a:prstClr val="black"/>
              </a:solidFill>
              <a:latin typeface="Franklin Gothic Book" panose="020B0503020102020204" pitchFamily="34" charset="0"/>
              <a:cs typeface="Arial"/>
            </a:endParaRPr>
          </a:p>
          <a:p>
            <a:pPr marR="0" lvl="0" algn="l" defTabSz="914400" rtl="0" eaLnBrk="1" fontAlgn="base" latinLnBrk="0" hangingPunct="1">
              <a:lnSpc>
                <a:spcPct val="100000"/>
              </a:lnSpc>
              <a:spcBef>
                <a:spcPct val="0"/>
              </a:spcBef>
              <a:spcAft>
                <a:spcPct val="0"/>
              </a:spcAft>
              <a:buClrTx/>
              <a:buSzTx/>
              <a:tabLst/>
              <a:defRPr/>
            </a:pPr>
            <a:r>
              <a:rPr lang="en-US" b="1" dirty="0">
                <a:solidFill>
                  <a:prstClr val="black"/>
                </a:solidFill>
                <a:latin typeface="Franklin Gothic Book" panose="020B0503020102020204" pitchFamily="34" charset="0"/>
                <a:cs typeface="Arial"/>
              </a:rPr>
              <a:t>Non-Embedded Universal Tools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Breaks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English dictionary (Math and Science)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Scratch paper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Thesaurus (Math and Science)</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lang="en-US" dirty="0">
              <a:solidFill>
                <a:prstClr val="black"/>
              </a:solidFill>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lang="en-US" dirty="0">
              <a:solidFill>
                <a:prstClr val="black"/>
              </a:solidFill>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1456166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7EA58B35-F3E8-EDBE-7E5B-6BD44C15750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Designated Supports</a:t>
            </a:r>
          </a:p>
        </p:txBody>
      </p:sp>
      <p:sp>
        <p:nvSpPr>
          <p:cNvPr id="9" name="TextBox 8">
            <a:extLst>
              <a:ext uri="{FF2B5EF4-FFF2-40B4-BE49-F238E27FC236}">
                <a16:creationId xmlns:a16="http://schemas.microsoft.com/office/drawing/2014/main" id="{4CB5201D-0A0C-E2E6-58A6-1F00E8968679}"/>
              </a:ext>
            </a:extLst>
          </p:cNvPr>
          <p:cNvSpPr txBox="1"/>
          <p:nvPr/>
        </p:nvSpPr>
        <p:spPr>
          <a:xfrm>
            <a:off x="457199" y="1325880"/>
            <a:ext cx="822960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Embedded Designated Supports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Text-to-speech (Math and Science)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Translations (Math and Science)</a:t>
            </a:r>
          </a:p>
          <a:p>
            <a:pPr marL="742950" lvl="1" indent="-285750">
              <a:buFont typeface="Arial" panose="020B0604020202020204" pitchFamily="34" charset="0"/>
              <a:buChar char="•"/>
              <a:defRPr/>
            </a:pPr>
            <a:r>
              <a:rPr lang="en-US" dirty="0">
                <a:solidFill>
                  <a:prstClr val="black"/>
                </a:solidFill>
                <a:latin typeface="Franklin Gothic Book" panose="020B0503020102020204" pitchFamily="34" charset="0"/>
                <a:cs typeface="Arial"/>
              </a:rPr>
              <a:t>Arabic (Standard MENA)</a:t>
            </a:r>
          </a:p>
          <a:p>
            <a:pPr marL="742950" lvl="1" indent="-285750">
              <a:buFont typeface="Arial" panose="020B0604020202020204" pitchFamily="34" charset="0"/>
              <a:buChar char="•"/>
              <a:defRPr/>
            </a:pPr>
            <a:r>
              <a:rPr lang="en-US" dirty="0">
                <a:solidFill>
                  <a:prstClr val="black"/>
                </a:solidFill>
                <a:latin typeface="Franklin Gothic Book" panose="020B0503020102020204" pitchFamily="34" charset="0"/>
                <a:cs typeface="Arial"/>
              </a:rPr>
              <a:t>Chinese (Simplified Mandarin)</a:t>
            </a:r>
          </a:p>
          <a:p>
            <a:pPr marL="742950" lvl="1" indent="-285750">
              <a:buFont typeface="Arial" panose="020B0604020202020204" pitchFamily="34" charset="0"/>
              <a:buChar char="•"/>
              <a:defRPr/>
            </a:pPr>
            <a:r>
              <a:rPr lang="en-US" dirty="0">
                <a:solidFill>
                  <a:prstClr val="black"/>
                </a:solidFill>
                <a:latin typeface="Franklin Gothic Book" panose="020B0503020102020204" pitchFamily="34" charset="0"/>
                <a:cs typeface="Arial"/>
              </a:rPr>
              <a:t>French</a:t>
            </a:r>
          </a:p>
          <a:p>
            <a:pPr marL="742950" lvl="1" indent="-285750">
              <a:buFont typeface="Arial" panose="020B0604020202020204" pitchFamily="34" charset="0"/>
              <a:buChar char="•"/>
              <a:defRPr/>
            </a:pPr>
            <a:r>
              <a:rPr lang="en-US" dirty="0">
                <a:solidFill>
                  <a:prstClr val="black"/>
                </a:solidFill>
                <a:latin typeface="Franklin Gothic Book" panose="020B0503020102020204" pitchFamily="34" charset="0"/>
                <a:cs typeface="Arial"/>
              </a:rPr>
              <a:t>Spanish (Nicaraguan)</a:t>
            </a:r>
          </a:p>
          <a:p>
            <a:pPr marL="742950" lvl="1" indent="-285750">
              <a:buFont typeface="Arial" panose="020B0604020202020204" pitchFamily="34" charset="0"/>
              <a:buChar char="•"/>
              <a:defRPr/>
            </a:pPr>
            <a:r>
              <a:rPr lang="en-US" dirty="0">
                <a:solidFill>
                  <a:prstClr val="black"/>
                </a:solidFill>
                <a:latin typeface="Franklin Gothic Book" panose="020B0503020102020204" pitchFamily="34" charset="0"/>
                <a:cs typeface="Arial"/>
              </a:rPr>
              <a:t>Swahili</a:t>
            </a:r>
          </a:p>
          <a:p>
            <a:pPr marR="0" lvl="0" algn="l" defTabSz="914400" rtl="0" eaLnBrk="1" fontAlgn="base" latinLnBrk="0" hangingPunct="1">
              <a:lnSpc>
                <a:spcPct val="100000"/>
              </a:lnSpc>
              <a:spcBef>
                <a:spcPct val="0"/>
              </a:spcBef>
              <a:spcAft>
                <a:spcPct val="0"/>
              </a:spcAft>
              <a:buClrTx/>
              <a:buSzTx/>
              <a:tabLst/>
              <a:defRPr/>
            </a:pPr>
            <a:endParaRPr lang="en-US" dirty="0">
              <a:solidFill>
                <a:prstClr val="black"/>
              </a:solidFill>
              <a:latin typeface="Franklin Gothic Book" panose="020B0503020102020204" pitchFamily="34" charset="0"/>
              <a:cs typeface="Arial"/>
            </a:endParaRPr>
          </a:p>
          <a:p>
            <a:pPr marR="0" lvl="0" algn="l" defTabSz="914400" rtl="0" eaLnBrk="1" fontAlgn="base" latinLnBrk="0" hangingPunct="1">
              <a:lnSpc>
                <a:spcPct val="100000"/>
              </a:lnSpc>
              <a:spcBef>
                <a:spcPct val="0"/>
              </a:spcBef>
              <a:spcAft>
                <a:spcPct val="0"/>
              </a:spcAft>
              <a:buClrTx/>
              <a:buSzTx/>
              <a:tabLst/>
              <a:defRPr/>
            </a:pPr>
            <a:r>
              <a:rPr lang="en-US" b="1" dirty="0">
                <a:solidFill>
                  <a:prstClr val="black"/>
                </a:solidFill>
                <a:latin typeface="Franklin Gothic Book" panose="020B0503020102020204" pitchFamily="34" charset="0"/>
                <a:cs typeface="Arial"/>
              </a:rPr>
              <a:t>Non-Embedded Designated Supports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Amplification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Bilingual dictionary (Math, Science, and Writing)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Color overlays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Magnification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Medical device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Noise buffers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Separate setting</a:t>
            </a: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lang="en-US" dirty="0">
              <a:solidFill>
                <a:prstClr val="black"/>
              </a:solidFill>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216651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2C0195-2A59-D6CE-E8B6-A989C4948485}"/>
              </a:ext>
            </a:extLst>
          </p:cNvPr>
          <p:cNvSpPr>
            <a:spLocks noGrp="1"/>
          </p:cNvSpPr>
          <p:nvPr>
            <p:ph type="title"/>
          </p:nvPr>
        </p:nvSpPr>
        <p:spPr>
          <a:xfrm>
            <a:off x="457200" y="304800"/>
            <a:ext cx="8229600" cy="760520"/>
          </a:xfrm>
          <a:solidFill>
            <a:srgbClr val="007935"/>
          </a:solidFill>
        </p:spPr>
        <p:txBody>
          <a:bodyPr/>
          <a:lstStyle/>
          <a:p>
            <a:pPr algn="l"/>
            <a:r>
              <a:rPr lang="en-US" dirty="0">
                <a:solidFill>
                  <a:schemeClr val="bg1"/>
                </a:solidFill>
                <a:latin typeface="Franklin Gothic Demi Cond" panose="020B0706030402020204" pitchFamily="34" charset="0"/>
              </a:rPr>
              <a:t>Agenda</a:t>
            </a:r>
          </a:p>
        </p:txBody>
      </p:sp>
      <p:sp>
        <p:nvSpPr>
          <p:cNvPr id="6" name="Text Placeholder 5">
            <a:extLst>
              <a:ext uri="{FF2B5EF4-FFF2-40B4-BE49-F238E27FC236}">
                <a16:creationId xmlns:a16="http://schemas.microsoft.com/office/drawing/2014/main" id="{2D8941A8-A615-C954-016D-E294FA958258}"/>
              </a:ext>
            </a:extLst>
          </p:cNvPr>
          <p:cNvSpPr>
            <a:spLocks noGrp="1"/>
          </p:cNvSpPr>
          <p:nvPr>
            <p:ph type="body" sz="quarter" idx="10"/>
          </p:nvPr>
        </p:nvSpPr>
        <p:spPr>
          <a:xfrm>
            <a:off x="533400" y="1325880"/>
            <a:ext cx="8153400" cy="4343400"/>
          </a:xfrm>
        </p:spPr>
        <p:txBody>
          <a:bodyPr/>
          <a:lstStyle/>
          <a:p>
            <a:r>
              <a:rPr lang="en-US" sz="1800" dirty="0">
                <a:latin typeface="Franklin Gothic Book" panose="020B0503020102020204" pitchFamily="34" charset="0"/>
              </a:rPr>
              <a:t>VTCAP Assessment Overview and Key Dates </a:t>
            </a:r>
          </a:p>
          <a:p>
            <a:r>
              <a:rPr lang="en-US" sz="1800" dirty="0">
                <a:latin typeface="Franklin Gothic Book" panose="020B0503020102020204" pitchFamily="34" charset="0"/>
              </a:rPr>
              <a:t>Roles and Responsibilities</a:t>
            </a:r>
          </a:p>
          <a:p>
            <a:r>
              <a:rPr lang="en-US" sz="1800" dirty="0">
                <a:latin typeface="Franklin Gothic Book" panose="020B0503020102020204" pitchFamily="34" charset="0"/>
              </a:rPr>
              <a:t>Test Security</a:t>
            </a:r>
          </a:p>
          <a:p>
            <a:r>
              <a:rPr lang="en-US" sz="1800" dirty="0">
                <a:latin typeface="Franklin Gothic Book" panose="020B0503020102020204" pitchFamily="34" charset="0"/>
              </a:rPr>
              <a:t>Accommodations and Designated Supports</a:t>
            </a:r>
          </a:p>
          <a:p>
            <a:r>
              <a:rPr lang="en-US" sz="1800" dirty="0">
                <a:latin typeface="Franklin Gothic Book" panose="020B0503020102020204" pitchFamily="34" charset="0"/>
              </a:rPr>
              <a:t>Before, During, and After Computer-Based Testing</a:t>
            </a:r>
          </a:p>
          <a:p>
            <a:r>
              <a:rPr lang="en-US" sz="1800" dirty="0">
                <a:latin typeface="Franklin Gothic Book" panose="020B0503020102020204" pitchFamily="34" charset="0"/>
              </a:rPr>
              <a:t>TestNav &amp; Student Testing Experience</a:t>
            </a:r>
          </a:p>
          <a:p>
            <a:r>
              <a:rPr lang="en-US" sz="1800" dirty="0">
                <a:latin typeface="Franklin Gothic Book" panose="020B0503020102020204" pitchFamily="34" charset="0"/>
              </a:rPr>
              <a:t>Before, During, and After Print-Based Testing</a:t>
            </a:r>
          </a:p>
          <a:p>
            <a:r>
              <a:rPr lang="en-US" sz="1800" dirty="0">
                <a:latin typeface="Franklin Gothic Book" panose="020B0503020102020204" pitchFamily="34" charset="0"/>
              </a:rPr>
              <a:t>Resources and Support</a:t>
            </a:r>
          </a:p>
        </p:txBody>
      </p:sp>
    </p:spTree>
    <p:extLst>
      <p:ext uri="{BB962C8B-B14F-4D97-AF65-F5344CB8AC3E}">
        <p14:creationId xmlns:p14="http://schemas.microsoft.com/office/powerpoint/2010/main" val="73357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7EA58B35-F3E8-EDBE-7E5B-6BD44C15750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Accommodations</a:t>
            </a:r>
          </a:p>
        </p:txBody>
      </p:sp>
      <p:sp>
        <p:nvSpPr>
          <p:cNvPr id="9" name="TextBox 8">
            <a:extLst>
              <a:ext uri="{FF2B5EF4-FFF2-40B4-BE49-F238E27FC236}">
                <a16:creationId xmlns:a16="http://schemas.microsoft.com/office/drawing/2014/main" id="{4CB5201D-0A0C-E2E6-58A6-1F00E8968679}"/>
              </a:ext>
            </a:extLst>
          </p:cNvPr>
          <p:cNvSpPr txBox="1"/>
          <p:nvPr/>
        </p:nvSpPr>
        <p:spPr>
          <a:xfrm>
            <a:off x="457199" y="1325880"/>
            <a:ext cx="383269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Embedded Accommodations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American Sign Language (ASL)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Closed captioning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Color contrast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Speech-to-text (ELA &amp; Science)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Text-to-speech (ELA)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Franklin Gothic Book" panose="020B0503020102020204" pitchFamily="34" charset="0"/>
              <a:cs typeface="Arial"/>
            </a:endParaRPr>
          </a:p>
          <a:p>
            <a:pPr marR="0" lvl="0" algn="l" defTabSz="914400" rtl="0" eaLnBrk="1" fontAlgn="base" latinLnBrk="0" hangingPunct="1">
              <a:lnSpc>
                <a:spcPct val="100000"/>
              </a:lnSpc>
              <a:spcBef>
                <a:spcPct val="0"/>
              </a:spcBef>
              <a:spcAft>
                <a:spcPct val="0"/>
              </a:spcAft>
              <a:buClrTx/>
              <a:buSzTx/>
              <a:tabLst/>
              <a:defRPr/>
            </a:pPr>
            <a:r>
              <a:rPr lang="en-US" b="1" dirty="0">
                <a:solidFill>
                  <a:prstClr val="black"/>
                </a:solidFill>
                <a:latin typeface="Franklin Gothic Book" panose="020B0503020102020204" pitchFamily="34" charset="0"/>
                <a:cs typeface="Arial"/>
              </a:rPr>
              <a:t>Non-Embedded Accommodations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100s number table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Abacus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Alternate response options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rPr>
              <a:t>Multiplication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table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Scribe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Speech-to-text (Math)</a:t>
            </a: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2" name="TextBox 1">
            <a:extLst>
              <a:ext uri="{FF2B5EF4-FFF2-40B4-BE49-F238E27FC236}">
                <a16:creationId xmlns:a16="http://schemas.microsoft.com/office/drawing/2014/main" id="{A8F4F5EC-14BA-6706-8A75-C54C772FD10C}"/>
              </a:ext>
            </a:extLst>
          </p:cNvPr>
          <p:cNvSpPr txBox="1"/>
          <p:nvPr/>
        </p:nvSpPr>
        <p:spPr>
          <a:xfrm>
            <a:off x="4863830" y="1325880"/>
            <a:ext cx="3822970" cy="1477328"/>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lang="en-US" b="1" dirty="0">
                <a:solidFill>
                  <a:prstClr val="black"/>
                </a:solidFill>
                <a:latin typeface="Franklin Gothic Book" panose="020B0503020102020204" pitchFamily="34" charset="0"/>
              </a:rPr>
              <a:t>Print-Based Accommodations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Standard print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Large print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Braille</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endParaRPr lang="en-US" dirty="0"/>
          </a:p>
        </p:txBody>
      </p:sp>
    </p:spTree>
    <p:extLst>
      <p:ext uri="{BB962C8B-B14F-4D97-AF65-F5344CB8AC3E}">
        <p14:creationId xmlns:p14="http://schemas.microsoft.com/office/powerpoint/2010/main" val="96555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819" y="2007916"/>
            <a:ext cx="3683000" cy="2842167"/>
          </a:xfrm>
        </p:spPr>
        <p:txBody>
          <a:bodyPr/>
          <a:lstStyle/>
          <a:p>
            <a:pPr algn="ctr">
              <a:lnSpc>
                <a:spcPct val="100000"/>
              </a:lnSpc>
            </a:pPr>
            <a:r>
              <a:rPr lang="en-GB" sz="4400" dirty="0">
                <a:solidFill>
                  <a:schemeClr val="bg2"/>
                </a:solidFill>
              </a:rPr>
              <a:t>Assessment Delivery and Management</a:t>
            </a:r>
            <a:br>
              <a:rPr lang="en-GB" sz="4400" dirty="0">
                <a:solidFill>
                  <a:schemeClr val="bg2"/>
                </a:solidFill>
              </a:rPr>
            </a:br>
            <a:r>
              <a:rPr lang="en-GB" sz="4400" dirty="0">
                <a:solidFill>
                  <a:schemeClr val="bg2"/>
                </a:solidFill>
              </a:rPr>
              <a:t>(ADAM)</a:t>
            </a:r>
          </a:p>
        </p:txBody>
      </p:sp>
      <p:pic>
        <p:nvPicPr>
          <p:cNvPr id="10" name="Shape 593"/>
          <p:cNvPicPr preferRelativeResize="0">
            <a:picLocks noGrp="1"/>
          </p:cNvPicPr>
          <p:nvPr>
            <p:ph type="pic" sz="quarter" idx="12"/>
          </p:nvPr>
        </p:nvPicPr>
        <p:blipFill rotWithShape="1">
          <a:blip r:embed="rId3">
            <a:alphaModFix/>
          </a:blip>
          <a:srcRect l="27496" r="27496"/>
          <a:stretch/>
        </p:blipFill>
        <p:spPr>
          <a:prstGeom prst="rect">
            <a:avLst/>
          </a:prstGeom>
          <a:solidFill>
            <a:srgbClr val="BBBBBB"/>
          </a:solidFill>
          <a:ln>
            <a:noFill/>
          </a:ln>
        </p:spPr>
      </p:pic>
      <p:cxnSp>
        <p:nvCxnSpPr>
          <p:cNvPr id="6" name="Straight Connector 5"/>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8"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1" name="TextBox 10"/>
          <p:cNvSpPr txBox="1"/>
          <p:nvPr/>
        </p:nvSpPr>
        <p:spPr>
          <a:xfrm>
            <a:off x="6679579" y="161925"/>
            <a:ext cx="2249014"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spTree>
    <p:extLst>
      <p:ext uri="{BB962C8B-B14F-4D97-AF65-F5344CB8AC3E}">
        <p14:creationId xmlns:p14="http://schemas.microsoft.com/office/powerpoint/2010/main" val="4088293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91" y="2660037"/>
            <a:ext cx="3587751" cy="1537926"/>
          </a:xfrm>
        </p:spPr>
        <p:txBody>
          <a:bodyPr/>
          <a:lstStyle/>
          <a:p>
            <a:pPr>
              <a:lnSpc>
                <a:spcPct val="100000"/>
              </a:lnSpc>
            </a:pPr>
            <a:r>
              <a:rPr lang="en-GB" sz="4400" dirty="0"/>
              <a:t>Logging in to ADAM</a:t>
            </a:r>
            <a:endParaRPr lang="en-US" sz="4400" dirty="0"/>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0361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C868E3-A8AE-C8C9-8C97-F9B996EF57DA}"/>
              </a:ext>
            </a:extLst>
          </p:cNvPr>
          <p:cNvSpPr txBox="1"/>
          <p:nvPr/>
        </p:nvSpPr>
        <p:spPr>
          <a:xfrm>
            <a:off x="457200" y="1325880"/>
            <a:ext cx="781963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Franklin Gothic Book"/>
                <a:ea typeface="+mn-ea"/>
                <a:cs typeface="Arial"/>
              </a:rPr>
              <a:t>ADAM</a:t>
            </a:r>
            <a:r>
              <a:rPr kumimoji="0" lang="en-US" b="0" i="0" u="none" strike="noStrike" kern="1200" cap="none" spc="0" normalizeH="0" baseline="0" noProof="0" dirty="0">
                <a:ln>
                  <a:noFill/>
                </a:ln>
                <a:solidFill>
                  <a:prstClr val="black"/>
                </a:solidFill>
                <a:effectLst/>
                <a:uLnTx/>
                <a:uFillTx/>
                <a:latin typeface="Franklin Gothic Book"/>
                <a:ea typeface="+mn-ea"/>
                <a:cs typeface="Arial"/>
              </a:rPr>
              <a:t> is the platform used to manage users, assessment assignments, accommodations, teacher proctoring, and view reports</a:t>
            </a:r>
            <a:endParaRPr kumimoji="0" lang="en-US"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Franklin Gothic Book"/>
              <a:ea typeface="Open Sans Ligh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Franklin Gothic Book"/>
                <a:ea typeface="Open Sans Light"/>
                <a:cs typeface="Arial"/>
              </a:rPr>
              <a:t>Users</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Open Sans Light"/>
                <a:cs typeface="Arial"/>
              </a:rPr>
              <a:t>District Administrators</a:t>
            </a:r>
            <a:endParaRPr kumimoji="0" lang="en-US" b="0" i="0" u="none" strike="noStrike" kern="1200" cap="none" spc="0" normalizeH="0" baseline="0" noProof="0" dirty="0">
              <a:ln>
                <a:noFill/>
              </a:ln>
              <a:solidFill>
                <a:prstClr val="black"/>
              </a:solidFill>
              <a:effectLst/>
              <a:uLnTx/>
              <a:uFillTx/>
              <a:latin typeface="Franklin Gothic Book"/>
              <a:ea typeface="Open Sans Light"/>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Open Sans Light"/>
                <a:cs typeface="Arial"/>
              </a:rPr>
              <a:t>District Test Coordinators</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Open Sans Light"/>
                <a:cs typeface="Arial"/>
              </a:rPr>
              <a:t>School Test Coordinators</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dirty="0">
                <a:solidFill>
                  <a:prstClr val="black"/>
                </a:solidFill>
                <a:latin typeface="Franklin Gothic Book"/>
                <a:ea typeface="Open Sans Light"/>
                <a:cs typeface="Arial"/>
              </a:rPr>
              <a:t>Teacher</a:t>
            </a:r>
            <a:endParaRPr kumimoji="0" lang="en-US" b="0" i="0" u="none" strike="noStrike" kern="1200" cap="none" spc="0" normalizeH="0" baseline="0" noProof="0" dirty="0">
              <a:ln>
                <a:noFill/>
              </a:ln>
              <a:solidFill>
                <a:prstClr val="black"/>
              </a:solidFill>
              <a:effectLst/>
              <a:uLnTx/>
              <a:uFillTx/>
              <a:latin typeface="Franklin Gothic Book"/>
              <a:ea typeface="+mn-ea"/>
              <a:cs typeface="Arial"/>
            </a:endParaRPr>
          </a:p>
        </p:txBody>
      </p:sp>
      <p:pic>
        <p:nvPicPr>
          <p:cNvPr id="6" name="Picture 6" descr="Logo&#10;&#10;Description automatically generated">
            <a:extLst>
              <a:ext uri="{FF2B5EF4-FFF2-40B4-BE49-F238E27FC236}">
                <a16:creationId xmlns:a16="http://schemas.microsoft.com/office/drawing/2014/main" id="{12FB3893-C5C4-888E-1B3D-91D57165BBF9}"/>
              </a:ext>
            </a:extLst>
          </p:cNvPr>
          <p:cNvPicPr>
            <a:picLocks noChangeAspect="1"/>
          </p:cNvPicPr>
          <p:nvPr/>
        </p:nvPicPr>
        <p:blipFill>
          <a:blip r:embed="rId3"/>
          <a:stretch>
            <a:fillRect/>
          </a:stretch>
        </p:blipFill>
        <p:spPr>
          <a:xfrm>
            <a:off x="2959564" y="3786484"/>
            <a:ext cx="3224871" cy="116725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4">
            <a:extLst>
              <a:ext uri="{FF2B5EF4-FFF2-40B4-BE49-F238E27FC236}">
                <a16:creationId xmlns:a16="http://schemas.microsoft.com/office/drawing/2014/main" id="{1444D2E4-29F3-491B-971F-DC4E99E548C2}"/>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Assessment Delivery and Management</a:t>
            </a:r>
          </a:p>
        </p:txBody>
      </p:sp>
    </p:spTree>
    <p:extLst>
      <p:ext uri="{BB962C8B-B14F-4D97-AF65-F5344CB8AC3E}">
        <p14:creationId xmlns:p14="http://schemas.microsoft.com/office/powerpoint/2010/main" val="280409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18C1-7E78-4464-AC21-8F48B17EFA55}"/>
              </a:ext>
            </a:extLst>
          </p:cNvPr>
          <p:cNvSpPr>
            <a:spLocks noGrp="1"/>
          </p:cNvSpPr>
          <p:nvPr>
            <p:ph type="ctrTitle"/>
          </p:nvPr>
        </p:nvSpPr>
        <p:spPr>
          <a:xfrm>
            <a:off x="457200" y="1064234"/>
            <a:ext cx="8229600" cy="394916"/>
          </a:xfrm>
        </p:spPr>
        <p:txBody>
          <a:bodyPr/>
          <a:lstStyle/>
          <a:p>
            <a:pPr algn="l"/>
            <a:r>
              <a:rPr lang="en-US" sz="2400" dirty="0">
                <a:latin typeface="Franklin Gothic Book" panose="020B0503020102020204" pitchFamily="34" charset="0"/>
              </a:rPr>
              <a:t>Teachers</a:t>
            </a:r>
          </a:p>
        </p:txBody>
      </p:sp>
      <p:sp>
        <p:nvSpPr>
          <p:cNvPr id="3" name="TextBox 2">
            <a:extLst>
              <a:ext uri="{FF2B5EF4-FFF2-40B4-BE49-F238E27FC236}">
                <a16:creationId xmlns:a16="http://schemas.microsoft.com/office/drawing/2014/main" id="{C3D7407F-2CA0-47F0-B221-22D826FEB174}"/>
              </a:ext>
            </a:extLst>
          </p:cNvPr>
          <p:cNvSpPr txBox="1"/>
          <p:nvPr/>
        </p:nvSpPr>
        <p:spPr>
          <a:xfrm>
            <a:off x="582706" y="1737360"/>
            <a:ext cx="8229600" cy="1200329"/>
          </a:xfrm>
          <a:prstGeom prst="rect">
            <a:avLst/>
          </a:prstGeom>
          <a:noFill/>
        </p:spPr>
        <p:txBody>
          <a:bodyPr wrap="square" lIns="91440" tIns="45720" rIns="91440" bIns="45720" rtlCol="0" anchor="t">
            <a:spAutoFit/>
          </a:bodyPr>
          <a:lstStyle/>
          <a:p>
            <a:pPr marR="0" lvl="0" algn="l" defTabSz="914400" rtl="0" eaLnBrk="1" fontAlgn="base" latinLnBrk="0" hangingPunct="1">
              <a:lnSpc>
                <a:spcPct val="100000"/>
              </a:lnSpc>
              <a:spcBef>
                <a:spcPct val="0"/>
              </a:spcBef>
              <a:spcAft>
                <a:spcPct val="0"/>
              </a:spcAft>
              <a:buClrTx/>
              <a:buSzTx/>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1. Go to: </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hlinkClick r:id="rId3"/>
              </a:rPr>
              <a:t>https://vt.adamexam.com/</a:t>
            </a:r>
            <a:endParaRPr kumimoji="0" lang="en-US" sz="1800" b="0" i="0" u="none" strike="noStrike" kern="1200" cap="none" spc="0" normalizeH="0" baseline="0" noProof="0" dirty="0">
              <a:ln>
                <a:noFill/>
              </a:ln>
              <a:solidFill>
                <a:prstClr val="black"/>
              </a:solidFill>
              <a:effectLst/>
              <a:uLnTx/>
              <a:uFillTx/>
              <a:latin typeface="Franklin Gothic Book"/>
              <a:ea typeface="+mn-ea"/>
              <a:cs typeface="Arial"/>
            </a:endParaRPr>
          </a:p>
          <a:p>
            <a:pPr marR="0" lvl="0" algn="l" defTabSz="914400" rtl="0" eaLnBrk="1" fontAlgn="base" latinLnBrk="0" hangingPunct="1">
              <a:lnSpc>
                <a:spcPct val="100000"/>
              </a:lnSpc>
              <a:spcBef>
                <a:spcPct val="0"/>
              </a:spcBef>
              <a:spcAft>
                <a:spcPct val="0"/>
              </a:spcAft>
              <a:buClrTx/>
              <a:buSzTx/>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2. Enter username and password (received via email)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3. Click </a:t>
            </a: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Login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Franklin Gothic Book"/>
                <a:ea typeface="+mn-ea"/>
                <a:cs typeface="Arial"/>
              </a:rPr>
              <a:t>4. To reset your password click “Reset Password”.</a:t>
            </a:r>
          </a:p>
        </p:txBody>
      </p:sp>
      <p:sp>
        <p:nvSpPr>
          <p:cNvPr id="6" name="Title 4">
            <a:extLst>
              <a:ext uri="{FF2B5EF4-FFF2-40B4-BE49-F238E27FC236}">
                <a16:creationId xmlns:a16="http://schemas.microsoft.com/office/drawing/2014/main" id="{B9DA6BC2-E961-4B5E-B76E-96EB70D4507C}"/>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Logging in to ADAM</a:t>
            </a:r>
          </a:p>
        </p:txBody>
      </p:sp>
      <p:pic>
        <p:nvPicPr>
          <p:cNvPr id="8" name="Picture 7" descr="A screenshot of a computer&#10;&#10;Description automatically generated">
            <a:extLst>
              <a:ext uri="{FF2B5EF4-FFF2-40B4-BE49-F238E27FC236}">
                <a16:creationId xmlns:a16="http://schemas.microsoft.com/office/drawing/2014/main" id="{E771B0AC-57B4-52BC-1CC8-D652AB1E1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7081" y="3046378"/>
            <a:ext cx="4149838" cy="3094919"/>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59566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C2129E-508A-9A5C-84CD-EEB9F6E71684}"/>
              </a:ext>
            </a:extLst>
          </p:cNvPr>
          <p:cNvSpPr txBox="1"/>
          <p:nvPr/>
        </p:nvSpPr>
        <p:spPr>
          <a:xfrm>
            <a:off x="457200" y="1325880"/>
            <a:ext cx="715122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Once logged in to ADAM you will see the main dashboard screen.  </a:t>
            </a:r>
            <a:endParaRPr kumimoji="0" lang="en-US" sz="18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From here you can navigate to </a:t>
            </a: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System &gt; Profile</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to view your role, and to </a:t>
            </a: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Rostering</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to </a:t>
            </a:r>
            <a:r>
              <a:rPr lang="en-US" dirty="0">
                <a:solidFill>
                  <a:prstClr val="black"/>
                </a:solidFill>
                <a:latin typeface="Franklin Gothic Book"/>
                <a:cs typeface="Arial"/>
              </a:rPr>
              <a:t>upload and </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view your students.</a:t>
            </a:r>
            <a:endParaRPr kumimoji="0" lang="en-US" sz="18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p:txBody>
      </p:sp>
      <p:sp>
        <p:nvSpPr>
          <p:cNvPr id="6" name="Title 4">
            <a:extLst>
              <a:ext uri="{FF2B5EF4-FFF2-40B4-BE49-F238E27FC236}">
                <a16:creationId xmlns:a16="http://schemas.microsoft.com/office/drawing/2014/main" id="{440B7D23-89D1-E3E6-48D1-1F7D07B96A07}"/>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Logging in to ADAM</a:t>
            </a:r>
          </a:p>
        </p:txBody>
      </p:sp>
      <p:pic>
        <p:nvPicPr>
          <p:cNvPr id="3" name="Picture 2" descr="A screenshot of a computer&#10;&#10;Description automatically generated">
            <a:extLst>
              <a:ext uri="{FF2B5EF4-FFF2-40B4-BE49-F238E27FC236}">
                <a16:creationId xmlns:a16="http://schemas.microsoft.com/office/drawing/2014/main" id="{CAC4CFE1-B707-A190-1835-068D8F7B3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054" y="2301925"/>
            <a:ext cx="7353892" cy="364617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3310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667" y="2661481"/>
            <a:ext cx="3587751" cy="1535037"/>
          </a:xfrm>
        </p:spPr>
        <p:txBody>
          <a:bodyPr/>
          <a:lstStyle/>
          <a:p>
            <a:pPr>
              <a:lnSpc>
                <a:spcPct val="100000"/>
              </a:lnSpc>
            </a:pPr>
            <a:r>
              <a:rPr lang="en-GB" sz="4400" dirty="0"/>
              <a:t>Roster Validation</a:t>
            </a:r>
            <a:endParaRPr lang="en-US" sz="4400" dirty="0"/>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7033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82A254-D88E-430A-8E18-F55D9A98C229}"/>
              </a:ext>
            </a:extLst>
          </p:cNvPr>
          <p:cNvSpPr txBox="1"/>
          <p:nvPr/>
        </p:nvSpPr>
        <p:spPr>
          <a:xfrm>
            <a:off x="457200" y="1325880"/>
            <a:ext cx="8229600" cy="480131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To search for a user including students:</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Go to </a:t>
            </a: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Rostering</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&gt; </a:t>
            </a: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Users</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On the left side of the page, enter or select the appropriate filters. The search is dynamic, so you change the filter fields at any time to alter the search. </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Name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Filter by keyword on the following fields:</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First name</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Last name</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Combination of first name + last name (e.g. John Smith)</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Identifier (SSID)</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User email</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Org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Filter by a specific District or School. For a school, you can also select a specific </a:t>
            </a: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Class (if a class has been created).</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Role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Filter by role (e.g. School Testing Coordinator)</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Accommodation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Filter by a specific accommodation (e.g. Paper or Text to Speech). </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err="1">
                <a:ln>
                  <a:noFill/>
                </a:ln>
                <a:solidFill>
                  <a:prstClr val="black"/>
                </a:solidFill>
                <a:effectLst/>
                <a:uLnTx/>
                <a:uFillTx/>
                <a:latin typeface="Franklin Gothic Book" panose="020B0503020102020204" pitchFamily="34" charset="0"/>
                <a:cs typeface="Arial"/>
              </a:rPr>
              <a:t>Unrostered</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 Select the checkbox to include </a:t>
            </a:r>
            <a:r>
              <a:rPr kumimoji="0" lang="en-US" sz="1800" b="0" i="0" u="none" strike="noStrike" kern="1200" cap="none" spc="0" normalizeH="0" baseline="0" noProof="0" dirty="0" err="1">
                <a:ln>
                  <a:noFill/>
                </a:ln>
                <a:solidFill>
                  <a:prstClr val="black"/>
                </a:solidFill>
                <a:effectLst/>
                <a:uLnTx/>
                <a:uFillTx/>
                <a:latin typeface="Franklin Gothic Book" panose="020B0503020102020204" pitchFamily="34" charset="0"/>
                <a:cs typeface="Arial"/>
              </a:rPr>
              <a:t>unrostered</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users in the search.</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sp>
        <p:nvSpPr>
          <p:cNvPr id="5" name="Title 4">
            <a:extLst>
              <a:ext uri="{FF2B5EF4-FFF2-40B4-BE49-F238E27FC236}">
                <a16:creationId xmlns:a16="http://schemas.microsoft.com/office/drawing/2014/main" id="{72F07579-A211-2295-B96F-CB85F7D204AF}"/>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View Roster Data</a:t>
            </a:r>
          </a:p>
        </p:txBody>
      </p:sp>
    </p:spTree>
    <p:extLst>
      <p:ext uri="{BB962C8B-B14F-4D97-AF65-F5344CB8AC3E}">
        <p14:creationId xmlns:p14="http://schemas.microsoft.com/office/powerpoint/2010/main" val="339139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able&#10;&#10;Description automatically generated">
            <a:extLst>
              <a:ext uri="{FF2B5EF4-FFF2-40B4-BE49-F238E27FC236}">
                <a16:creationId xmlns:a16="http://schemas.microsoft.com/office/drawing/2014/main" id="{1A6871CA-C0AA-1E82-2BB8-6C3638763A5A}"/>
              </a:ext>
            </a:extLst>
          </p:cNvPr>
          <p:cNvPicPr>
            <a:picLocks noChangeAspect="1"/>
          </p:cNvPicPr>
          <p:nvPr/>
        </p:nvPicPr>
        <p:blipFill>
          <a:blip r:embed="rId3"/>
          <a:stretch>
            <a:fillRect/>
          </a:stretch>
        </p:blipFill>
        <p:spPr>
          <a:xfrm>
            <a:off x="457200" y="1704511"/>
            <a:ext cx="8229600" cy="391823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7867E5C6-9D31-CC01-0040-39D39B9C9056}"/>
              </a:ext>
            </a:extLst>
          </p:cNvPr>
          <p:cNvSpPr txBox="1"/>
          <p:nvPr/>
        </p:nvSpPr>
        <p:spPr>
          <a:xfrm>
            <a:off x="1455682" y="5123793"/>
            <a:ext cx="56466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sp>
        <p:nvSpPr>
          <p:cNvPr id="3" name="Title 4">
            <a:extLst>
              <a:ext uri="{FF2B5EF4-FFF2-40B4-BE49-F238E27FC236}">
                <a16:creationId xmlns:a16="http://schemas.microsoft.com/office/drawing/2014/main" id="{8DF7E520-DE6B-4647-447F-8B649A31044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View Roster Data</a:t>
            </a:r>
          </a:p>
        </p:txBody>
      </p:sp>
    </p:spTree>
    <p:extLst>
      <p:ext uri="{BB962C8B-B14F-4D97-AF65-F5344CB8AC3E}">
        <p14:creationId xmlns:p14="http://schemas.microsoft.com/office/powerpoint/2010/main" val="536154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1702340"/>
            <a:ext cx="9144000" cy="2042809"/>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5400" dirty="0">
                <a:solidFill>
                  <a:schemeClr val="bg1"/>
                </a:solidFill>
                <a:latin typeface="Franklin Gothic Demi Cond" panose="020B0706030402020204" pitchFamily="34" charset="0"/>
              </a:rPr>
              <a:t>Before, During, and After Computer-Based Testing (CBT)</a:t>
            </a:r>
          </a:p>
        </p:txBody>
      </p:sp>
    </p:spTree>
    <p:extLst>
      <p:ext uri="{BB962C8B-B14F-4D97-AF65-F5344CB8AC3E}">
        <p14:creationId xmlns:p14="http://schemas.microsoft.com/office/powerpoint/2010/main" val="324055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dirty="0">
                <a:solidFill>
                  <a:schemeClr val="bg1"/>
                </a:solidFill>
                <a:latin typeface="Franklin Gothic Demi Cond" panose="020B0706030402020204" pitchFamily="34" charset="0"/>
              </a:rPr>
              <a:t>VTCAP Overview</a:t>
            </a:r>
          </a:p>
        </p:txBody>
      </p:sp>
    </p:spTree>
    <p:extLst>
      <p:ext uri="{BB962C8B-B14F-4D97-AF65-F5344CB8AC3E}">
        <p14:creationId xmlns:p14="http://schemas.microsoft.com/office/powerpoint/2010/main" val="86366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CBT Checklist for Test Administrators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325880"/>
            <a:ext cx="8229600" cy="1200329"/>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Refer to Appendix A of the TAM for the CBT Checklist for Test Administrators </a:t>
            </a:r>
          </a:p>
          <a:p>
            <a:pPr marL="285750" indent="-285750">
              <a:buFont typeface="Arial" panose="020B0604020202020204" pitchFamily="34" charset="0"/>
              <a:buChar char="•"/>
            </a:pPr>
            <a:r>
              <a:rPr lang="en-US" dirty="0">
                <a:latin typeface="Franklin Gothic Book" panose="020B0503020102020204" pitchFamily="34" charset="0"/>
              </a:rPr>
              <a:t>It may be helpful to print this checklist out to ensure proper administration</a:t>
            </a: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pic>
        <p:nvPicPr>
          <p:cNvPr id="5" name="Picture 4">
            <a:extLst>
              <a:ext uri="{FF2B5EF4-FFF2-40B4-BE49-F238E27FC236}">
                <a16:creationId xmlns:a16="http://schemas.microsoft.com/office/drawing/2014/main" id="{DBD5826F-A51B-E9AD-D830-799362209E8D}"/>
              </a:ext>
            </a:extLst>
          </p:cNvPr>
          <p:cNvPicPr>
            <a:picLocks noChangeAspect="1"/>
          </p:cNvPicPr>
          <p:nvPr/>
        </p:nvPicPr>
        <p:blipFill>
          <a:blip r:embed="rId3"/>
          <a:stretch>
            <a:fillRect/>
          </a:stretch>
        </p:blipFill>
        <p:spPr>
          <a:xfrm>
            <a:off x="2713093" y="2081719"/>
            <a:ext cx="3717813" cy="4167897"/>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51770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Before CBT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3693319"/>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Review the Test Administrator’s Manual (TAM)</a:t>
            </a:r>
          </a:p>
          <a:p>
            <a:pPr marL="285750" indent="-285750">
              <a:buFont typeface="Arial" panose="020B0604020202020204" pitchFamily="34" charset="0"/>
              <a:buChar char="•"/>
            </a:pPr>
            <a:r>
              <a:rPr lang="en-US" dirty="0">
                <a:latin typeface="Franklin Gothic Book" panose="020B0503020102020204" pitchFamily="34" charset="0"/>
              </a:rPr>
              <a:t>Complete training facilitated by the DC/SC</a:t>
            </a:r>
          </a:p>
          <a:p>
            <a:pPr marL="285750" indent="-285750">
              <a:buFont typeface="Arial" panose="020B0604020202020204" pitchFamily="34" charset="0"/>
              <a:buChar char="•"/>
            </a:pPr>
            <a:r>
              <a:rPr lang="en-US" dirty="0">
                <a:latin typeface="Franklin Gothic Book" panose="020B0503020102020204" pitchFamily="34" charset="0"/>
              </a:rPr>
              <a:t>Provide students the opportunity to take the practice test</a:t>
            </a:r>
          </a:p>
          <a:p>
            <a:pPr marL="285750" indent="-285750">
              <a:buFont typeface="Arial" panose="020B0604020202020204" pitchFamily="34" charset="0"/>
              <a:buChar char="•"/>
            </a:pPr>
            <a:r>
              <a:rPr lang="en-US" dirty="0">
                <a:latin typeface="Franklin Gothic Book" panose="020B0503020102020204" pitchFamily="34" charset="0"/>
              </a:rPr>
              <a:t>Validate the student roster and notify the DC/SC of any errors</a:t>
            </a:r>
          </a:p>
          <a:p>
            <a:pPr marL="742950" lvl="1" indent="-285750">
              <a:buFont typeface="Arial" panose="020B0604020202020204" pitchFamily="34" charset="0"/>
              <a:buChar char="•"/>
            </a:pPr>
            <a:r>
              <a:rPr lang="en-US" dirty="0">
                <a:latin typeface="Franklin Gothic Book" panose="020B0503020102020204" pitchFamily="34" charset="0"/>
              </a:rPr>
              <a:t>Are all students in ADAM?</a:t>
            </a:r>
          </a:p>
          <a:p>
            <a:pPr marL="742950" lvl="1" indent="-285750">
              <a:buFont typeface="Arial" panose="020B0604020202020204" pitchFamily="34" charset="0"/>
              <a:buChar char="•"/>
            </a:pPr>
            <a:r>
              <a:rPr lang="en-US" dirty="0">
                <a:latin typeface="Franklin Gothic Book" panose="020B0503020102020204" pitchFamily="34" charset="0"/>
              </a:rPr>
              <a:t>Are all students assigned to the correct grade?</a:t>
            </a:r>
          </a:p>
          <a:p>
            <a:pPr marL="742950" lvl="1" indent="-285750">
              <a:buFont typeface="Arial" panose="020B0604020202020204" pitchFamily="34" charset="0"/>
              <a:buChar char="•"/>
            </a:pPr>
            <a:r>
              <a:rPr lang="en-US" dirty="0">
                <a:latin typeface="Franklin Gothic Book" panose="020B0503020102020204" pitchFamily="34" charset="0"/>
              </a:rPr>
              <a:t>Is the identifier the correct, 7-digit, state assigned student ID?</a:t>
            </a:r>
          </a:p>
          <a:p>
            <a:pPr marL="742950" lvl="1" indent="-285750">
              <a:buFont typeface="Arial" panose="020B0604020202020204" pitchFamily="34" charset="0"/>
              <a:buChar char="•"/>
            </a:pPr>
            <a:r>
              <a:rPr lang="en-US" dirty="0">
                <a:latin typeface="Franklin Gothic Book" panose="020B0503020102020204" pitchFamily="34" charset="0"/>
              </a:rPr>
              <a:t>Do all students have the appropriate accommodations and supports assigned?</a:t>
            </a:r>
          </a:p>
          <a:p>
            <a:pPr marL="285750" indent="-285750">
              <a:buFont typeface="Arial" panose="020B0604020202020204" pitchFamily="34" charset="0"/>
              <a:buChar char="•"/>
            </a:pPr>
            <a:r>
              <a:rPr lang="en-US" dirty="0">
                <a:latin typeface="Franklin Gothic Book" panose="020B0503020102020204" pitchFamily="34" charset="0"/>
              </a:rPr>
              <a:t>Review your school’s testing schedule</a:t>
            </a:r>
          </a:p>
          <a:p>
            <a:pPr marL="285750" indent="-285750">
              <a:buFont typeface="Arial" panose="020B0604020202020204" pitchFamily="34" charset="0"/>
              <a:buChar char="•"/>
            </a:pPr>
            <a:r>
              <a:rPr lang="en-US" dirty="0">
                <a:latin typeface="Franklin Gothic Book" panose="020B0503020102020204" pitchFamily="34" charset="0"/>
              </a:rPr>
              <a:t>Adhere to all school, district, and state test security policies and procedures</a:t>
            </a: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2451095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Before CBT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3139321"/>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Prepare the testing environment</a:t>
            </a:r>
          </a:p>
          <a:p>
            <a:pPr marL="742950" lvl="1" indent="-285750">
              <a:buFont typeface="Arial" panose="020B0604020202020204" pitchFamily="34" charset="0"/>
              <a:buChar char="•"/>
            </a:pPr>
            <a:r>
              <a:rPr lang="en-US" dirty="0">
                <a:latin typeface="Franklin Gothic Book" panose="020B0503020102020204" pitchFamily="34" charset="0"/>
              </a:rPr>
              <a:t>Ensure laptops are fully charged and workstations are set up to prevent student’s from seeing each other’s work</a:t>
            </a:r>
          </a:p>
          <a:p>
            <a:pPr marL="742950" lvl="1" indent="-285750">
              <a:buFont typeface="Arial" panose="020B0604020202020204" pitchFamily="34" charset="0"/>
              <a:buChar char="•"/>
            </a:pPr>
            <a:r>
              <a:rPr lang="en-US" dirty="0">
                <a:latin typeface="Franklin Gothic Book" panose="020B0503020102020204" pitchFamily="34" charset="0"/>
              </a:rPr>
              <a:t>Obtain scratch paper and pencils for each student</a:t>
            </a:r>
          </a:p>
          <a:p>
            <a:pPr marL="742950" lvl="1" indent="-285750">
              <a:buFont typeface="Arial" panose="020B0604020202020204" pitchFamily="34" charset="0"/>
              <a:buChar char="•"/>
            </a:pPr>
            <a:r>
              <a:rPr lang="en-US" dirty="0">
                <a:latin typeface="Franklin Gothic Book" panose="020B0503020102020204" pitchFamily="34" charset="0"/>
              </a:rPr>
              <a:t>Obtain Session Access Codes and Student Login Tickets</a:t>
            </a:r>
          </a:p>
          <a:p>
            <a:pPr marL="742950" lvl="1" indent="-285750">
              <a:buFont typeface="Arial" panose="020B0604020202020204" pitchFamily="34" charset="0"/>
              <a:buChar char="•"/>
            </a:pPr>
            <a:r>
              <a:rPr lang="en-US" dirty="0">
                <a:latin typeface="Franklin Gothic Book" panose="020B0503020102020204" pitchFamily="34" charset="0"/>
              </a:rPr>
              <a:t>Hang a “Testing—Do Not Disturb” sign on the door</a:t>
            </a:r>
          </a:p>
          <a:p>
            <a:pPr marL="742950" lvl="1" indent="-285750">
              <a:buFont typeface="Arial" panose="020B0604020202020204" pitchFamily="34" charset="0"/>
              <a:buChar char="•"/>
            </a:pPr>
            <a:r>
              <a:rPr lang="en-US" dirty="0">
                <a:latin typeface="Franklin Gothic Book" panose="020B0503020102020204" pitchFamily="34" charset="0"/>
              </a:rPr>
              <a:t>Ensure nothing is visible in the room that could clue any test answers</a:t>
            </a:r>
          </a:p>
          <a:p>
            <a:pPr marL="1200150" lvl="2" indent="-285750">
              <a:buFont typeface="Arial" panose="020B0604020202020204" pitchFamily="34" charset="0"/>
              <a:buChar char="•"/>
            </a:pPr>
            <a:r>
              <a:rPr lang="en-US" dirty="0">
                <a:latin typeface="Franklin Gothic Book" panose="020B0503020102020204" pitchFamily="34" charset="0"/>
              </a:rPr>
              <a:t>Ex: rubrics, writing guides, word walls, hundreds charts, multiplication fact tables</a:t>
            </a: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3382607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During CBT Testing</a:t>
            </a:r>
          </a:p>
        </p:txBody>
      </p:sp>
      <p:sp>
        <p:nvSpPr>
          <p:cNvPr id="4" name="TextBox 3">
            <a:extLst>
              <a:ext uri="{FF2B5EF4-FFF2-40B4-BE49-F238E27FC236}">
                <a16:creationId xmlns:a16="http://schemas.microsoft.com/office/drawing/2014/main" id="{76485800-BEDE-A4A2-4122-BD5AAC10E704}"/>
              </a:ext>
            </a:extLst>
          </p:cNvPr>
          <p:cNvSpPr txBox="1"/>
          <p:nvPr/>
        </p:nvSpPr>
        <p:spPr>
          <a:xfrm>
            <a:off x="457200" y="1737360"/>
            <a:ext cx="8229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Monitor students during testing</a:t>
            </a:r>
          </a:p>
          <a:p>
            <a:pPr marL="285750" indent="-285750">
              <a:buFont typeface="Arial" panose="020B0604020202020204" pitchFamily="34" charset="0"/>
              <a:buChar char="•"/>
            </a:pPr>
            <a:r>
              <a:rPr lang="en-US" dirty="0">
                <a:latin typeface="+mj-lt"/>
              </a:rPr>
              <a:t>Use of cell phones and electronic devices is strictly prohibited</a:t>
            </a:r>
          </a:p>
          <a:p>
            <a:pPr marL="285750" indent="-285750">
              <a:buFont typeface="Arial" panose="020B0604020202020204" pitchFamily="34" charset="0"/>
              <a:buChar char="•"/>
            </a:pPr>
            <a:r>
              <a:rPr lang="en-US" dirty="0">
                <a:latin typeface="+mj-lt"/>
              </a:rPr>
              <a:t>Adhere to security policies and procedures</a:t>
            </a:r>
          </a:p>
          <a:p>
            <a:pPr marL="285750" indent="-285750">
              <a:buFont typeface="Arial" panose="020B0604020202020204" pitchFamily="34" charset="0"/>
              <a:buChar char="•"/>
            </a:pPr>
            <a:r>
              <a:rPr lang="en-US" dirty="0">
                <a:latin typeface="+mj-lt"/>
              </a:rPr>
              <a:t>Report any test security incidents to the SC</a:t>
            </a:r>
          </a:p>
          <a:p>
            <a:pPr marL="285750" indent="-285750">
              <a:buFont typeface="Arial" panose="020B0604020202020204" pitchFamily="34" charset="0"/>
              <a:buChar char="•"/>
            </a:pPr>
            <a:r>
              <a:rPr lang="en-US" dirty="0">
                <a:latin typeface="+mj-lt"/>
              </a:rPr>
              <a:t>Follow the test administration script exactly</a:t>
            </a:r>
          </a:p>
          <a:p>
            <a:pPr marL="742950" lvl="1" indent="-285750">
              <a:buFont typeface="Arial" panose="020B0604020202020204" pitchFamily="34" charset="0"/>
              <a:buChar char="•"/>
            </a:pPr>
            <a:r>
              <a:rPr lang="en-US" dirty="0">
                <a:latin typeface="+mj-lt"/>
              </a:rPr>
              <a:t>Beginning on p. 26 of the TAM</a:t>
            </a:r>
          </a:p>
        </p:txBody>
      </p:sp>
      <p:sp>
        <p:nvSpPr>
          <p:cNvPr id="2" name="TextBox 1">
            <a:extLst>
              <a:ext uri="{FF2B5EF4-FFF2-40B4-BE49-F238E27FC236}">
                <a16:creationId xmlns:a16="http://schemas.microsoft.com/office/drawing/2014/main" id="{6C14BA69-16CE-BA94-0B57-FBE446E2B348}"/>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Teachers and Proctors</a:t>
            </a:r>
          </a:p>
        </p:txBody>
      </p:sp>
    </p:spTree>
    <p:extLst>
      <p:ext uri="{BB962C8B-B14F-4D97-AF65-F5344CB8AC3E}">
        <p14:creationId xmlns:p14="http://schemas.microsoft.com/office/powerpoint/2010/main" val="3079133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After CBT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Ensure all students click Submit once they complete a test session and are showing in the Proctor Dashboard as Submitted</a:t>
            </a:r>
          </a:p>
          <a:p>
            <a:pPr marL="285750" indent="-285750">
              <a:buFont typeface="Arial" panose="020B0604020202020204" pitchFamily="34" charset="0"/>
              <a:buChar char="•"/>
            </a:pPr>
            <a:r>
              <a:rPr lang="en-US" dirty="0">
                <a:latin typeface="Franklin Gothic Book" panose="020B0503020102020204" pitchFamily="34" charset="0"/>
              </a:rPr>
              <a:t>Collect and securely destroy any testing materials</a:t>
            </a:r>
          </a:p>
          <a:p>
            <a:pPr marL="742950" lvl="1" indent="-285750">
              <a:buFont typeface="Arial" panose="020B0604020202020204" pitchFamily="34" charset="0"/>
              <a:buChar char="•"/>
            </a:pPr>
            <a:r>
              <a:rPr lang="en-US" dirty="0">
                <a:latin typeface="Franklin Gothic Book" panose="020B0503020102020204" pitchFamily="34" charset="0"/>
              </a:rPr>
              <a:t>Test booklets</a:t>
            </a:r>
          </a:p>
          <a:p>
            <a:pPr marL="742950" lvl="1" indent="-285750">
              <a:buFont typeface="Arial" panose="020B0604020202020204" pitchFamily="34" charset="0"/>
              <a:buChar char="•"/>
            </a:pPr>
            <a:r>
              <a:rPr lang="en-US" dirty="0">
                <a:latin typeface="Franklin Gothic Book" panose="020B0503020102020204" pitchFamily="34" charset="0"/>
              </a:rPr>
              <a:t>Student print cards</a:t>
            </a:r>
          </a:p>
          <a:p>
            <a:pPr marL="742950" lvl="1" indent="-285750">
              <a:buFont typeface="Arial" panose="020B0604020202020204" pitchFamily="34" charset="0"/>
              <a:buChar char="•"/>
            </a:pPr>
            <a:r>
              <a:rPr lang="en-US" dirty="0">
                <a:latin typeface="Franklin Gothic Book" panose="020B0503020102020204" pitchFamily="34" charset="0"/>
              </a:rPr>
              <a:t>Scratch paper</a:t>
            </a:r>
          </a:p>
          <a:p>
            <a:pPr marL="742950" lvl="1" indent="-285750">
              <a:buFont typeface="Arial" panose="020B0604020202020204" pitchFamily="34" charset="0"/>
              <a:buChar char="•"/>
            </a:pPr>
            <a:r>
              <a:rPr lang="en-US" dirty="0">
                <a:latin typeface="Franklin Gothic Book" panose="020B0503020102020204" pitchFamily="34" charset="0"/>
              </a:rPr>
              <a:t>Periodic tables written on by students</a:t>
            </a: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2355124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dirty="0">
                <a:solidFill>
                  <a:schemeClr val="bg1"/>
                </a:solidFill>
                <a:latin typeface="Franklin Gothic Demi Cond" panose="020B0706030402020204" pitchFamily="34" charset="0"/>
              </a:rPr>
              <a:t>Test Proctoring</a:t>
            </a:r>
          </a:p>
        </p:txBody>
      </p:sp>
    </p:spTree>
    <p:extLst>
      <p:ext uri="{BB962C8B-B14F-4D97-AF65-F5344CB8AC3E}">
        <p14:creationId xmlns:p14="http://schemas.microsoft.com/office/powerpoint/2010/main" val="840382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6B334F-A64D-CA7C-95F6-704A45F30C58}"/>
              </a:ext>
            </a:extLst>
          </p:cNvPr>
          <p:cNvSpPr txBox="1"/>
          <p:nvPr/>
        </p:nvSpPr>
        <p:spPr>
          <a:xfrm>
            <a:off x="645240" y="1253128"/>
            <a:ext cx="54384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Go to: </a:t>
            </a:r>
            <a:r>
              <a:rPr lang="en-US" dirty="0">
                <a:solidFill>
                  <a:prstClr val="black"/>
                </a:solidFill>
                <a:latin typeface="Franklin Gothic Book" panose="020B0503020102020204" pitchFamily="34" charset="0"/>
                <a:cs typeface="Arial"/>
                <a:hlinkClick r:id="rId2"/>
              </a:rPr>
              <a:t>https://vt.adamexam.com</a:t>
            </a:r>
            <a:r>
              <a:rPr lang="en-US" dirty="0">
                <a:solidFill>
                  <a:prstClr val="black"/>
                </a:solidFill>
                <a:latin typeface="Franklin Gothic Book" panose="020B0503020102020204" pitchFamily="34" charset="0"/>
                <a:cs typeface="Arial"/>
              </a:rPr>
              <a:t> </a:t>
            </a: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 on </a:t>
            </a: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Proctor </a:t>
            </a:r>
            <a:r>
              <a:rPr lang="en-US" b="1" dirty="0">
                <a:solidFill>
                  <a:prstClr val="black"/>
                </a:solidFill>
                <a:latin typeface="Franklin Gothic Book" panose="020B0503020102020204" pitchFamily="34" charset="0"/>
                <a:cs typeface="Arial"/>
              </a:rPr>
              <a:t>Login</a:t>
            </a:r>
            <a:endPar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11" name="TextBox 10">
            <a:extLst>
              <a:ext uri="{FF2B5EF4-FFF2-40B4-BE49-F238E27FC236}">
                <a16:creationId xmlns:a16="http://schemas.microsoft.com/office/drawing/2014/main" id="{8CB8F38A-BAA5-E475-91D7-E8A0C2617C65}"/>
              </a:ext>
            </a:extLst>
          </p:cNvPr>
          <p:cNvSpPr txBox="1"/>
          <p:nvPr/>
        </p:nvSpPr>
        <p:spPr>
          <a:xfrm>
            <a:off x="645240" y="5159265"/>
            <a:ext cx="26927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Enter the </a:t>
            </a: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Test Code </a:t>
            </a:r>
            <a:r>
              <a:rPr kumimoji="0" lang="en-US"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and</a:t>
            </a: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Proctor Password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a:t>
            </a: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Submit</a:t>
            </a:r>
          </a:p>
        </p:txBody>
      </p:sp>
      <p:sp>
        <p:nvSpPr>
          <p:cNvPr id="4" name="Title 4">
            <a:extLst>
              <a:ext uri="{FF2B5EF4-FFF2-40B4-BE49-F238E27FC236}">
                <a16:creationId xmlns:a16="http://schemas.microsoft.com/office/drawing/2014/main" id="{A15FBBEB-88B9-FFB0-6362-ECBF0FA7B8E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Login</a:t>
            </a:r>
          </a:p>
        </p:txBody>
      </p:sp>
      <p:pic>
        <p:nvPicPr>
          <p:cNvPr id="3" name="Picture 2" descr="A green and black logo&#10;&#10;Description automatically generated">
            <a:extLst>
              <a:ext uri="{FF2B5EF4-FFF2-40B4-BE49-F238E27FC236}">
                <a16:creationId xmlns:a16="http://schemas.microsoft.com/office/drawing/2014/main" id="{53A0B27F-0CCE-8AD6-4207-5486E453B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40" y="2195397"/>
            <a:ext cx="4794496" cy="2368672"/>
          </a:xfrm>
          <a:prstGeom prst="rect">
            <a:avLst/>
          </a:prstGeom>
        </p:spPr>
      </p:pic>
      <p:pic>
        <p:nvPicPr>
          <p:cNvPr id="10" name="Picture 10" descr="Graphical user interface, application&#10;&#10;Description automatically generated">
            <a:extLst>
              <a:ext uri="{FF2B5EF4-FFF2-40B4-BE49-F238E27FC236}">
                <a16:creationId xmlns:a16="http://schemas.microsoft.com/office/drawing/2014/main" id="{C46A7BCB-9F79-B3BA-B796-5E4924AFC0B4}"/>
              </a:ext>
            </a:extLst>
          </p:cNvPr>
          <p:cNvPicPr>
            <a:picLocks noChangeAspect="1"/>
          </p:cNvPicPr>
          <p:nvPr/>
        </p:nvPicPr>
        <p:blipFill>
          <a:blip r:embed="rId4"/>
          <a:stretch>
            <a:fillRect/>
          </a:stretch>
        </p:blipFill>
        <p:spPr>
          <a:xfrm>
            <a:off x="3430843" y="4196680"/>
            <a:ext cx="5305731" cy="169505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111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24DDC2-13E9-B341-7F0F-65430C8569CE}"/>
              </a:ext>
            </a:extLst>
          </p:cNvPr>
          <p:cNvSpPr>
            <a:spLocks noGrp="1"/>
          </p:cNvSpPr>
          <p:nvPr>
            <p:ph sz="quarter" idx="10"/>
          </p:nvPr>
        </p:nvSpPr>
        <p:spPr>
          <a:xfrm>
            <a:off x="457200" y="1325880"/>
            <a:ext cx="8229600" cy="4495800"/>
          </a:xfrm>
        </p:spPr>
        <p:txBody>
          <a:bodyPr/>
          <a:lstStyle/>
          <a:p>
            <a:pPr marL="285750" indent="-285750">
              <a:buChar char="•"/>
            </a:pPr>
            <a:r>
              <a:rPr lang="en-US" sz="1800" dirty="0">
                <a:latin typeface="Franklin Gothic Book" panose="020B0503020102020204" pitchFamily="34" charset="0"/>
              </a:rPr>
              <a:t>Click Confirm on next screen. </a:t>
            </a:r>
          </a:p>
          <a:p>
            <a:pPr marL="285750" indent="-285750">
              <a:buChar char="•"/>
            </a:pPr>
            <a:endParaRPr lang="en-US" sz="1800" dirty="0">
              <a:latin typeface="Franklin Gothic Book" panose="020B0503020102020204" pitchFamily="34" charset="0"/>
            </a:endParaRPr>
          </a:p>
          <a:p>
            <a:pPr marL="285750" indent="-285750">
              <a:buChar char="•"/>
            </a:pPr>
            <a:endParaRPr lang="en-US" sz="1800" dirty="0">
              <a:latin typeface="Franklin Gothic Book" panose="020B0503020102020204" pitchFamily="34" charset="0"/>
            </a:endParaRPr>
          </a:p>
          <a:p>
            <a:pPr marL="285750" indent="-285750">
              <a:buChar char="•"/>
            </a:pPr>
            <a:endParaRPr lang="en-US" sz="1800" dirty="0">
              <a:latin typeface="Franklin Gothic Book" panose="020B0503020102020204" pitchFamily="34" charset="0"/>
            </a:endParaRPr>
          </a:p>
          <a:p>
            <a:pPr marL="285750" indent="-285750">
              <a:buChar char="•"/>
            </a:pPr>
            <a:endParaRPr lang="en-US" sz="1800" dirty="0">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Type in your Proctor First Name and Last Name on next screen.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 Save.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The Proctor dashboard screen will load. </a:t>
            </a:r>
            <a:endParaRPr kumimoji="0" lang="en-US" sz="1800"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endParaRPr>
          </a:p>
          <a:p>
            <a:pPr marL="285750" indent="-285750">
              <a:buChar char="•"/>
            </a:pPr>
            <a:endParaRPr lang="en-US" sz="1800" dirty="0">
              <a:latin typeface="Franklin Gothic Book" panose="020B0503020102020204" pitchFamily="34" charset="0"/>
            </a:endParaRPr>
          </a:p>
          <a:p>
            <a:endParaRPr lang="en-US" b="1" dirty="0"/>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5ACE52CD-1624-B9C4-CB55-72913BDD7823}"/>
              </a:ext>
            </a:extLst>
          </p:cNvPr>
          <p:cNvPicPr>
            <a:picLocks noChangeAspect="1"/>
          </p:cNvPicPr>
          <p:nvPr/>
        </p:nvPicPr>
        <p:blipFill rotWithShape="1">
          <a:blip r:embed="rId2"/>
          <a:srcRect b="11832"/>
          <a:stretch/>
        </p:blipFill>
        <p:spPr>
          <a:xfrm>
            <a:off x="4571999" y="1480048"/>
            <a:ext cx="3302793" cy="129212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6" descr="Graphical user interface, text, application, email&#10;&#10;Description automatically generated">
            <a:extLst>
              <a:ext uri="{FF2B5EF4-FFF2-40B4-BE49-F238E27FC236}">
                <a16:creationId xmlns:a16="http://schemas.microsoft.com/office/drawing/2014/main" id="{34046D3D-188A-BEDA-21DA-235C4D480713}"/>
              </a:ext>
            </a:extLst>
          </p:cNvPr>
          <p:cNvPicPr>
            <a:picLocks noChangeAspect="1"/>
          </p:cNvPicPr>
          <p:nvPr/>
        </p:nvPicPr>
        <p:blipFill>
          <a:blip r:embed="rId3"/>
          <a:stretch>
            <a:fillRect/>
          </a:stretch>
        </p:blipFill>
        <p:spPr>
          <a:xfrm>
            <a:off x="2405363" y="4085831"/>
            <a:ext cx="4333272" cy="219908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Title 4">
            <a:extLst>
              <a:ext uri="{FF2B5EF4-FFF2-40B4-BE49-F238E27FC236}">
                <a16:creationId xmlns:a16="http://schemas.microsoft.com/office/drawing/2014/main" id="{65ECD24E-6149-F83A-50CC-7F8A704BBB8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Proctor Group Confirmation</a:t>
            </a:r>
            <a:endParaRPr lang="en-US" sz="40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3685407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1F2C0-86E7-92EE-4E84-3096F80D39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319BA-6562-1D49-D961-6D49952C83C2}"/>
              </a:ext>
            </a:extLst>
          </p:cNvPr>
          <p:cNvSpPr>
            <a:spLocks noGrp="1"/>
          </p:cNvSpPr>
          <p:nvPr>
            <p:ph sz="quarter" idx="10"/>
          </p:nvPr>
        </p:nvSpPr>
        <p:spPr>
          <a:xfrm>
            <a:off x="457200" y="1325880"/>
            <a:ext cx="3965944" cy="4495800"/>
          </a:xfrm>
        </p:spPr>
        <p:txBody>
          <a:bodyPr/>
          <a:lstStyle/>
          <a:p>
            <a:pPr marL="285750" indent="-285750">
              <a:buChar char="•"/>
            </a:pPr>
            <a:r>
              <a:rPr lang="en-US" sz="1800" dirty="0">
                <a:latin typeface="Franklin Gothic Book" panose="020B0503020102020204" pitchFamily="34" charset="0"/>
              </a:rPr>
              <a:t>To create a new proctor group, enter the:</a:t>
            </a:r>
          </a:p>
          <a:p>
            <a:pPr marL="1028700" lvl="1">
              <a:buFont typeface="Courier New" panose="02070309020205020404" pitchFamily="49" charset="0"/>
              <a:buChar char="o"/>
            </a:pPr>
            <a:r>
              <a:rPr lang="en-US" sz="1800" dirty="0">
                <a:latin typeface="Franklin Gothic Book" panose="020B0503020102020204" pitchFamily="34" charset="0"/>
              </a:rPr>
              <a:t>Proctor group name</a:t>
            </a:r>
          </a:p>
          <a:p>
            <a:pPr marL="1028700" lvl="1">
              <a:buFont typeface="Courier New" panose="02070309020205020404" pitchFamily="49" charset="0"/>
              <a:buChar char="o"/>
            </a:pPr>
            <a:r>
              <a:rPr lang="en-US" sz="1800" dirty="0">
                <a:latin typeface="Franklin Gothic Book" panose="020B0503020102020204" pitchFamily="34" charset="0"/>
              </a:rPr>
              <a:t>District</a:t>
            </a:r>
          </a:p>
          <a:p>
            <a:pPr marL="1028700" lvl="1">
              <a:buFont typeface="Courier New" panose="02070309020205020404" pitchFamily="49" charset="0"/>
              <a:buChar char="o"/>
            </a:pPr>
            <a:r>
              <a:rPr lang="en-US" sz="1800" dirty="0">
                <a:latin typeface="Franklin Gothic Book" panose="020B0503020102020204" pitchFamily="34" charset="0"/>
              </a:rPr>
              <a:t>School</a:t>
            </a:r>
          </a:p>
          <a:p>
            <a:pPr marL="1028700" lvl="1">
              <a:buFont typeface="Courier New" panose="02070309020205020404" pitchFamily="49" charset="0"/>
              <a:buChar char="o"/>
            </a:pPr>
            <a:r>
              <a:rPr lang="en-US" sz="1800" dirty="0">
                <a:latin typeface="Franklin Gothic Book" panose="020B0503020102020204" pitchFamily="34" charset="0"/>
              </a:rPr>
              <a:t>Proctor first name</a:t>
            </a:r>
          </a:p>
          <a:p>
            <a:pPr marL="1028700" lvl="1">
              <a:buFont typeface="Courier New" panose="02070309020205020404" pitchFamily="49" charset="0"/>
              <a:buChar char="o"/>
            </a:pPr>
            <a:r>
              <a:rPr lang="en-US" sz="1800" dirty="0">
                <a:latin typeface="Franklin Gothic Book" panose="020B0503020102020204" pitchFamily="34" charset="0"/>
              </a:rPr>
              <a:t>Proctor last name</a:t>
            </a:r>
          </a:p>
          <a:p>
            <a:pPr marL="1028700" lvl="1">
              <a:buFont typeface="Courier New" panose="02070309020205020404" pitchFamily="49" charset="0"/>
              <a:buChar char="o"/>
            </a:pPr>
            <a:r>
              <a:rPr lang="en-US" sz="1800" dirty="0">
                <a:latin typeface="Franklin Gothic Book" panose="020B0503020102020204" pitchFamily="34" charset="0"/>
              </a:rPr>
              <a:t>Proctor email address</a:t>
            </a:r>
          </a:p>
          <a:p>
            <a:pPr marL="1028700" lvl="1">
              <a:buFont typeface="Courier New" panose="02070309020205020404" pitchFamily="49" charset="0"/>
              <a:buChar char="o"/>
            </a:pPr>
            <a:endParaRPr lang="en-US" sz="1800" dirty="0">
              <a:latin typeface="Franklin Gothic Book" panose="020B0503020102020204" pitchFamily="34" charset="0"/>
            </a:endParaRPr>
          </a:p>
          <a:p>
            <a:r>
              <a:rPr lang="en-US" sz="1800" dirty="0">
                <a:latin typeface="Franklin Gothic Book" panose="020B0503020102020204" pitchFamily="34" charset="0"/>
              </a:rPr>
              <a:t>*Note: Make the Proctor Group Name unique, such as </a:t>
            </a:r>
            <a:r>
              <a:rPr lang="en-US" sz="1800" dirty="0" err="1">
                <a:latin typeface="Franklin Gothic Book" panose="020B0503020102020204" pitchFamily="34" charset="0"/>
              </a:rPr>
              <a:t>S.Hanlon</a:t>
            </a:r>
            <a:r>
              <a:rPr lang="en-US" sz="1800" dirty="0">
                <a:latin typeface="Franklin Gothic Book" panose="020B0503020102020204" pitchFamily="34" charset="0"/>
              </a:rPr>
              <a:t> Grade 6 Math First Period</a:t>
            </a:r>
          </a:p>
          <a:p>
            <a:pPr marL="285750" indent="-285750">
              <a:buChar char="•"/>
            </a:pPr>
            <a:endParaRPr lang="en-US" sz="1800" dirty="0">
              <a:latin typeface="Franklin Gothic Book" panose="020B0503020102020204" pitchFamily="34" charset="0"/>
            </a:endParaRPr>
          </a:p>
          <a:p>
            <a:pPr marL="285750" indent="-285750">
              <a:buChar char="•"/>
            </a:pPr>
            <a:endParaRPr lang="en-US" sz="1800" dirty="0">
              <a:latin typeface="Franklin Gothic Book" panose="020B0503020102020204" pitchFamily="34" charset="0"/>
            </a:endParaRPr>
          </a:p>
          <a:p>
            <a:endParaRPr lang="en-US" sz="1800" dirty="0">
              <a:latin typeface="Franklin Gothic Book" panose="020B0503020102020204" pitchFamily="34" charset="0"/>
            </a:endParaRPr>
          </a:p>
          <a:p>
            <a:endParaRPr lang="en-US" b="1" dirty="0"/>
          </a:p>
        </p:txBody>
      </p:sp>
      <p:sp>
        <p:nvSpPr>
          <p:cNvPr id="8" name="Title 4">
            <a:extLst>
              <a:ext uri="{FF2B5EF4-FFF2-40B4-BE49-F238E27FC236}">
                <a16:creationId xmlns:a16="http://schemas.microsoft.com/office/drawing/2014/main" id="{A77B4E6C-C56F-45B7-B6DB-7E4CAE769F53}"/>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Franklin Gothic Demi Cond" panose="020B0706030402020204" pitchFamily="34" charset="0"/>
                <a:ea typeface="+mj-ea"/>
                <a:cs typeface="+mj-cs"/>
              </a:rPr>
              <a:t>Create a New Proctor Group</a:t>
            </a:r>
          </a:p>
        </p:txBody>
      </p:sp>
      <p:pic>
        <p:nvPicPr>
          <p:cNvPr id="5" name="Picture 4">
            <a:extLst>
              <a:ext uri="{FF2B5EF4-FFF2-40B4-BE49-F238E27FC236}">
                <a16:creationId xmlns:a16="http://schemas.microsoft.com/office/drawing/2014/main" id="{7662C912-39D6-C5EA-BE19-F97D3144C848}"/>
              </a:ext>
            </a:extLst>
          </p:cNvPr>
          <p:cNvPicPr>
            <a:picLocks noChangeAspect="1"/>
          </p:cNvPicPr>
          <p:nvPr/>
        </p:nvPicPr>
        <p:blipFill>
          <a:blip r:embed="rId3"/>
          <a:stretch>
            <a:fillRect/>
          </a:stretch>
        </p:blipFill>
        <p:spPr>
          <a:xfrm>
            <a:off x="4806866" y="1212081"/>
            <a:ext cx="3879934" cy="4723398"/>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695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C955A-310B-CDD2-6AE9-44B455A1FAB9}"/>
              </a:ext>
            </a:extLst>
          </p:cNvPr>
          <p:cNvSpPr>
            <a:spLocks noGrp="1"/>
          </p:cNvSpPr>
          <p:nvPr>
            <p:ph sz="quarter" idx="10"/>
          </p:nvPr>
        </p:nvSpPr>
        <p:spPr/>
        <p:txBody>
          <a:bodyPr/>
          <a:lstStyle/>
          <a:p>
            <a:endParaRPr lang="en-US"/>
          </a:p>
          <a:p>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08ED7CD8-CC67-8A93-E268-AB26F43AF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78949"/>
            <a:ext cx="8229600" cy="403742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C6A1A76D-D855-DFAD-7B96-FCECD6BDE248}"/>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319327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VTCAP Assessments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715906"/>
          </a:xfrm>
          <a:prstGeom prst="rect">
            <a:avLst/>
          </a:prstGeom>
          <a:noFill/>
        </p:spPr>
        <p:txBody>
          <a:bodyPr wrap="square">
            <a:spAutoFit/>
          </a:bodyPr>
          <a:lstStyle/>
          <a:p>
            <a:pPr>
              <a:lnSpc>
                <a:spcPct val="120000"/>
              </a:lnSpc>
            </a:pPr>
            <a:r>
              <a:rPr lang="en-US" b="1" dirty="0">
                <a:latin typeface="Franklin Gothic Book" panose="020B0503020102020204" pitchFamily="34" charset="0"/>
                <a:cs typeface="Calibri"/>
              </a:rPr>
              <a:t>Grades and Contents</a:t>
            </a:r>
            <a:endParaRPr lang="en-US" sz="1800" b="1" dirty="0">
              <a:latin typeface="Franklin Gothic Book" panose="020B0503020102020204" pitchFamily="34" charset="0"/>
              <a:cs typeface="Calibri"/>
            </a:endParaRP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English language arts, grades 3–9</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Mathematics, grades 3–9</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S</a:t>
            </a:r>
            <a:r>
              <a:rPr lang="en-US" sz="1800" dirty="0">
                <a:latin typeface="Franklin Gothic Book" panose="020B0503020102020204" pitchFamily="34" charset="0"/>
                <a:cs typeface="Calibri"/>
              </a:rPr>
              <a:t>cience, grades 5, 8, and 11</a:t>
            </a:r>
          </a:p>
          <a:p>
            <a:pPr>
              <a:lnSpc>
                <a:spcPct val="120000"/>
              </a:lnSpc>
            </a:pPr>
            <a:r>
              <a:rPr lang="en-US" b="1" dirty="0">
                <a:latin typeface="Franklin Gothic Book" panose="020B0503020102020204" pitchFamily="34" charset="0"/>
                <a:cs typeface="Calibri"/>
              </a:rPr>
              <a:t>Format</a:t>
            </a:r>
          </a:p>
          <a:p>
            <a:pPr marL="285750" indent="-285750">
              <a:lnSpc>
                <a:spcPct val="120000"/>
              </a:lnSpc>
              <a:buFont typeface="Arial" panose="020B0604020202020204" pitchFamily="34" charset="0"/>
              <a:buChar char="•"/>
            </a:pPr>
            <a:r>
              <a:rPr lang="en-US" dirty="0">
                <a:latin typeface="Franklin Gothic Book" panose="020B0503020102020204" pitchFamily="34" charset="0"/>
                <a:cs typeface="Calibri"/>
              </a:rPr>
              <a:t>Adaptive, computer-based test (CBT) – primary mode of administration</a:t>
            </a:r>
          </a:p>
          <a:p>
            <a:pPr marL="285750" indent="-285750">
              <a:lnSpc>
                <a:spcPct val="120000"/>
              </a:lnSpc>
              <a:buFont typeface="Arial" panose="020B0604020202020204" pitchFamily="34" charset="0"/>
              <a:buChar char="•"/>
            </a:pPr>
            <a:r>
              <a:rPr lang="en-US" dirty="0">
                <a:latin typeface="Franklin Gothic Book" panose="020B0503020102020204" pitchFamily="34" charset="0"/>
                <a:cs typeface="Calibri"/>
              </a:rPr>
              <a:t>Fixed, accommodated CBT</a:t>
            </a:r>
          </a:p>
          <a:p>
            <a:pPr marL="742950" lvl="1" indent="-285750">
              <a:lnSpc>
                <a:spcPct val="120000"/>
              </a:lnSpc>
              <a:buFont typeface="Arial" panose="020B0604020202020204" pitchFamily="34" charset="0"/>
              <a:buChar char="•"/>
            </a:pPr>
            <a:r>
              <a:rPr lang="en-US" dirty="0">
                <a:latin typeface="Franklin Gothic Book" panose="020B0503020102020204" pitchFamily="34" charset="0"/>
                <a:cs typeface="Calibri"/>
              </a:rPr>
              <a:t>ASL</a:t>
            </a:r>
          </a:p>
          <a:p>
            <a:pPr marL="742950" lvl="1" indent="-285750">
              <a:lnSpc>
                <a:spcPct val="120000"/>
              </a:lnSpc>
              <a:buFont typeface="Arial" panose="020B0604020202020204" pitchFamily="34" charset="0"/>
              <a:buChar char="•"/>
            </a:pPr>
            <a:r>
              <a:rPr lang="en-US" dirty="0">
                <a:latin typeface="Franklin Gothic Book" panose="020B0503020102020204" pitchFamily="34" charset="0"/>
                <a:cs typeface="Calibri"/>
              </a:rPr>
              <a:t>Translations (Math &amp; Science only)</a:t>
            </a:r>
          </a:p>
          <a:p>
            <a:pPr marL="285750" indent="-285750">
              <a:lnSpc>
                <a:spcPct val="120000"/>
              </a:lnSpc>
              <a:buFont typeface="Arial" panose="020B0604020202020204" pitchFamily="34" charset="0"/>
              <a:buChar char="•"/>
            </a:pPr>
            <a:r>
              <a:rPr lang="en-US" dirty="0">
                <a:latin typeface="Franklin Gothic Book" panose="020B0503020102020204" pitchFamily="34" charset="0"/>
                <a:cs typeface="Calibri"/>
              </a:rPr>
              <a:t>Fixed, accommodated paper-based test (PBT)</a:t>
            </a:r>
          </a:p>
          <a:p>
            <a:pPr marL="742950" lvl="1" indent="-285750">
              <a:lnSpc>
                <a:spcPct val="120000"/>
              </a:lnSpc>
              <a:buFont typeface="Arial" panose="020B0604020202020204" pitchFamily="34" charset="0"/>
              <a:buChar char="•"/>
            </a:pPr>
            <a:r>
              <a:rPr lang="en-US" dirty="0">
                <a:latin typeface="Franklin Gothic Book" panose="020B0503020102020204" pitchFamily="34" charset="0"/>
                <a:cs typeface="Calibri"/>
              </a:rPr>
              <a:t>Standard print</a:t>
            </a:r>
          </a:p>
          <a:p>
            <a:pPr marL="742950" lvl="1" indent="-285750">
              <a:lnSpc>
                <a:spcPct val="120000"/>
              </a:lnSpc>
              <a:buFont typeface="Arial" panose="020B0604020202020204" pitchFamily="34" charset="0"/>
              <a:buChar char="•"/>
            </a:pPr>
            <a:r>
              <a:rPr lang="en-US" dirty="0">
                <a:latin typeface="Franklin Gothic Book" panose="020B0503020102020204" pitchFamily="34" charset="0"/>
                <a:cs typeface="Calibri"/>
              </a:rPr>
              <a:t>Large print</a:t>
            </a:r>
          </a:p>
          <a:p>
            <a:pPr marL="742950" lvl="1" indent="-285750">
              <a:lnSpc>
                <a:spcPct val="120000"/>
              </a:lnSpc>
              <a:buFont typeface="Arial" panose="020B0604020202020204" pitchFamily="34" charset="0"/>
              <a:buChar char="•"/>
            </a:pPr>
            <a:r>
              <a:rPr lang="en-US" dirty="0">
                <a:latin typeface="Franklin Gothic Book" panose="020B0503020102020204" pitchFamily="34" charset="0"/>
                <a:cs typeface="Calibri"/>
              </a:rPr>
              <a:t>Braille (as Braille Ready Files)</a:t>
            </a:r>
          </a:p>
          <a:p>
            <a:pPr marL="342900" indent="-342900">
              <a:lnSpc>
                <a:spcPct val="120000"/>
              </a:lnSpc>
              <a:buFont typeface="Arial" panose="020B0604020202020204" pitchFamily="34" charset="0"/>
              <a:buChar char="•"/>
            </a:pPr>
            <a:endParaRPr lang="en-US" sz="1800" dirty="0">
              <a:latin typeface="Franklin Gothic Book" panose="020B0503020102020204" pitchFamily="34" charset="0"/>
              <a:cs typeface="Calibri"/>
            </a:endParaRPr>
          </a:p>
        </p:txBody>
      </p:sp>
    </p:spTree>
    <p:extLst>
      <p:ext uri="{BB962C8B-B14F-4D97-AF65-F5344CB8AC3E}">
        <p14:creationId xmlns:p14="http://schemas.microsoft.com/office/powerpoint/2010/main" val="2563142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EFD17-9F8E-8BF0-0D39-1920609E6497}"/>
              </a:ext>
            </a:extLst>
          </p:cNvPr>
          <p:cNvSpPr>
            <a:spLocks noGrp="1"/>
          </p:cNvSpPr>
          <p:nvPr>
            <p:ph sz="quarter" idx="10"/>
          </p:nvPr>
        </p:nvSpPr>
        <p:spPr>
          <a:xfrm>
            <a:off x="457200" y="1325880"/>
            <a:ext cx="8229600" cy="4495800"/>
          </a:xfrm>
        </p:spPr>
        <p:txBody>
          <a:bodyPr/>
          <a:lstStyle/>
          <a:p>
            <a:r>
              <a:rPr lang="en-US" sz="1800" dirty="0">
                <a:latin typeface="Franklin Gothic Book" panose="020B0503020102020204" pitchFamily="34" charset="0"/>
                <a:ea typeface="+mn-lt"/>
                <a:cs typeface="+mn-lt"/>
              </a:rPr>
              <a:t>The following sections appear on the Proctor Dashboard:</a:t>
            </a:r>
            <a:endParaRPr lang="en-US" sz="1800" dirty="0">
              <a:latin typeface="Franklin Gothic Book" panose="020B0503020102020204" pitchFamily="34" charset="0"/>
            </a:endParaRPr>
          </a:p>
          <a:p>
            <a:r>
              <a:rPr lang="en-US" sz="1800" b="1" dirty="0">
                <a:latin typeface="Franklin Gothic Book" panose="020B0503020102020204" pitchFamily="34" charset="0"/>
                <a:ea typeface="+mn-lt"/>
                <a:cs typeface="+mn-lt"/>
              </a:rPr>
              <a:t>Testing Information</a:t>
            </a:r>
            <a:endParaRPr lang="en-US" sz="1800" b="1" dirty="0">
              <a:latin typeface="Franklin Gothic Book" panose="020B0503020102020204" pitchFamily="34" charset="0"/>
            </a:endParaRP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This area includes the name of the Test/Assessment, the name of the administration, and the name of the Proctor Group.</a:t>
            </a:r>
            <a:endParaRPr lang="en-US" sz="1800" dirty="0">
              <a:latin typeface="Franklin Gothic Book" panose="020B0503020102020204" pitchFamily="34" charset="0"/>
            </a:endParaRPr>
          </a:p>
          <a:p>
            <a:r>
              <a:rPr lang="en-US" sz="1800" b="1" dirty="0">
                <a:latin typeface="Franklin Gothic Book" panose="020B0503020102020204" pitchFamily="34" charset="0"/>
                <a:ea typeface="+mn-lt"/>
                <a:cs typeface="+mn-lt"/>
              </a:rPr>
              <a:t>Config Information</a:t>
            </a:r>
            <a:endParaRPr lang="en-US" sz="1800" b="1" dirty="0">
              <a:latin typeface="Franklin Gothic Book" panose="020B0503020102020204" pitchFamily="34" charset="0"/>
            </a:endParaRPr>
          </a:p>
          <a:p>
            <a:pPr marL="285750" indent="-285750">
              <a:buFont typeface="Arial" panose="020B0604020202020204" pitchFamily="34" charset="0"/>
              <a:buChar char="•"/>
            </a:pPr>
            <a:r>
              <a:rPr lang="en-US" sz="1800" b="1" dirty="0">
                <a:latin typeface="Franklin Gothic Book" panose="020B0503020102020204" pitchFamily="34" charset="0"/>
                <a:ea typeface="+mn-lt"/>
                <a:cs typeface="+mn-lt"/>
              </a:rPr>
              <a:t>T</a:t>
            </a:r>
            <a:r>
              <a:rPr lang="en-US" sz="1800" dirty="0">
                <a:latin typeface="Franklin Gothic Book" panose="020B0503020102020204" pitchFamily="34" charset="0"/>
                <a:ea typeface="+mn-lt"/>
                <a:cs typeface="+mn-lt"/>
              </a:rPr>
              <a:t>his area provides the test window for the overall Assessment, the Proctor’s name, and a field called Kiosk Only, which for the Vermont assessments will always be “No.”  </a:t>
            </a:r>
          </a:p>
          <a:p>
            <a:r>
              <a:rPr lang="en-US" sz="1800" b="1" dirty="0">
                <a:latin typeface="Franklin Gothic Book" panose="020B0503020102020204" pitchFamily="34" charset="0"/>
                <a:ea typeface="+mn-lt"/>
                <a:cs typeface="+mn-lt"/>
              </a:rPr>
              <a:t>Test Code</a:t>
            </a:r>
            <a:endParaRPr lang="en-US" sz="1800" b="1" dirty="0">
              <a:latin typeface="Franklin Gothic Book" panose="020B0503020102020204" pitchFamily="34" charset="0"/>
            </a:endParaRP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This is the test code used by all the students in this proctor group to log into the assessment. </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Click the expand arrows found next to the code to maximizes the code to a full-screen view of the test code.</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Click the minimize arrows (on the expanded test code window) to return to the normal Proctor Dashboard page.</a:t>
            </a:r>
            <a:endParaRPr lang="en-US" sz="1800" dirty="0">
              <a:latin typeface="Franklin Gothic Book" panose="020B0503020102020204" pitchFamily="34" charset="0"/>
            </a:endParaRPr>
          </a:p>
          <a:p>
            <a:endParaRPr lang="en-US" sz="1800" dirty="0"/>
          </a:p>
        </p:txBody>
      </p:sp>
      <p:sp>
        <p:nvSpPr>
          <p:cNvPr id="5" name="Title 4">
            <a:extLst>
              <a:ext uri="{FF2B5EF4-FFF2-40B4-BE49-F238E27FC236}">
                <a16:creationId xmlns:a16="http://schemas.microsoft.com/office/drawing/2014/main" id="{46E5AB3A-BB29-4DB3-85CA-29B0D030420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402527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732AC2-F05C-B17B-C8DF-3C0A88479EEA}"/>
              </a:ext>
            </a:extLst>
          </p:cNvPr>
          <p:cNvSpPr>
            <a:spLocks noGrp="1"/>
          </p:cNvSpPr>
          <p:nvPr>
            <p:ph sz="quarter" idx="10"/>
          </p:nvPr>
        </p:nvSpPr>
        <p:spPr>
          <a:xfrm>
            <a:off x="457200" y="1325880"/>
            <a:ext cx="8229600" cy="4495800"/>
          </a:xfrm>
        </p:spPr>
        <p:txBody>
          <a:bodyPr/>
          <a:lstStyle/>
          <a:p>
            <a:r>
              <a:rPr lang="en-US" sz="1800" b="1" dirty="0">
                <a:latin typeface="Franklin Gothic Book" panose="020B0503020102020204" pitchFamily="34" charset="0"/>
              </a:rPr>
              <a:t>Print Cards</a:t>
            </a:r>
            <a:endParaRPr lang="en-US" sz="1800" dirty="0">
              <a:latin typeface="Franklin Gothic Book" panose="020B0503020102020204" pitchFamily="34" charset="0"/>
              <a:ea typeface="+mn-lt"/>
              <a:cs typeface="+mn-lt"/>
            </a:endParaRPr>
          </a:p>
          <a:p>
            <a:r>
              <a:rPr lang="en-US" sz="1800" dirty="0">
                <a:latin typeface="Franklin Gothic Book" panose="020B0503020102020204" pitchFamily="34" charset="0"/>
              </a:rPr>
              <a:t>Proctors can:</a:t>
            </a:r>
            <a:endParaRPr lang="en-US" sz="1800" dirty="0">
              <a:latin typeface="Franklin Gothic Book" panose="020B0503020102020204" pitchFamily="34" charset="0"/>
              <a:ea typeface="+mn-lt"/>
              <a:cs typeface="+mn-lt"/>
            </a:endParaRPr>
          </a:p>
          <a:p>
            <a:pPr marL="285750" indent="-285750">
              <a:buFont typeface="Arial,Sans-Serif"/>
              <a:buChar char="•"/>
            </a:pPr>
            <a:r>
              <a:rPr lang="en-US" sz="1800" dirty="0">
                <a:latin typeface="Franklin Gothic Book" panose="020B0503020102020204" pitchFamily="34" charset="0"/>
              </a:rPr>
              <a:t>print a Roster and the Assessment Cards (</a:t>
            </a:r>
            <a:r>
              <a:rPr lang="en-US" sz="1800" dirty="0" err="1">
                <a:latin typeface="Franklin Gothic Book" panose="020B0503020102020204" pitchFamily="34" charset="0"/>
              </a:rPr>
              <a:t>a.k.a</a:t>
            </a:r>
            <a:r>
              <a:rPr lang="en-US" sz="1800" dirty="0">
                <a:latin typeface="Franklin Gothic Book" panose="020B0503020102020204" pitchFamily="34" charset="0"/>
              </a:rPr>
              <a:t>, “test tickets”) for distribution to the students or</a:t>
            </a:r>
            <a:endParaRPr lang="en-US" sz="1800" dirty="0">
              <a:latin typeface="Franklin Gothic Book" panose="020B0503020102020204" pitchFamily="34" charset="0"/>
              <a:ea typeface="+mn-lt"/>
              <a:cs typeface="+mn-lt"/>
            </a:endParaRPr>
          </a:p>
          <a:p>
            <a:pPr marL="285750" indent="-285750">
              <a:buFont typeface="Arial,Sans-Serif"/>
              <a:buChar char="•"/>
            </a:pPr>
            <a:r>
              <a:rPr lang="en-US" sz="1800" dirty="0">
                <a:latin typeface="Franklin Gothic Book" panose="020B0503020102020204" pitchFamily="34" charset="0"/>
              </a:rPr>
              <a:t>use the Print Cards function to open a second window displaying the student cards from this proctor group.</a:t>
            </a:r>
          </a:p>
          <a:p>
            <a:r>
              <a:rPr lang="en-US" sz="1800" b="1" dirty="0">
                <a:latin typeface="Franklin Gothic Book" panose="020B0503020102020204" pitchFamily="34" charset="0"/>
                <a:ea typeface="+mn-lt"/>
                <a:cs typeface="+mn-lt"/>
              </a:rPr>
              <a:t>Session Management Area</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In this area, you will be able to view, filter, and search for students in your proctor group and manage their sessions.  Students who have access to the test are listed in the </a:t>
            </a:r>
            <a:r>
              <a:rPr lang="en-US" sz="1800" b="1" dirty="0">
                <a:latin typeface="Franklin Gothic Book" panose="020B0503020102020204" pitchFamily="34" charset="0"/>
                <a:ea typeface="+mn-lt"/>
                <a:cs typeface="+mn-lt"/>
              </a:rPr>
              <a:t>Tester</a:t>
            </a:r>
            <a:r>
              <a:rPr lang="en-US" sz="1800" dirty="0">
                <a:latin typeface="Franklin Gothic Book" panose="020B0503020102020204" pitchFamily="34" charset="0"/>
                <a:ea typeface="+mn-lt"/>
                <a:cs typeface="+mn-lt"/>
              </a:rPr>
              <a:t> column.</a:t>
            </a:r>
            <a:endParaRPr lang="en-US" sz="1800" dirty="0">
              <a:latin typeface="Franklin Gothic Book" panose="020B0503020102020204" pitchFamily="34" charset="0"/>
            </a:endParaRPr>
          </a:p>
          <a:p>
            <a:br>
              <a:rPr lang="en-US" dirty="0"/>
            </a:br>
            <a:endParaRPr lang="en-US" dirty="0"/>
          </a:p>
          <a:p>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078CDC50-DC7F-916C-74A2-494ED17D7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04678"/>
            <a:ext cx="8229600" cy="140078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6121BB42-1B6A-F1C8-158C-56B53028E8EC}"/>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2298573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2A609-DA99-1121-E40C-A763C81AAA75}"/>
              </a:ext>
            </a:extLst>
          </p:cNvPr>
          <p:cNvSpPr>
            <a:spLocks noGrp="1"/>
          </p:cNvSpPr>
          <p:nvPr>
            <p:ph sz="quarter" idx="10"/>
          </p:nvPr>
        </p:nvSpPr>
        <p:spPr>
          <a:xfrm>
            <a:off x="457200" y="1325880"/>
            <a:ext cx="8229600" cy="5402387"/>
          </a:xfrm>
        </p:spPr>
        <p:txBody>
          <a:bodyPr/>
          <a:lstStyle/>
          <a:p>
            <a:r>
              <a:rPr lang="en-US" sz="1800" b="1" dirty="0">
                <a:latin typeface="Franklin Gothic Book" panose="020B0503020102020204" pitchFamily="34" charset="0"/>
                <a:ea typeface="+mn-lt"/>
                <a:cs typeface="+mn-lt"/>
              </a:rPr>
              <a:t>Tester</a:t>
            </a: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The name of the student.</a:t>
            </a:r>
            <a:endParaRPr lang="en-US" sz="1800" dirty="0">
              <a:latin typeface="Franklin Gothic Book" panose="020B0503020102020204" pitchFamily="34" charset="0"/>
            </a:endParaRPr>
          </a:p>
          <a:p>
            <a:r>
              <a:rPr lang="en-US" sz="1800" b="1" dirty="0">
                <a:latin typeface="Franklin Gothic Book" panose="020B0503020102020204" pitchFamily="34" charset="0"/>
                <a:ea typeface="+mn-lt"/>
                <a:cs typeface="+mn-lt"/>
              </a:rPr>
              <a:t>Identifier</a:t>
            </a: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The student identifier used by the student to log into the test.</a:t>
            </a:r>
            <a:endParaRPr lang="en-US" sz="1800" dirty="0">
              <a:latin typeface="Franklin Gothic Book" panose="020B0503020102020204" pitchFamily="34" charset="0"/>
            </a:endParaRPr>
          </a:p>
          <a:p>
            <a:r>
              <a:rPr lang="en-US" sz="1800" b="1" dirty="0">
                <a:latin typeface="Franklin Gothic Book" panose="020B0503020102020204" pitchFamily="34" charset="0"/>
                <a:ea typeface="+mn-lt"/>
                <a:cs typeface="+mn-lt"/>
              </a:rPr>
              <a:t>Progress</a:t>
            </a: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The progress of the students’ assessment will display one of the following. </a:t>
            </a:r>
            <a:r>
              <a:rPr lang="en-US" sz="1800" b="1" dirty="0">
                <a:latin typeface="Franklin Gothic Book" panose="020B0503020102020204" pitchFamily="34" charset="0"/>
                <a:ea typeface="+mn-lt"/>
                <a:cs typeface="+mn-lt"/>
              </a:rPr>
              <a:t>Note: </a:t>
            </a:r>
            <a:r>
              <a:rPr lang="en-US" sz="1800" dirty="0">
                <a:latin typeface="Franklin Gothic Book" panose="020B0503020102020204" pitchFamily="34" charset="0"/>
                <a:ea typeface="+mn-lt"/>
                <a:cs typeface="+mn-lt"/>
              </a:rPr>
              <a:t>The Proctor does not “start” the test from the Proctor Dashboard. Students (when instructed to do so by the Proctor) will start their tests by starting the TestNav application on their devices and entering their SSID and the test code.</a:t>
            </a:r>
            <a:endParaRPr lang="en-US" sz="1800" dirty="0">
              <a:latin typeface="Franklin Gothic Book" panose="020B0503020102020204" pitchFamily="34" charset="0"/>
            </a:endParaRPr>
          </a:p>
          <a:p>
            <a:pPr marL="1028700" lvl="1">
              <a:spcBef>
                <a:spcPct val="0"/>
              </a:spcBef>
              <a:buFont typeface="Arial"/>
              <a:buChar char="•"/>
              <a:defRPr/>
            </a:pPr>
            <a:r>
              <a:rPr lang="en-US" sz="1800" b="1" dirty="0">
                <a:solidFill>
                  <a:prstClr val="black"/>
                </a:solidFill>
                <a:latin typeface="Franklin Gothic Book" panose="020B0503020102020204" pitchFamily="34" charset="0"/>
                <a:cs typeface="Arial"/>
              </a:rPr>
              <a:t>Not Started </a:t>
            </a:r>
            <a:r>
              <a:rPr lang="en-US" sz="1800" dirty="0">
                <a:solidFill>
                  <a:prstClr val="black"/>
                </a:solidFill>
                <a:latin typeface="Franklin Gothic Book" panose="020B0503020102020204" pitchFamily="34" charset="0"/>
                <a:cs typeface="Arial"/>
              </a:rPr>
              <a:t>– The student has not logged into the assessment.</a:t>
            </a:r>
          </a:p>
          <a:p>
            <a:pPr marL="1028700" lvl="1">
              <a:spcBef>
                <a:spcPct val="0"/>
              </a:spcBef>
              <a:buFont typeface="Arial"/>
              <a:buChar char="•"/>
              <a:defRPr/>
            </a:pPr>
            <a:r>
              <a:rPr lang="en-US" sz="1800" b="1" dirty="0">
                <a:solidFill>
                  <a:prstClr val="black"/>
                </a:solidFill>
                <a:latin typeface="Franklin Gothic Book" panose="020B0503020102020204" pitchFamily="34" charset="0"/>
                <a:cs typeface="Arial"/>
              </a:rPr>
              <a:t>In Progress </a:t>
            </a:r>
            <a:r>
              <a:rPr lang="en-US" sz="1800" dirty="0">
                <a:solidFill>
                  <a:prstClr val="black"/>
                </a:solidFill>
                <a:latin typeface="Franklin Gothic Book" panose="020B0503020102020204" pitchFamily="34" charset="0"/>
                <a:cs typeface="Arial"/>
              </a:rPr>
              <a:t>– The student has logged into the assessment. No action is needed by the Proctor.</a:t>
            </a:r>
          </a:p>
          <a:p>
            <a:pPr marL="1028700" lvl="1">
              <a:spcBef>
                <a:spcPct val="0"/>
              </a:spcBef>
              <a:buFont typeface="Arial"/>
              <a:buChar char="•"/>
              <a:defRPr/>
            </a:pPr>
            <a:r>
              <a:rPr lang="en-US" sz="1800" b="1" dirty="0">
                <a:solidFill>
                  <a:prstClr val="black"/>
                </a:solidFill>
                <a:latin typeface="Franklin Gothic Book" panose="020B0503020102020204" pitchFamily="34" charset="0"/>
                <a:cs typeface="Arial"/>
              </a:rPr>
              <a:t>Submitted</a:t>
            </a:r>
            <a:r>
              <a:rPr lang="en-US" sz="1800" dirty="0">
                <a:solidFill>
                  <a:prstClr val="black"/>
                </a:solidFill>
                <a:latin typeface="Franklin Gothic Book" panose="020B0503020102020204" pitchFamily="34" charset="0"/>
                <a:cs typeface="Arial"/>
              </a:rPr>
              <a:t> – The student has completed the test and submitted the results.</a:t>
            </a:r>
          </a:p>
          <a:p>
            <a:pPr marL="1028700" lvl="1">
              <a:spcBef>
                <a:spcPct val="0"/>
              </a:spcBef>
              <a:buFont typeface="Arial"/>
              <a:buChar char="•"/>
              <a:defRPr/>
            </a:pPr>
            <a:r>
              <a:rPr lang="en-US" sz="1800" b="1" dirty="0">
                <a:solidFill>
                  <a:prstClr val="black"/>
                </a:solidFill>
                <a:latin typeface="Franklin Gothic Book" panose="020B0503020102020204" pitchFamily="34" charset="0"/>
                <a:cs typeface="Arial"/>
              </a:rPr>
              <a:t>Reseat </a:t>
            </a:r>
            <a:r>
              <a:rPr lang="en-US" sz="1800" dirty="0">
                <a:solidFill>
                  <a:prstClr val="black"/>
                </a:solidFill>
                <a:latin typeface="Franklin Gothic Book" panose="020B0503020102020204" pitchFamily="34" charset="0"/>
                <a:cs typeface="Arial"/>
              </a:rPr>
              <a:t>– The Proctor has reseated the student(s). The student has not yet logged back into the session. No action is needed by the Proctor.</a:t>
            </a:r>
          </a:p>
          <a:p>
            <a:endParaRPr lang="en-US" sz="1800" dirty="0"/>
          </a:p>
          <a:p>
            <a:pPr marL="285750" indent="-285750">
              <a:buFont typeface="Arial"/>
              <a:buChar char="•"/>
            </a:pPr>
            <a:endParaRPr lang="en-US" dirty="0"/>
          </a:p>
        </p:txBody>
      </p:sp>
      <p:sp>
        <p:nvSpPr>
          <p:cNvPr id="5" name="Title 4">
            <a:extLst>
              <a:ext uri="{FF2B5EF4-FFF2-40B4-BE49-F238E27FC236}">
                <a16:creationId xmlns:a16="http://schemas.microsoft.com/office/drawing/2014/main" id="{BD443B64-A8F5-A085-FD41-8467FC17C75D}"/>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966370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FADA32-6ED7-DDF7-6B01-3E5B5CDCE23F}"/>
              </a:ext>
            </a:extLst>
          </p:cNvPr>
          <p:cNvSpPr>
            <a:spLocks noGrp="1"/>
          </p:cNvSpPr>
          <p:nvPr>
            <p:ph sz="quarter" idx="10"/>
          </p:nvPr>
        </p:nvSpPr>
        <p:spPr>
          <a:xfrm>
            <a:off x="457200" y="1325880"/>
            <a:ext cx="8229600" cy="4992306"/>
          </a:xfrm>
        </p:spPr>
        <p:txBody>
          <a:bodyPr/>
          <a:lstStyle/>
          <a:p>
            <a:r>
              <a:rPr lang="en-US" sz="1800" b="1" dirty="0">
                <a:latin typeface="Franklin Gothic Book" panose="020B0503020102020204" pitchFamily="34" charset="0"/>
                <a:ea typeface="+mn-lt"/>
                <a:cs typeface="+mn-lt"/>
              </a:rPr>
              <a:t>Health</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Health helps the Proctor know if the student is interacting with the assessment. Health can be one of the following values: </a:t>
            </a:r>
            <a:endParaRPr lang="en-US" sz="1800" dirty="0">
              <a:latin typeface="Franklin Gothic Book" panose="020B0503020102020204" pitchFamily="34" charset="0"/>
            </a:endParaRPr>
          </a:p>
          <a:p>
            <a:pPr marL="285750" indent="-285750">
              <a:buFont typeface="Arial"/>
              <a:buChar char="•"/>
            </a:pPr>
            <a:r>
              <a:rPr lang="en-US" sz="1800" b="1" dirty="0">
                <a:latin typeface="Franklin Gothic Book" panose="020B0503020102020204" pitchFamily="34" charset="0"/>
                <a:ea typeface="+mn-lt"/>
                <a:cs typeface="+mn-lt"/>
              </a:rPr>
              <a:t>Not Started</a:t>
            </a:r>
            <a:r>
              <a:rPr lang="en-US" sz="1800" dirty="0">
                <a:latin typeface="Franklin Gothic Book" panose="020B0503020102020204" pitchFamily="34" charset="0"/>
                <a:ea typeface="+mn-lt"/>
                <a:cs typeface="+mn-lt"/>
              </a:rPr>
              <a:t> – The student has not logged into the assessment. No action is needed by the Proctor.</a:t>
            </a:r>
            <a:endParaRPr lang="en-US" sz="1800" dirty="0">
              <a:latin typeface="Franklin Gothic Book" panose="020B0503020102020204" pitchFamily="34" charset="0"/>
            </a:endParaRPr>
          </a:p>
          <a:p>
            <a:pPr marL="285750" indent="-285750">
              <a:buFont typeface="Arial"/>
              <a:buChar char="•"/>
            </a:pPr>
            <a:r>
              <a:rPr lang="en-US" sz="1800" b="1" dirty="0">
                <a:latin typeface="Franklin Gothic Book" panose="020B0503020102020204" pitchFamily="34" charset="0"/>
                <a:ea typeface="+mn-lt"/>
                <a:cs typeface="+mn-lt"/>
              </a:rPr>
              <a:t>In Progress </a:t>
            </a:r>
            <a:r>
              <a:rPr lang="en-US" sz="1800" dirty="0">
                <a:latin typeface="Franklin Gothic Book" panose="020B0503020102020204" pitchFamily="34" charset="0"/>
                <a:ea typeface="+mn-lt"/>
                <a:cs typeface="+mn-lt"/>
              </a:rPr>
              <a:t>– The student has logged into the assessment. The student has recently interacted with the assessment.</a:t>
            </a:r>
          </a:p>
          <a:p>
            <a:pPr marL="285750" indent="-285750">
              <a:buFont typeface="Arial"/>
              <a:buChar char="•"/>
            </a:pPr>
            <a:r>
              <a:rPr lang="en-US" sz="1800" b="1" dirty="0">
                <a:latin typeface="Franklin Gothic Book" panose="020B0503020102020204" pitchFamily="34" charset="0"/>
                <a:ea typeface="+mn-lt"/>
                <a:cs typeface="+mn-lt"/>
              </a:rPr>
              <a:t>Exited </a:t>
            </a:r>
            <a:r>
              <a:rPr lang="en-US" sz="1800" dirty="0">
                <a:latin typeface="Franklin Gothic Book" panose="020B0503020102020204" pitchFamily="34" charset="0"/>
                <a:ea typeface="+mn-lt"/>
                <a:cs typeface="+mn-lt"/>
              </a:rPr>
              <a:t>– The student has exited the TestNav app. The Proctor needs to reseat the student before they can log back into the assessment.</a:t>
            </a:r>
          </a:p>
          <a:p>
            <a:pPr marL="285750" indent="-285750">
              <a:buFont typeface="Arial"/>
              <a:buChar char="•"/>
            </a:pPr>
            <a:r>
              <a:rPr lang="en-US" sz="1800" b="1" dirty="0">
                <a:latin typeface="Franklin Gothic Book" panose="020B0503020102020204" pitchFamily="34" charset="0"/>
                <a:ea typeface="+mn-lt"/>
                <a:cs typeface="+mn-lt"/>
              </a:rPr>
              <a:t>Resumed </a:t>
            </a:r>
            <a:r>
              <a:rPr lang="en-US" sz="1800" dirty="0">
                <a:latin typeface="Franklin Gothic Book" panose="020B0503020102020204" pitchFamily="34" charset="0"/>
                <a:ea typeface="+mn-lt"/>
                <a:cs typeface="+mn-lt"/>
              </a:rPr>
              <a:t>– The proctor has re-sat the student, and they can log back into the assessment</a:t>
            </a:r>
            <a:endParaRPr lang="en-US" sz="1800" dirty="0">
              <a:latin typeface="Franklin Gothic Book" panose="020B0503020102020204" pitchFamily="34" charset="0"/>
            </a:endParaRPr>
          </a:p>
          <a:p>
            <a:pPr marL="285750" indent="-285750">
              <a:buFont typeface="Arial"/>
              <a:buChar char="•"/>
            </a:pPr>
            <a:r>
              <a:rPr lang="en-US" sz="1800" b="1" dirty="0">
                <a:latin typeface="Franklin Gothic Book" panose="020B0503020102020204" pitchFamily="34" charset="0"/>
                <a:ea typeface="+mn-lt"/>
                <a:cs typeface="+mn-lt"/>
              </a:rPr>
              <a:t>Submitted </a:t>
            </a:r>
            <a:r>
              <a:rPr lang="en-US" sz="1800" dirty="0">
                <a:latin typeface="Franklin Gothic Book" panose="020B0503020102020204" pitchFamily="34" charset="0"/>
                <a:ea typeface="+mn-lt"/>
                <a:cs typeface="+mn-lt"/>
              </a:rPr>
              <a:t>– The student has completed and submitted the test.</a:t>
            </a:r>
            <a:endParaRPr lang="en-US" sz="1800" dirty="0">
              <a:latin typeface="Franklin Gothic Book" panose="020B0503020102020204" pitchFamily="34" charset="0"/>
            </a:endParaRPr>
          </a:p>
          <a:p>
            <a:pPr marL="285750" indent="-285750">
              <a:buFont typeface="Arial"/>
              <a:buChar char="•"/>
            </a:pPr>
            <a:r>
              <a:rPr lang="en-US" sz="1800" b="1" dirty="0">
                <a:latin typeface="Franklin Gothic Book" panose="020B0503020102020204" pitchFamily="34" charset="0"/>
                <a:ea typeface="+mn-lt"/>
                <a:cs typeface="+mn-lt"/>
              </a:rPr>
              <a:t>No Activity</a:t>
            </a:r>
            <a:r>
              <a:rPr lang="en-US" sz="1800" dirty="0">
                <a:latin typeface="Franklin Gothic Book" panose="020B0503020102020204" pitchFamily="34" charset="0"/>
                <a:ea typeface="+mn-lt"/>
                <a:cs typeface="+mn-lt"/>
              </a:rPr>
              <a:t> – The student has not interacted with the assessment for at least 90 seconds. This indicates</a:t>
            </a:r>
            <a:r>
              <a:rPr lang="en-US" sz="1800" dirty="0">
                <a:latin typeface="Franklin Gothic Book" panose="020B0503020102020204" pitchFamily="34" charset="0"/>
              </a:rPr>
              <a:t> t</a:t>
            </a:r>
            <a:r>
              <a:rPr lang="en-US" sz="1800" dirty="0">
                <a:latin typeface="Franklin Gothic Book" panose="020B0503020102020204" pitchFamily="34" charset="0"/>
                <a:ea typeface="+mn-lt"/>
                <a:cs typeface="+mn-lt"/>
              </a:rPr>
              <a:t>he student is still in the assessment but has not interacted with the application. Proctor may choose to check on student if this status persists.</a:t>
            </a:r>
          </a:p>
        </p:txBody>
      </p:sp>
      <p:sp>
        <p:nvSpPr>
          <p:cNvPr id="5" name="Title 4">
            <a:extLst>
              <a:ext uri="{FF2B5EF4-FFF2-40B4-BE49-F238E27FC236}">
                <a16:creationId xmlns:a16="http://schemas.microsoft.com/office/drawing/2014/main" id="{2D4001F8-9274-B7E8-4AAF-43CD84C98236}"/>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2809378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374AD-B395-936F-56BF-985B46275FD3}"/>
              </a:ext>
            </a:extLst>
          </p:cNvPr>
          <p:cNvSpPr>
            <a:spLocks noGrp="1"/>
          </p:cNvSpPr>
          <p:nvPr>
            <p:ph sz="quarter" idx="10"/>
          </p:nvPr>
        </p:nvSpPr>
        <p:spPr>
          <a:xfrm>
            <a:off x="457200" y="903248"/>
            <a:ext cx="8229600" cy="5649951"/>
          </a:xfrm>
        </p:spPr>
        <p:txBody>
          <a:bodyPr/>
          <a:lstStyle/>
          <a:p>
            <a:endParaRPr lang="en-US" sz="1800" dirty="0">
              <a:ea typeface="+mn-lt"/>
              <a:cs typeface="+mn-lt"/>
            </a:endParaRPr>
          </a:p>
          <a:p>
            <a:r>
              <a:rPr lang="en-US" sz="1800" b="1" dirty="0">
                <a:latin typeface="Franklin Gothic Book" panose="020B0503020102020204" pitchFamily="34" charset="0"/>
              </a:rPr>
              <a:t>Section / Item</a:t>
            </a:r>
            <a:endParaRPr lang="en-US" sz="1800" dirty="0">
              <a:latin typeface="Franklin Gothic Book" panose="020B0503020102020204" pitchFamily="34" charset="0"/>
              <a:ea typeface="+mn-lt"/>
              <a:cs typeface="+mn-lt"/>
            </a:endParaRPr>
          </a:p>
          <a:p>
            <a:pPr marL="285750" indent="-285750">
              <a:buFont typeface="Arial" panose="020B0604020202020204" pitchFamily="34" charset="0"/>
              <a:buChar char="•"/>
            </a:pPr>
            <a:r>
              <a:rPr lang="en-US" sz="1800" dirty="0">
                <a:latin typeface="Franklin Gothic Book" panose="020B0503020102020204" pitchFamily="34" charset="0"/>
              </a:rPr>
              <a:t>The Section and Item columns show the completion of a section or test. While a student is actively testing, this column will only show N/A. After student has submitted the assessment, the fields will be populated with the completion percentage.</a:t>
            </a:r>
            <a:endParaRPr lang="en-US" sz="1800" dirty="0">
              <a:latin typeface="Franklin Gothic Book" panose="020B0503020102020204" pitchFamily="34" charset="0"/>
              <a:ea typeface="+mn-lt"/>
              <a:cs typeface="+mn-lt"/>
            </a:endParaRPr>
          </a:p>
          <a:p>
            <a:r>
              <a:rPr lang="en-US" sz="1800" b="1" dirty="0">
                <a:latin typeface="Franklin Gothic Book" panose="020B0503020102020204" pitchFamily="34" charset="0"/>
              </a:rPr>
              <a:t>Accom</a:t>
            </a:r>
            <a:endParaRPr lang="en-US" sz="1800" dirty="0">
              <a:latin typeface="Franklin Gothic Book" panose="020B0503020102020204" pitchFamily="34" charset="0"/>
              <a:ea typeface="+mn-lt"/>
              <a:cs typeface="+mn-lt"/>
            </a:endParaRPr>
          </a:p>
          <a:p>
            <a:pPr marL="285750" indent="-285750">
              <a:buFont typeface="Arial" panose="020B0604020202020204" pitchFamily="34" charset="0"/>
              <a:buChar char="•"/>
            </a:pPr>
            <a:r>
              <a:rPr lang="en-US" sz="1800" dirty="0">
                <a:latin typeface="Franklin Gothic Book" panose="020B0503020102020204" pitchFamily="34" charset="0"/>
              </a:rPr>
              <a:t>The number of accommodations a student has appears in this column. Hover over the count to show the accommodations. Only accommodations relevant to the online assessment session administration will be displayed</a:t>
            </a:r>
          </a:p>
          <a:p>
            <a:r>
              <a:rPr lang="en-US" sz="1800" b="1" dirty="0">
                <a:latin typeface="Franklin Gothic Book" panose="020B0503020102020204" pitchFamily="34" charset="0"/>
                <a:ea typeface="+mn-lt"/>
                <a:cs typeface="+mn-lt"/>
              </a:rPr>
              <a:t>TTS</a:t>
            </a:r>
          </a:p>
          <a:p>
            <a:pPr marL="285750" indent="-285750">
              <a:buFont typeface="Arial" panose="020B0604020202020204" pitchFamily="34" charset="0"/>
              <a:buChar char="•"/>
            </a:pPr>
            <a:r>
              <a:rPr lang="en-US" sz="1800" dirty="0">
                <a:latin typeface="Franklin Gothic Book" panose="020B0503020102020204" pitchFamily="34" charset="0"/>
              </a:rPr>
              <a:t>When this toggle is on, the student has access to the Text To Speech </a:t>
            </a:r>
            <a:r>
              <a:rPr lang="en-US" sz="1800">
                <a:latin typeface="Franklin Gothic Book" panose="020B0503020102020204" pitchFamily="34" charset="0"/>
              </a:rPr>
              <a:t>player </a:t>
            </a:r>
          </a:p>
          <a:p>
            <a:r>
              <a:rPr lang="en-US" sz="1800" b="1">
                <a:latin typeface="Franklin Gothic Book" panose="020B0503020102020204" pitchFamily="34" charset="0"/>
              </a:rPr>
              <a:t>Actions</a:t>
            </a:r>
            <a:endParaRPr lang="en-US" sz="1800" dirty="0">
              <a:latin typeface="Franklin Gothic Book" panose="020B0503020102020204" pitchFamily="34" charset="0"/>
              <a:ea typeface="+mn-lt"/>
              <a:cs typeface="+mn-lt"/>
            </a:endParaRP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Available actions will appear based on the testing status of the student:</a:t>
            </a:r>
          </a:p>
          <a:p>
            <a:pPr marL="1028700" lvl="1">
              <a:buFont typeface="Arial" panose="020B0604020202020204" pitchFamily="34" charset="0"/>
              <a:buChar char="•"/>
            </a:pPr>
            <a:r>
              <a:rPr kumimoji="0" lang="en-US" sz="1800" b="1" i="0" u="none" strike="noStrike" kern="1200" cap="none" spc="0" normalizeH="0" baseline="0" noProof="0" dirty="0">
                <a:ln>
                  <a:noFill/>
                </a:ln>
                <a:effectLst/>
                <a:uLnTx/>
                <a:uFillTx/>
                <a:latin typeface="Franklin Gothic Book" panose="020B0503020102020204" pitchFamily="34" charset="0"/>
                <a:ea typeface="+mn-lt"/>
                <a:cs typeface="+mn-lt"/>
              </a:rPr>
              <a:t>Reseat Session </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 Use if a student has an “interrupted” session (computer issue, session timeout, unexpected</a:t>
            </a:r>
            <a:r>
              <a:rPr lang="en-US" sz="1800" dirty="0">
                <a:latin typeface="Franklin Gothic Book" panose="020B0503020102020204" pitchFamily="34" charset="0"/>
                <a:ea typeface="+mn-lt"/>
                <a:cs typeface="+mn-lt"/>
              </a:rPr>
              <a:t> error). Reseating allows </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the student to </a:t>
            </a:r>
            <a:r>
              <a:rPr lang="en-US" sz="1800" dirty="0">
                <a:latin typeface="Franklin Gothic Book" panose="020B0503020102020204" pitchFamily="34" charset="0"/>
                <a:ea typeface="+mn-lt"/>
                <a:cs typeface="+mn-lt"/>
              </a:rPr>
              <a:t>re-enter</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 their test code and SSID to</a:t>
            </a:r>
            <a:r>
              <a:rPr lang="en-US" sz="1800" dirty="0">
                <a:latin typeface="Franklin Gothic Book" panose="020B0503020102020204" pitchFamily="34" charset="0"/>
                <a:ea typeface="+mn-lt"/>
                <a:cs typeface="+mn-lt"/>
              </a:rPr>
              <a:t> resume their assessment </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session.</a:t>
            </a:r>
            <a:endParaRPr lang="en-US" sz="1800" b="0" i="0" u="none" strike="noStrike" kern="1200" cap="none" spc="0" normalizeH="0" baseline="0" noProof="0" dirty="0">
              <a:ln>
                <a:noFill/>
              </a:ln>
              <a:effectLst/>
              <a:uLnTx/>
              <a:uFillTx/>
              <a:latin typeface="Franklin Gothic Book" panose="020B0503020102020204" pitchFamily="34" charset="0"/>
              <a:ea typeface="+mn-lt"/>
              <a:cs typeface="+mn-lt"/>
            </a:endParaRPr>
          </a:p>
          <a:p>
            <a:pPr marL="457200" lvl="1" indent="0">
              <a:buNone/>
            </a:pPr>
            <a:endParaRPr lang="en-US" dirty="0">
              <a:ea typeface="+mn-lt"/>
              <a:cs typeface="+mn-lt"/>
            </a:endParaRPr>
          </a:p>
        </p:txBody>
      </p:sp>
      <p:sp>
        <p:nvSpPr>
          <p:cNvPr id="5" name="Title 4">
            <a:extLst>
              <a:ext uri="{FF2B5EF4-FFF2-40B4-BE49-F238E27FC236}">
                <a16:creationId xmlns:a16="http://schemas.microsoft.com/office/drawing/2014/main" id="{F1591B63-CA2B-6E7E-52EF-12DD8B29F08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2228821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dirty="0">
                <a:solidFill>
                  <a:schemeClr val="bg1"/>
                </a:solidFill>
                <a:latin typeface="Franklin Gothic Demi Cond" panose="020B0706030402020204" pitchFamily="34" charset="0"/>
              </a:rPr>
              <a:t>Student Test Experience</a:t>
            </a:r>
          </a:p>
        </p:txBody>
      </p:sp>
    </p:spTree>
    <p:extLst>
      <p:ext uri="{BB962C8B-B14F-4D97-AF65-F5344CB8AC3E}">
        <p14:creationId xmlns:p14="http://schemas.microsoft.com/office/powerpoint/2010/main" val="4253226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Logo&#10;&#10;Description automatically generated">
            <a:extLst>
              <a:ext uri="{FF2B5EF4-FFF2-40B4-BE49-F238E27FC236}">
                <a16:creationId xmlns:a16="http://schemas.microsoft.com/office/drawing/2014/main" id="{0D02A86A-C169-BD56-B23C-44DBF8AC98F7}"/>
              </a:ext>
            </a:extLst>
          </p:cNvPr>
          <p:cNvPicPr>
            <a:picLocks noGrp="1" noChangeAspect="1"/>
          </p:cNvPicPr>
          <p:nvPr>
            <p:ph sz="quarter" idx="10"/>
          </p:nvPr>
        </p:nvPicPr>
        <p:blipFill>
          <a:blip r:embed="rId3"/>
          <a:stretch>
            <a:fillRect/>
          </a:stretch>
        </p:blipFill>
        <p:spPr>
          <a:xfrm>
            <a:off x="839398" y="2077746"/>
            <a:ext cx="2560651" cy="926838"/>
          </a:xfrm>
        </p:spPr>
      </p:pic>
      <p:sp>
        <p:nvSpPr>
          <p:cNvPr id="4" name="TextBox 3">
            <a:extLst>
              <a:ext uri="{FF2B5EF4-FFF2-40B4-BE49-F238E27FC236}">
                <a16:creationId xmlns:a16="http://schemas.microsoft.com/office/drawing/2014/main" id="{123A5B02-39F0-67C2-8619-3F9BAE323531}"/>
              </a:ext>
            </a:extLst>
          </p:cNvPr>
          <p:cNvSpPr txBox="1"/>
          <p:nvPr/>
        </p:nvSpPr>
        <p:spPr>
          <a:xfrm>
            <a:off x="3823286" y="1325880"/>
            <a:ext cx="448131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ADAM</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 is the platform used to manage assessment assignments, teacher proctoring, and reporting</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Franklin Gothic Book" panose="020B0503020102020204" pitchFamily="34" charset="0"/>
              <a:ea typeface="Open Sans Light"/>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black"/>
                </a:solidFill>
                <a:latin typeface="Franklin Gothic Book" panose="020B0503020102020204" pitchFamily="34" charset="0"/>
                <a:ea typeface="Open Sans Light"/>
                <a:cs typeface="Open Sans Light"/>
              </a:rPr>
              <a:t>ADAM</a:t>
            </a:r>
            <a:r>
              <a:rPr lang="en-US" dirty="0">
                <a:solidFill>
                  <a:prstClr val="black"/>
                </a:solidFill>
                <a:latin typeface="Franklin Gothic Book" panose="020B0503020102020204" pitchFamily="34" charset="0"/>
                <a:ea typeface="Open Sans Light"/>
                <a:cs typeface="Open Sans Light"/>
              </a:rPr>
              <a:t> is used by: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ea typeface="Open Sans Light"/>
                <a:cs typeface="Open Sans Light"/>
              </a:rPr>
              <a:t>District Administrators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ea typeface="Open Sans Light"/>
                <a:cs typeface="Open Sans Light"/>
              </a:rPr>
              <a:t>District Test Coordinators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ea typeface="Open Sans Light"/>
                <a:cs typeface="Open Sans Light"/>
              </a:rPr>
              <a:t>School Test Coordinators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ea typeface="Open Sans Light"/>
                <a:cs typeface="Open Sans Light"/>
              </a:rPr>
              <a:t>Teachers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Proctors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TestNav</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 is the testing engine used to </a:t>
            </a:r>
            <a:r>
              <a:rPr kumimoji="0" lang="en-US"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deliver summative </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assessments.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Franklin Gothic Book" panose="020B0503020102020204" pitchFamily="34" charset="0"/>
              <a:ea typeface="Open Sans Light"/>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TestNav</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 is used by: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ea typeface="Open Sans Light"/>
                <a:cs typeface="Open Sans Light"/>
              </a:rPr>
              <a:t>Students</a:t>
            </a: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endParaRPr>
          </a:p>
        </p:txBody>
      </p:sp>
      <p:pic>
        <p:nvPicPr>
          <p:cNvPr id="11" name="Picture 11" descr="Icon&#10;&#10;Description automatically generated">
            <a:extLst>
              <a:ext uri="{FF2B5EF4-FFF2-40B4-BE49-F238E27FC236}">
                <a16:creationId xmlns:a16="http://schemas.microsoft.com/office/drawing/2014/main" id="{D14AEAF8-4B51-4AD6-45C3-139EB6042834}"/>
              </a:ext>
            </a:extLst>
          </p:cNvPr>
          <p:cNvPicPr>
            <a:picLocks noChangeAspect="1"/>
          </p:cNvPicPr>
          <p:nvPr/>
        </p:nvPicPr>
        <p:blipFill>
          <a:blip r:embed="rId4"/>
          <a:stretch>
            <a:fillRect/>
          </a:stretch>
        </p:blipFill>
        <p:spPr>
          <a:xfrm>
            <a:off x="748123" y="4599141"/>
            <a:ext cx="2743200" cy="801540"/>
          </a:xfrm>
          <a:prstGeom prst="rect">
            <a:avLst/>
          </a:prstGeom>
        </p:spPr>
      </p:pic>
      <p:sp>
        <p:nvSpPr>
          <p:cNvPr id="5" name="Title 4">
            <a:extLst>
              <a:ext uri="{FF2B5EF4-FFF2-40B4-BE49-F238E27FC236}">
                <a16:creationId xmlns:a16="http://schemas.microsoft.com/office/drawing/2014/main" id="{8B17C2D6-736F-BC19-796D-C61AF6861147}"/>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ADAM and TestNav</a:t>
            </a:r>
          </a:p>
        </p:txBody>
      </p:sp>
    </p:spTree>
    <p:extLst>
      <p:ext uri="{BB962C8B-B14F-4D97-AF65-F5344CB8AC3E}">
        <p14:creationId xmlns:p14="http://schemas.microsoft.com/office/powerpoint/2010/main" val="2630714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A329E-5472-6022-A6EC-E440D25122CA}"/>
              </a:ext>
            </a:extLst>
          </p:cNvPr>
          <p:cNvSpPr>
            <a:spLocks noGrp="1"/>
          </p:cNvSpPr>
          <p:nvPr>
            <p:ph sz="quarter" idx="10"/>
          </p:nvPr>
        </p:nvSpPr>
        <p:spPr>
          <a:xfrm>
            <a:off x="457200" y="1737360"/>
            <a:ext cx="8229600" cy="4495800"/>
          </a:xfrm>
        </p:spPr>
        <p:txBody>
          <a:bodyPr/>
          <a:lstStyle/>
          <a:p>
            <a:r>
              <a:rPr lang="en-US" sz="1800" dirty="0">
                <a:latin typeface="Franklin Gothic Book" panose="020B0503020102020204" pitchFamily="34" charset="0"/>
                <a:ea typeface="+mn-lt"/>
                <a:cs typeface="+mn-lt"/>
              </a:rPr>
              <a:t>Before you begin, make sure TestNav is installed on your device and close all other apps.</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1. Open the TestNav app.</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2. Click the Vermont link on the “Where do you want to go?” screen.</a:t>
            </a:r>
            <a:endParaRPr lang="en-US" sz="1800" dirty="0">
              <a:latin typeface="Franklin Gothic Book" panose="020B0503020102020204" pitchFamily="34" charset="0"/>
            </a:endParaRPr>
          </a:p>
        </p:txBody>
      </p:sp>
      <p:sp>
        <p:nvSpPr>
          <p:cNvPr id="6" name="Title 4">
            <a:extLst>
              <a:ext uri="{FF2B5EF4-FFF2-40B4-BE49-F238E27FC236}">
                <a16:creationId xmlns:a16="http://schemas.microsoft.com/office/drawing/2014/main" id="{2D373AA9-668B-64DF-3CA9-CE1CA13693F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Student Experience</a:t>
            </a:r>
          </a:p>
        </p:txBody>
      </p:sp>
      <p:sp>
        <p:nvSpPr>
          <p:cNvPr id="7" name="TextBox 6">
            <a:extLst>
              <a:ext uri="{FF2B5EF4-FFF2-40B4-BE49-F238E27FC236}">
                <a16:creationId xmlns:a16="http://schemas.microsoft.com/office/drawing/2014/main" id="{9994F5B7-ECFA-7701-95BA-1AA123412AC0}"/>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Log in</a:t>
            </a:r>
          </a:p>
        </p:txBody>
      </p:sp>
      <p:pic>
        <p:nvPicPr>
          <p:cNvPr id="4" name="Picture 3" descr="A screenshot of a computer&#10;&#10;Description automatically generated">
            <a:extLst>
              <a:ext uri="{FF2B5EF4-FFF2-40B4-BE49-F238E27FC236}">
                <a16:creationId xmlns:a16="http://schemas.microsoft.com/office/drawing/2014/main" id="{C19C43A7-479E-DA99-E557-A6F91F6A6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497" y="3106184"/>
            <a:ext cx="5869235" cy="3126976"/>
          </a:xfrm>
          <a:prstGeom prst="rect">
            <a:avLst/>
          </a:prstGeom>
        </p:spPr>
      </p:pic>
    </p:spTree>
    <p:extLst>
      <p:ext uri="{BB962C8B-B14F-4D97-AF65-F5344CB8AC3E}">
        <p14:creationId xmlns:p14="http://schemas.microsoft.com/office/powerpoint/2010/main" val="4237666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3CDC5-F4BB-AD56-F9F6-22039526FF79}"/>
              </a:ext>
            </a:extLst>
          </p:cNvPr>
          <p:cNvSpPr>
            <a:spLocks noGrp="1"/>
          </p:cNvSpPr>
          <p:nvPr>
            <p:ph sz="quarter" idx="10"/>
          </p:nvPr>
        </p:nvSpPr>
        <p:spPr>
          <a:xfrm>
            <a:off x="457200" y="1737360"/>
            <a:ext cx="8229600" cy="2012272"/>
          </a:xfrm>
        </p:spPr>
        <p:txBody>
          <a:bodyPr/>
          <a:lstStyle/>
          <a:p>
            <a:r>
              <a:rPr lang="en-US" sz="1800" dirty="0">
                <a:latin typeface="Franklin Gothic Book" panose="020B0503020102020204" pitchFamily="34" charset="0"/>
              </a:rPr>
              <a:t>3. Enter your Test Code and click Next</a:t>
            </a:r>
            <a:endParaRPr lang="en-US" sz="1800" dirty="0">
              <a:latin typeface="Franklin Gothic Book" panose="020B0503020102020204" pitchFamily="34" charset="0"/>
              <a:ea typeface="+mn-lt"/>
              <a:cs typeface="+mn-lt"/>
            </a:endParaRPr>
          </a:p>
          <a:p>
            <a:r>
              <a:rPr lang="en-US" sz="1800" dirty="0">
                <a:latin typeface="Franklin Gothic Book" panose="020B0503020102020204" pitchFamily="34" charset="0"/>
              </a:rPr>
              <a:t>4. Enter your Identifier and click Next</a:t>
            </a:r>
            <a:endParaRPr lang="en-US" sz="1800" dirty="0">
              <a:latin typeface="Franklin Gothic Book" panose="020B0503020102020204" pitchFamily="34" charset="0"/>
              <a:ea typeface="+mn-lt"/>
              <a:cs typeface="+mn-lt"/>
            </a:endParaRPr>
          </a:p>
          <a:p>
            <a:r>
              <a:rPr lang="en-US" sz="1800" dirty="0">
                <a:latin typeface="Franklin Gothic Book" panose="020B0503020102020204" pitchFamily="34" charset="0"/>
              </a:rPr>
              <a:t>5. Verify your name and test and click Next; test will launch</a:t>
            </a:r>
            <a:endParaRPr lang="en-US" dirty="0">
              <a:latin typeface="Franklin Gothic Book" panose="020B0503020102020204" pitchFamily="34" charset="0"/>
            </a:endParaRPr>
          </a:p>
        </p:txBody>
      </p:sp>
      <p:pic>
        <p:nvPicPr>
          <p:cNvPr id="4" name="Picture 5" descr="Graphical user interface, text, application&#10;&#10;Description automatically generated">
            <a:extLst>
              <a:ext uri="{FF2B5EF4-FFF2-40B4-BE49-F238E27FC236}">
                <a16:creationId xmlns:a16="http://schemas.microsoft.com/office/drawing/2014/main" id="{D65723A5-BEBD-4065-9DF8-1B7365477EF2}"/>
              </a:ext>
            </a:extLst>
          </p:cNvPr>
          <p:cNvPicPr>
            <a:picLocks noChangeAspect="1"/>
          </p:cNvPicPr>
          <p:nvPr/>
        </p:nvPicPr>
        <p:blipFill>
          <a:blip r:embed="rId2"/>
          <a:stretch>
            <a:fillRect/>
          </a:stretch>
        </p:blipFill>
        <p:spPr>
          <a:xfrm>
            <a:off x="3426004" y="2947791"/>
            <a:ext cx="2872314" cy="2367639"/>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98CF546F-4923-75BE-361F-EE7AF4171316}"/>
              </a:ext>
            </a:extLst>
          </p:cNvPr>
          <p:cNvPicPr>
            <a:picLocks noChangeAspect="1"/>
          </p:cNvPicPr>
          <p:nvPr/>
        </p:nvPicPr>
        <p:blipFill rotWithShape="1">
          <a:blip r:embed="rId3"/>
          <a:srcRect l="1934" r="1256" b="-66"/>
          <a:stretch/>
        </p:blipFill>
        <p:spPr>
          <a:xfrm>
            <a:off x="6381325" y="2947790"/>
            <a:ext cx="2647577" cy="2367639"/>
          </a:xfrm>
          <a:prstGeom prst="rect">
            <a:avLst/>
          </a:prstGeom>
        </p:spPr>
      </p:pic>
      <p:sp>
        <p:nvSpPr>
          <p:cNvPr id="8" name="Title 4">
            <a:extLst>
              <a:ext uri="{FF2B5EF4-FFF2-40B4-BE49-F238E27FC236}">
                <a16:creationId xmlns:a16="http://schemas.microsoft.com/office/drawing/2014/main" id="{593574DE-A9B5-CABD-C69B-5AA9A029536D}"/>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Student Experience</a:t>
            </a:r>
          </a:p>
        </p:txBody>
      </p:sp>
      <p:sp>
        <p:nvSpPr>
          <p:cNvPr id="9" name="TextBox 8">
            <a:extLst>
              <a:ext uri="{FF2B5EF4-FFF2-40B4-BE49-F238E27FC236}">
                <a16:creationId xmlns:a16="http://schemas.microsoft.com/office/drawing/2014/main" id="{CC0969AD-EB5E-47A0-011A-8223221828A5}"/>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Log in</a:t>
            </a:r>
          </a:p>
        </p:txBody>
      </p:sp>
      <p:pic>
        <p:nvPicPr>
          <p:cNvPr id="11" name="Picture 10" descr="A screenshot of a test&#10;&#10;Description automatically generated">
            <a:extLst>
              <a:ext uri="{FF2B5EF4-FFF2-40B4-BE49-F238E27FC236}">
                <a16:creationId xmlns:a16="http://schemas.microsoft.com/office/drawing/2014/main" id="{F971C235-BDA6-C93C-C6F0-CB804CB5BC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947791"/>
            <a:ext cx="2885797" cy="2367639"/>
          </a:xfrm>
          <a:prstGeom prst="rect">
            <a:avLst/>
          </a:prstGeom>
        </p:spPr>
      </p:pic>
    </p:spTree>
    <p:extLst>
      <p:ext uri="{BB962C8B-B14F-4D97-AF65-F5344CB8AC3E}">
        <p14:creationId xmlns:p14="http://schemas.microsoft.com/office/powerpoint/2010/main" val="4246220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10;&#10;Description automatically generated">
            <a:extLst>
              <a:ext uri="{FF2B5EF4-FFF2-40B4-BE49-F238E27FC236}">
                <a16:creationId xmlns:a16="http://schemas.microsoft.com/office/drawing/2014/main" id="{82D305C2-874C-979B-1589-178AC01B33D8}"/>
              </a:ext>
            </a:extLst>
          </p:cNvPr>
          <p:cNvPicPr>
            <a:picLocks noGrp="1" noChangeAspect="1"/>
          </p:cNvPicPr>
          <p:nvPr>
            <p:ph sz="quarter" idx="10"/>
          </p:nvPr>
        </p:nvPicPr>
        <p:blipFill>
          <a:blip r:embed="rId2"/>
          <a:stretch>
            <a:fillRect/>
          </a:stretch>
        </p:blipFill>
        <p:spPr>
          <a:xfrm>
            <a:off x="1943100" y="1768962"/>
            <a:ext cx="5257800" cy="1750887"/>
          </a:xfrm>
          <a:ln>
            <a:solidFill>
              <a:schemeClr val="bg1">
                <a:lumMod val="75000"/>
              </a:schemeClr>
            </a:solidFill>
          </a:ln>
          <a:effectLst>
            <a:outerShdw blurRad="50800" dist="38100" dir="2700000" algn="tl" rotWithShape="0">
              <a:prstClr val="black">
                <a:alpha val="40000"/>
              </a:prstClr>
            </a:outerShdw>
          </a:effectLst>
        </p:spPr>
      </p:pic>
      <p:pic>
        <p:nvPicPr>
          <p:cNvPr id="6" name="Picture 6" descr="Graphical user interface, application&#10;&#10;Description automatically generated">
            <a:extLst>
              <a:ext uri="{FF2B5EF4-FFF2-40B4-BE49-F238E27FC236}">
                <a16:creationId xmlns:a16="http://schemas.microsoft.com/office/drawing/2014/main" id="{FB5CD54F-BC54-ACC7-931F-7EDEA2125C65}"/>
              </a:ext>
            </a:extLst>
          </p:cNvPr>
          <p:cNvPicPr>
            <a:picLocks noChangeAspect="1"/>
          </p:cNvPicPr>
          <p:nvPr/>
        </p:nvPicPr>
        <p:blipFill rotWithShape="1">
          <a:blip r:embed="rId3"/>
          <a:srcRect b="14533"/>
          <a:stretch/>
        </p:blipFill>
        <p:spPr>
          <a:xfrm>
            <a:off x="1943100" y="4160333"/>
            <a:ext cx="5257800" cy="167229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Title 4">
            <a:extLst>
              <a:ext uri="{FF2B5EF4-FFF2-40B4-BE49-F238E27FC236}">
                <a16:creationId xmlns:a16="http://schemas.microsoft.com/office/drawing/2014/main" id="{072A7F93-9774-95C7-A5FF-F1C5F7275AD8}"/>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Student Experience</a:t>
            </a:r>
          </a:p>
        </p:txBody>
      </p:sp>
      <p:sp>
        <p:nvSpPr>
          <p:cNvPr id="10" name="Content Placeholder 2">
            <a:extLst>
              <a:ext uri="{FF2B5EF4-FFF2-40B4-BE49-F238E27FC236}">
                <a16:creationId xmlns:a16="http://schemas.microsoft.com/office/drawing/2014/main" id="{89D820FF-A54C-F99A-9DD7-049AA4A3F9ED}"/>
              </a:ext>
            </a:extLst>
          </p:cNvPr>
          <p:cNvSpPr txBox="1">
            <a:spLocks/>
          </p:cNvSpPr>
          <p:nvPr/>
        </p:nvSpPr>
        <p:spPr bwMode="auto">
          <a:xfrm>
            <a:off x="457200" y="1325880"/>
            <a:ext cx="8229600" cy="201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Franklin Gothic Book" panose="020B0503020102020204" pitchFamily="34" charset="0"/>
              </a:rPr>
              <a:t>Press Start to begin the test. </a:t>
            </a: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r>
              <a:rPr lang="en-US" sz="1800" dirty="0">
                <a:latin typeface="Franklin Gothic Book" panose="020B0503020102020204" pitchFamily="34" charset="0"/>
              </a:rPr>
              <a:t>Click Start on the first session</a:t>
            </a:r>
            <a:r>
              <a:rPr lang="en-US" sz="2000" dirty="0">
                <a:latin typeface="Franklin Gothic Book" panose="020B0503020102020204" pitchFamily="34" charset="0"/>
              </a:rPr>
              <a:t>. </a:t>
            </a:r>
            <a:endParaRPr lang="en-US" sz="3600" dirty="0">
              <a:latin typeface="Franklin Gothic Book" panose="020B0503020102020204" pitchFamily="34" charset="0"/>
            </a:endParaRPr>
          </a:p>
        </p:txBody>
      </p:sp>
    </p:spTree>
    <p:extLst>
      <p:ext uri="{BB962C8B-B14F-4D97-AF65-F5344CB8AC3E}">
        <p14:creationId xmlns:p14="http://schemas.microsoft.com/office/powerpoint/2010/main" val="1167785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Key Dates</a:t>
            </a:r>
          </a:p>
        </p:txBody>
      </p:sp>
      <p:graphicFrame>
        <p:nvGraphicFramePr>
          <p:cNvPr id="2" name="Table 1">
            <a:extLst>
              <a:ext uri="{FF2B5EF4-FFF2-40B4-BE49-F238E27FC236}">
                <a16:creationId xmlns:a16="http://schemas.microsoft.com/office/drawing/2014/main" id="{1137091E-A517-0755-719C-8BBB35B9830E}"/>
              </a:ext>
            </a:extLst>
          </p:cNvPr>
          <p:cNvGraphicFramePr>
            <a:graphicFrameLocks noGrp="1"/>
          </p:cNvGraphicFramePr>
          <p:nvPr>
            <p:extLst>
              <p:ext uri="{D42A27DB-BD31-4B8C-83A1-F6EECF244321}">
                <p14:modId xmlns:p14="http://schemas.microsoft.com/office/powerpoint/2010/main" val="4043943688"/>
              </p:ext>
            </p:extLst>
          </p:nvPr>
        </p:nvGraphicFramePr>
        <p:xfrm>
          <a:off x="457200" y="1737360"/>
          <a:ext cx="8229600" cy="2956266"/>
        </p:xfrm>
        <a:graphic>
          <a:graphicData uri="http://schemas.openxmlformats.org/drawingml/2006/table">
            <a:tbl>
              <a:tblPr bandRow="1">
                <a:tableStyleId>{C083E6E3-FA7D-4D7B-A595-EF9225AFEA82}</a:tableStyleId>
              </a:tblPr>
              <a:tblGrid>
                <a:gridCol w="5197876">
                  <a:extLst>
                    <a:ext uri="{9D8B030D-6E8A-4147-A177-3AD203B41FA5}">
                      <a16:colId xmlns:a16="http://schemas.microsoft.com/office/drawing/2014/main" val="1432679361"/>
                    </a:ext>
                  </a:extLst>
                </a:gridCol>
                <a:gridCol w="3031724">
                  <a:extLst>
                    <a:ext uri="{9D8B030D-6E8A-4147-A177-3AD203B41FA5}">
                      <a16:colId xmlns:a16="http://schemas.microsoft.com/office/drawing/2014/main" val="2997015078"/>
                    </a:ext>
                  </a:extLst>
                </a:gridCol>
              </a:tblGrid>
              <a:tr h="492711">
                <a:tc>
                  <a:txBody>
                    <a:bodyPr/>
                    <a:lstStyle/>
                    <a:p>
                      <a:r>
                        <a:rPr lang="en-US" sz="1600" dirty="0">
                          <a:latin typeface="+mj-lt"/>
                        </a:rPr>
                        <a:t>Rostering window for ordering paper materials in ADAM</a:t>
                      </a:r>
                    </a:p>
                  </a:txBody>
                  <a:tcPr anchor="ctr">
                    <a:lnL w="12700" cap="flat" cmpd="sng" algn="ctr">
                      <a:solidFill>
                        <a:srgbClr val="007935"/>
                      </a:solidFill>
                      <a:prstDash val="solid"/>
                      <a:round/>
                      <a:headEnd type="none" w="med" len="med"/>
                      <a:tailEnd type="none" w="med" len="med"/>
                    </a:lnL>
                    <a:lnR>
                      <a:noFill/>
                    </a:lnR>
                    <a:lnT w="12700" cap="flat" cmpd="sng" algn="ctr">
                      <a:solidFill>
                        <a:srgbClr val="007935"/>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r"/>
                      <a:r>
                        <a:rPr lang="en-US" sz="1600" dirty="0">
                          <a:latin typeface="+mj-lt"/>
                        </a:rPr>
                        <a:t>January 22–February 2, 2024</a:t>
                      </a:r>
                    </a:p>
                  </a:txBody>
                  <a:tcPr anchor="ctr">
                    <a:lnL>
                      <a:noFill/>
                    </a:lnL>
                    <a:lnR w="12700" cap="flat" cmpd="sng" algn="ctr">
                      <a:solidFill>
                        <a:srgbClr val="007935"/>
                      </a:solidFill>
                      <a:prstDash val="solid"/>
                      <a:round/>
                      <a:headEnd type="none" w="med" len="med"/>
                      <a:tailEnd type="none" w="med" len="med"/>
                    </a:lnR>
                    <a:lnT w="12700" cap="flat" cmpd="sng" algn="ctr">
                      <a:solidFill>
                        <a:srgbClr val="007935"/>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3453015645"/>
                  </a:ext>
                </a:extLst>
              </a:tr>
              <a:tr h="492711">
                <a:tc>
                  <a:txBody>
                    <a:bodyPr/>
                    <a:lstStyle/>
                    <a:p>
                      <a:r>
                        <a:rPr lang="en-US" sz="1600" dirty="0">
                          <a:latin typeface="+mj-lt"/>
                        </a:rPr>
                        <a:t>Rostering window for all testers</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600" dirty="0">
                          <a:latin typeface="+mj-lt"/>
                        </a:rPr>
                        <a:t>January 22–March 8, 2024</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2901821"/>
                  </a:ext>
                </a:extLst>
              </a:tr>
              <a:tr h="492711">
                <a:tc>
                  <a:txBody>
                    <a:bodyPr/>
                    <a:lstStyle/>
                    <a:p>
                      <a:r>
                        <a:rPr lang="en-US" sz="1600" dirty="0">
                          <a:latin typeface="+mj-lt"/>
                        </a:rPr>
                        <a:t>Initial order of paper-based materials arrives in schools</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r"/>
                      <a:r>
                        <a:rPr lang="en-US" sz="1600" dirty="0">
                          <a:latin typeface="+mj-lt"/>
                        </a:rPr>
                        <a:t>March 4, 2024</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962999904"/>
                  </a:ext>
                </a:extLst>
              </a:tr>
              <a:tr h="492711">
                <a:tc>
                  <a:txBody>
                    <a:bodyPr/>
                    <a:lstStyle/>
                    <a:p>
                      <a:r>
                        <a:rPr lang="en-US" sz="1600" dirty="0">
                          <a:latin typeface="+mj-lt"/>
                        </a:rPr>
                        <a:t>Additional materials ordering window</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600" dirty="0">
                          <a:latin typeface="+mj-lt"/>
                        </a:rPr>
                        <a:t>March 4–April 26, 2024</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03071516"/>
                  </a:ext>
                </a:extLst>
              </a:tr>
              <a:tr h="492711">
                <a:tc>
                  <a:txBody>
                    <a:bodyPr/>
                    <a:lstStyle/>
                    <a:p>
                      <a:r>
                        <a:rPr lang="en-US" sz="1600" dirty="0">
                          <a:latin typeface="+mj-lt"/>
                        </a:rPr>
                        <a:t>Test administration window</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r"/>
                      <a:r>
                        <a:rPr lang="en-US" sz="1600" dirty="0">
                          <a:latin typeface="+mj-lt"/>
                        </a:rPr>
                        <a:t>March 11–April 26, 2024</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273990429"/>
                  </a:ext>
                </a:extLst>
              </a:tr>
              <a:tr h="492711">
                <a:tc>
                  <a:txBody>
                    <a:bodyPr/>
                    <a:lstStyle/>
                    <a:p>
                      <a:r>
                        <a:rPr lang="en-US" sz="1600" dirty="0">
                          <a:latin typeface="+mj-lt"/>
                        </a:rPr>
                        <a:t>Make-up test administration window</a:t>
                      </a:r>
                    </a:p>
                  </a:txBody>
                  <a:tcPr anchor="ctr">
                    <a:lnL w="12700" cap="flat" cmpd="sng" algn="ctr">
                      <a:solidFill>
                        <a:srgbClr val="007935"/>
                      </a:solidFill>
                      <a:prstDash val="solid"/>
                      <a:round/>
                      <a:headEnd type="none" w="med" len="med"/>
                      <a:tailEnd type="none" w="med" len="med"/>
                    </a:lnL>
                    <a:lnR>
                      <a:noFill/>
                    </a:lnR>
                    <a:lnT>
                      <a:noFill/>
                    </a:lnT>
                    <a:lnB w="12700" cap="flat" cmpd="sng" algn="ctr">
                      <a:solidFill>
                        <a:srgbClr val="0079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latin typeface="+mj-lt"/>
                        </a:rPr>
                        <a:t>April 29–May 3, 2024</a:t>
                      </a:r>
                    </a:p>
                  </a:txBody>
                  <a:tcPr anchor="ctr">
                    <a:lnL>
                      <a:noFill/>
                    </a:lnL>
                    <a:lnR w="12700" cap="flat" cmpd="sng" algn="ctr">
                      <a:solidFill>
                        <a:srgbClr val="007935"/>
                      </a:solidFill>
                      <a:prstDash val="solid"/>
                      <a:round/>
                      <a:headEnd type="none" w="med" len="med"/>
                      <a:tailEnd type="none" w="med" len="med"/>
                    </a:lnR>
                    <a:lnT>
                      <a:noFill/>
                    </a:lnT>
                    <a:lnB w="12700" cap="flat" cmpd="sng" algn="ctr">
                      <a:solidFill>
                        <a:srgbClr val="00793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548666"/>
                  </a:ext>
                </a:extLst>
              </a:tr>
            </a:tbl>
          </a:graphicData>
        </a:graphic>
      </p:graphicFrame>
    </p:spTree>
    <p:extLst>
      <p:ext uri="{BB962C8B-B14F-4D97-AF65-F5344CB8AC3E}">
        <p14:creationId xmlns:p14="http://schemas.microsoft.com/office/powerpoint/2010/main" val="1820245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FA54172F-7CA8-6B0A-7B3D-F3A93D599B27}"/>
              </a:ext>
            </a:extLst>
          </p:cNvPr>
          <p:cNvPicPr>
            <a:picLocks noGrp="1" noChangeAspect="1"/>
          </p:cNvPicPr>
          <p:nvPr>
            <p:ph sz="quarter" idx="10"/>
          </p:nvPr>
        </p:nvPicPr>
        <p:blipFill rotWithShape="1">
          <a:blip r:embed="rId2"/>
          <a:srcRect b="7175"/>
          <a:stretch/>
        </p:blipFill>
        <p:spPr>
          <a:xfrm>
            <a:off x="2274094" y="1849649"/>
            <a:ext cx="4572000" cy="1814783"/>
          </a:xfr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54999860-781E-5811-CD8C-6D510987B664}"/>
              </a:ext>
            </a:extLst>
          </p:cNvPr>
          <p:cNvSpPr txBox="1"/>
          <p:nvPr/>
        </p:nvSpPr>
        <p:spPr>
          <a:xfrm>
            <a:off x="445295" y="1325880"/>
            <a:ext cx="8229599"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Read the session directions, and then navigate to the first item.</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dirty="0">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dirty="0">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dirty="0">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dirty="0">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endParaRPr>
          </a:p>
          <a:p>
            <a:pPr marL="285750" indent="-285750">
              <a:buFont typeface="Arial"/>
              <a:buChar char="•"/>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Answer the item question.</a:t>
            </a: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pic>
        <p:nvPicPr>
          <p:cNvPr id="6" name="Picture 6" descr="Graphical user interface, text, application, email&#10;&#10;Description automatically generated">
            <a:extLst>
              <a:ext uri="{FF2B5EF4-FFF2-40B4-BE49-F238E27FC236}">
                <a16:creationId xmlns:a16="http://schemas.microsoft.com/office/drawing/2014/main" id="{33019B63-82A1-5F9B-EA0C-BAF9FFE6EB96}"/>
              </a:ext>
            </a:extLst>
          </p:cNvPr>
          <p:cNvPicPr>
            <a:picLocks noChangeAspect="1"/>
          </p:cNvPicPr>
          <p:nvPr/>
        </p:nvPicPr>
        <p:blipFill>
          <a:blip r:embed="rId3"/>
          <a:stretch>
            <a:fillRect/>
          </a:stretch>
        </p:blipFill>
        <p:spPr>
          <a:xfrm>
            <a:off x="2274094" y="4333377"/>
            <a:ext cx="4572000" cy="185440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Title 4">
            <a:extLst>
              <a:ext uri="{FF2B5EF4-FFF2-40B4-BE49-F238E27FC236}">
                <a16:creationId xmlns:a16="http://schemas.microsoft.com/office/drawing/2014/main" id="{C7CAAAF9-7557-7D7A-B616-BD96BAA49E61}"/>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Student Experience</a:t>
            </a:r>
          </a:p>
        </p:txBody>
      </p:sp>
    </p:spTree>
    <p:extLst>
      <p:ext uri="{BB962C8B-B14F-4D97-AF65-F5344CB8AC3E}">
        <p14:creationId xmlns:p14="http://schemas.microsoft.com/office/powerpoint/2010/main" val="2664813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51274-FD54-D1C7-8B5D-3C940821815C}"/>
              </a:ext>
            </a:extLst>
          </p:cNvPr>
          <p:cNvSpPr>
            <a:spLocks noGrp="1"/>
          </p:cNvSpPr>
          <p:nvPr>
            <p:ph sz="quarter" idx="10"/>
          </p:nvPr>
        </p:nvSpPr>
        <p:spPr>
          <a:xfrm>
            <a:off x="457200" y="1325880"/>
            <a:ext cx="8229600" cy="4495800"/>
          </a:xfrm>
        </p:spPr>
        <p:txBody>
          <a:bodyPr/>
          <a:lstStyle/>
          <a:p>
            <a:r>
              <a:rPr lang="en-US" sz="1800" dirty="0">
                <a:latin typeface="Franklin Gothic Book" panose="020B0503020102020204" pitchFamily="34" charset="0"/>
                <a:ea typeface="+mn-lt"/>
                <a:cs typeface="+mn-lt"/>
              </a:rPr>
              <a:t>The student test will include the universal tools and any accommodations assigned to the student. </a:t>
            </a:r>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1D733A18-93F6-51E2-690C-637D30264D77}"/>
              </a:ext>
            </a:extLst>
          </p:cNvPr>
          <p:cNvPicPr>
            <a:picLocks noChangeAspect="1"/>
          </p:cNvPicPr>
          <p:nvPr/>
        </p:nvPicPr>
        <p:blipFill>
          <a:blip r:embed="rId2"/>
          <a:stretch>
            <a:fillRect/>
          </a:stretch>
        </p:blipFill>
        <p:spPr>
          <a:xfrm>
            <a:off x="1520333" y="2068496"/>
            <a:ext cx="6103334" cy="389257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itle 4">
            <a:extLst>
              <a:ext uri="{FF2B5EF4-FFF2-40B4-BE49-F238E27FC236}">
                <a16:creationId xmlns:a16="http://schemas.microsoft.com/office/drawing/2014/main" id="{82C57626-E4B9-356A-C23F-5F201BE381FD}"/>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Student Experience</a:t>
            </a:r>
          </a:p>
        </p:txBody>
      </p:sp>
    </p:spTree>
    <p:extLst>
      <p:ext uri="{BB962C8B-B14F-4D97-AF65-F5344CB8AC3E}">
        <p14:creationId xmlns:p14="http://schemas.microsoft.com/office/powerpoint/2010/main" val="843326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6F003BA4-BA17-0B15-6E83-A22F2F2F1A9F}"/>
              </a:ext>
            </a:extLst>
          </p:cNvPr>
          <p:cNvPicPr>
            <a:picLocks noGrp="1" noChangeAspect="1"/>
          </p:cNvPicPr>
          <p:nvPr>
            <p:ph sz="quarter" idx="10"/>
          </p:nvPr>
        </p:nvPicPr>
        <p:blipFill>
          <a:blip r:embed="rId3"/>
          <a:stretch>
            <a:fillRect/>
          </a:stretch>
        </p:blipFill>
        <p:spPr>
          <a:xfrm>
            <a:off x="1834789" y="2486686"/>
            <a:ext cx="5474422" cy="3371850"/>
          </a:xfrm>
          <a:ln>
            <a:solidFill>
              <a:schemeClr val="bg1">
                <a:lumMod val="75000"/>
              </a:schemeClr>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D6F12A5C-BF5B-68D4-DEFC-0842E2815236}"/>
              </a:ext>
            </a:extLst>
          </p:cNvPr>
          <p:cNvSpPr txBox="1"/>
          <p:nvPr/>
        </p:nvSpPr>
        <p:spPr>
          <a:xfrm>
            <a:off x="457200" y="1325880"/>
            <a:ext cx="8229600"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latin typeface="Franklin Gothic Book" panose="020B0503020102020204" pitchFamily="34" charset="0"/>
              </a:rPr>
              <a:t>Grades 3–5: Four function with square root and percentage functions</a:t>
            </a:r>
          </a:p>
          <a:p>
            <a:pPr marL="285750" indent="-285750">
              <a:buFont typeface="Arial" panose="020B0604020202020204" pitchFamily="34" charset="0"/>
              <a:buChar char="•"/>
            </a:pPr>
            <a:r>
              <a:rPr lang="en-US" dirty="0">
                <a:latin typeface="Franklin Gothic Book" panose="020B0503020102020204" pitchFamily="34" charset="0"/>
              </a:rPr>
              <a:t>Grades 6–8: Scientific</a:t>
            </a:r>
          </a:p>
          <a:p>
            <a:pPr marL="285750" indent="-285750">
              <a:buFont typeface="Arial" panose="020B0604020202020204" pitchFamily="34" charset="0"/>
              <a:buChar char="•"/>
            </a:pPr>
            <a:r>
              <a:rPr lang="en-US" dirty="0">
                <a:latin typeface="Franklin Gothic Book" panose="020B0503020102020204" pitchFamily="34" charset="0"/>
              </a:rPr>
              <a:t>Grade 9: Graphing</a:t>
            </a:r>
          </a:p>
        </p:txBody>
      </p:sp>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Desmos Calculator</a:t>
            </a:r>
          </a:p>
        </p:txBody>
      </p:sp>
    </p:spTree>
    <p:extLst>
      <p:ext uri="{BB962C8B-B14F-4D97-AF65-F5344CB8AC3E}">
        <p14:creationId xmlns:p14="http://schemas.microsoft.com/office/powerpoint/2010/main" val="3323799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1702340"/>
            <a:ext cx="9144000" cy="2042809"/>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5400" dirty="0">
                <a:solidFill>
                  <a:schemeClr val="bg1"/>
                </a:solidFill>
                <a:latin typeface="Franklin Gothic Demi Cond" panose="020B0706030402020204" pitchFamily="34" charset="0"/>
              </a:rPr>
              <a:t>Before, During, and After </a:t>
            </a:r>
          </a:p>
          <a:p>
            <a:r>
              <a:rPr lang="en-US" sz="5400" dirty="0">
                <a:solidFill>
                  <a:schemeClr val="bg1"/>
                </a:solidFill>
                <a:latin typeface="Franklin Gothic Demi Cond" panose="020B0706030402020204" pitchFamily="34" charset="0"/>
              </a:rPr>
              <a:t>Paper-Based Testing (PBT)</a:t>
            </a:r>
          </a:p>
        </p:txBody>
      </p:sp>
    </p:spTree>
    <p:extLst>
      <p:ext uri="{BB962C8B-B14F-4D97-AF65-F5344CB8AC3E}">
        <p14:creationId xmlns:p14="http://schemas.microsoft.com/office/powerpoint/2010/main" val="1500187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Before PBT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Review the Test Administrator’s Manual (TAM)</a:t>
            </a:r>
          </a:p>
          <a:p>
            <a:pPr marL="285750" indent="-285750">
              <a:buFont typeface="Arial" panose="020B0604020202020204" pitchFamily="34" charset="0"/>
              <a:buChar char="•"/>
            </a:pPr>
            <a:r>
              <a:rPr lang="en-US" dirty="0">
                <a:latin typeface="Franklin Gothic Book" panose="020B0503020102020204" pitchFamily="34" charset="0"/>
              </a:rPr>
              <a:t>Complete training facilitated by the DC/SC</a:t>
            </a:r>
          </a:p>
          <a:p>
            <a:pPr marL="285750" indent="-285750">
              <a:buFont typeface="Arial" panose="020B0604020202020204" pitchFamily="34" charset="0"/>
              <a:buChar char="•"/>
            </a:pPr>
            <a:r>
              <a:rPr lang="en-US" dirty="0">
                <a:latin typeface="Franklin Gothic Book" panose="020B0503020102020204" pitchFamily="34" charset="0"/>
              </a:rPr>
              <a:t>Provide students the opportunity to take the practice test</a:t>
            </a:r>
          </a:p>
          <a:p>
            <a:pPr marL="285750" indent="-285750">
              <a:buFont typeface="Arial" panose="020B0604020202020204" pitchFamily="34" charset="0"/>
              <a:buChar char="•"/>
            </a:pPr>
            <a:r>
              <a:rPr lang="en-US" dirty="0">
                <a:latin typeface="Franklin Gothic Book" panose="020B0503020102020204" pitchFamily="34" charset="0"/>
              </a:rPr>
              <a:t>Review your school’s testing schedule</a:t>
            </a:r>
          </a:p>
          <a:p>
            <a:pPr marL="285750" indent="-285750">
              <a:buFont typeface="Arial" panose="020B0604020202020204" pitchFamily="34" charset="0"/>
              <a:buChar char="•"/>
            </a:pPr>
            <a:r>
              <a:rPr lang="en-US" dirty="0">
                <a:latin typeface="Franklin Gothic Book" panose="020B0503020102020204" pitchFamily="34" charset="0"/>
              </a:rPr>
              <a:t>Adhere to all school, district, and state test security policies and procedures</a:t>
            </a: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863763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Before PBT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4247317"/>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Prepare the testing environment</a:t>
            </a:r>
          </a:p>
          <a:p>
            <a:pPr marL="742950" lvl="1" indent="-285750">
              <a:buFont typeface="Arial" panose="020B0604020202020204" pitchFamily="34" charset="0"/>
              <a:buChar char="•"/>
            </a:pPr>
            <a:r>
              <a:rPr lang="en-US" dirty="0">
                <a:latin typeface="Franklin Gothic Book" panose="020B0503020102020204" pitchFamily="34" charset="0"/>
              </a:rPr>
              <a:t>Ensure there is sufficient lighting and space between desks</a:t>
            </a:r>
          </a:p>
          <a:p>
            <a:pPr marL="742950" lvl="1" indent="-285750">
              <a:buFont typeface="Arial" panose="020B0604020202020204" pitchFamily="34" charset="0"/>
              <a:buChar char="•"/>
            </a:pPr>
            <a:r>
              <a:rPr lang="en-US" dirty="0">
                <a:latin typeface="Franklin Gothic Book" panose="020B0503020102020204" pitchFamily="34" charset="0"/>
              </a:rPr>
              <a:t>Hang a “Testing—Do Not Disturb” sign on the door</a:t>
            </a:r>
          </a:p>
          <a:p>
            <a:pPr marL="742950" lvl="1" indent="-285750">
              <a:buFont typeface="Arial" panose="020B0604020202020204" pitchFamily="34" charset="0"/>
              <a:buChar char="•"/>
            </a:pPr>
            <a:r>
              <a:rPr lang="en-US" dirty="0">
                <a:latin typeface="Franklin Gothic Book" panose="020B0503020102020204" pitchFamily="34" charset="0"/>
              </a:rPr>
              <a:t>Ensure nothing is visible in the room that could clue any test answers</a:t>
            </a:r>
          </a:p>
          <a:p>
            <a:pPr marL="1200150" lvl="2" indent="-285750">
              <a:buFont typeface="Arial" panose="020B0604020202020204" pitchFamily="34" charset="0"/>
              <a:buChar char="•"/>
            </a:pPr>
            <a:r>
              <a:rPr lang="en-US" dirty="0">
                <a:latin typeface="Franklin Gothic Book" panose="020B0503020102020204" pitchFamily="34" charset="0"/>
              </a:rPr>
              <a:t>Ex: rubrics, writing guides, word walls, hundreds charts, multiplication fact tables</a:t>
            </a:r>
          </a:p>
          <a:p>
            <a:pPr marL="285750" indent="-285750">
              <a:buFont typeface="Arial" panose="020B0604020202020204" pitchFamily="34" charset="0"/>
              <a:buChar char="•"/>
            </a:pPr>
            <a:r>
              <a:rPr lang="en-US" dirty="0">
                <a:latin typeface="Franklin Gothic Book" panose="020B0503020102020204" pitchFamily="34" charset="0"/>
              </a:rPr>
              <a:t>Prepare student materials</a:t>
            </a:r>
          </a:p>
          <a:p>
            <a:pPr marL="742950" lvl="1" indent="-285750">
              <a:buFont typeface="Arial" panose="020B0604020202020204" pitchFamily="34" charset="0"/>
              <a:buChar char="•"/>
            </a:pPr>
            <a:r>
              <a:rPr lang="en-US" dirty="0">
                <a:latin typeface="Franklin Gothic Book" panose="020B0503020102020204" pitchFamily="34" charset="0"/>
              </a:rPr>
              <a:t>Test booklets</a:t>
            </a:r>
          </a:p>
          <a:p>
            <a:pPr marL="742950" lvl="1" indent="-285750">
              <a:buFont typeface="Arial" panose="020B0604020202020204" pitchFamily="34" charset="0"/>
              <a:buChar char="•"/>
            </a:pPr>
            <a:r>
              <a:rPr lang="en-US" dirty="0">
                <a:latin typeface="Franklin Gothic Book" panose="020B0503020102020204" pitchFamily="34" charset="0"/>
              </a:rPr>
              <a:t>Obtain scratch paper and pencils for each student</a:t>
            </a:r>
          </a:p>
          <a:p>
            <a:pPr marL="742950" lvl="1" indent="-285750">
              <a:buFont typeface="Arial" panose="020B0604020202020204" pitchFamily="34" charset="0"/>
              <a:buChar char="•"/>
            </a:pPr>
            <a:r>
              <a:rPr lang="en-US" dirty="0">
                <a:latin typeface="Franklin Gothic Book" panose="020B0503020102020204" pitchFamily="34" charset="0"/>
              </a:rPr>
              <a:t>Other support materials based on grade/content</a:t>
            </a:r>
          </a:p>
          <a:p>
            <a:pPr marL="1200150" lvl="2" indent="-285750">
              <a:buFont typeface="Arial" panose="020B0604020202020204" pitchFamily="34" charset="0"/>
              <a:buChar char="•"/>
            </a:pPr>
            <a:r>
              <a:rPr lang="en-US" dirty="0">
                <a:latin typeface="Franklin Gothic Book" panose="020B0503020102020204" pitchFamily="34" charset="0"/>
              </a:rPr>
              <a:t>Calculators (Math only)</a:t>
            </a:r>
          </a:p>
          <a:p>
            <a:pPr marL="1200150" lvl="2" indent="-285750">
              <a:buFont typeface="Arial" panose="020B0604020202020204" pitchFamily="34" charset="0"/>
              <a:buChar char="•"/>
            </a:pPr>
            <a:r>
              <a:rPr lang="en-US" dirty="0">
                <a:latin typeface="Franklin Gothic Book" panose="020B0503020102020204" pitchFamily="34" charset="0"/>
              </a:rPr>
              <a:t>Periodic table (Science, Grade 11)</a:t>
            </a:r>
          </a:p>
          <a:p>
            <a:pPr marL="742950" lvl="1" indent="-285750">
              <a:buFont typeface="Arial" panose="020B0604020202020204" pitchFamily="34" charset="0"/>
              <a:buChar char="•"/>
            </a:pPr>
            <a:endParaRPr lang="en-US" dirty="0">
              <a:latin typeface="Franklin Gothic Book" panose="020B0503020102020204" pitchFamily="34" charset="0"/>
            </a:endParaRP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4144356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During PBT Testing</a:t>
            </a:r>
          </a:p>
        </p:txBody>
      </p:sp>
      <p:sp>
        <p:nvSpPr>
          <p:cNvPr id="4" name="TextBox 3">
            <a:extLst>
              <a:ext uri="{FF2B5EF4-FFF2-40B4-BE49-F238E27FC236}">
                <a16:creationId xmlns:a16="http://schemas.microsoft.com/office/drawing/2014/main" id="{76485800-BEDE-A4A2-4122-BD5AAC10E704}"/>
              </a:ext>
            </a:extLst>
          </p:cNvPr>
          <p:cNvSpPr txBox="1"/>
          <p:nvPr/>
        </p:nvSpPr>
        <p:spPr>
          <a:xfrm>
            <a:off x="457200" y="1737360"/>
            <a:ext cx="8229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Monitor students during testing</a:t>
            </a:r>
          </a:p>
          <a:p>
            <a:pPr marL="285750" indent="-285750">
              <a:buFont typeface="Arial" panose="020B0604020202020204" pitchFamily="34" charset="0"/>
              <a:buChar char="•"/>
            </a:pPr>
            <a:r>
              <a:rPr lang="en-US" dirty="0">
                <a:latin typeface="+mj-lt"/>
              </a:rPr>
              <a:t>Use of cell phones and electronic devices is strictly prohibited</a:t>
            </a:r>
          </a:p>
          <a:p>
            <a:pPr marL="285750" indent="-285750">
              <a:buFont typeface="Arial" panose="020B0604020202020204" pitchFamily="34" charset="0"/>
              <a:buChar char="•"/>
            </a:pPr>
            <a:r>
              <a:rPr lang="en-US" dirty="0">
                <a:latin typeface="+mj-lt"/>
              </a:rPr>
              <a:t>Adhere to security policies and procedures</a:t>
            </a:r>
          </a:p>
          <a:p>
            <a:pPr marL="285750" indent="-285750">
              <a:buFont typeface="Arial" panose="020B0604020202020204" pitchFamily="34" charset="0"/>
              <a:buChar char="•"/>
            </a:pPr>
            <a:r>
              <a:rPr lang="en-US" dirty="0">
                <a:latin typeface="+mj-lt"/>
              </a:rPr>
              <a:t>Report any test security incidents to the SC</a:t>
            </a:r>
          </a:p>
          <a:p>
            <a:pPr marL="285750" indent="-285750">
              <a:buFont typeface="Arial" panose="020B0604020202020204" pitchFamily="34" charset="0"/>
              <a:buChar char="•"/>
            </a:pPr>
            <a:r>
              <a:rPr lang="en-US" dirty="0">
                <a:latin typeface="+mj-lt"/>
              </a:rPr>
              <a:t>Follow the test administration script exactly</a:t>
            </a:r>
          </a:p>
          <a:p>
            <a:pPr marL="742950" lvl="1" indent="-285750">
              <a:buFont typeface="Arial" panose="020B0604020202020204" pitchFamily="34" charset="0"/>
              <a:buChar char="•"/>
            </a:pPr>
            <a:r>
              <a:rPr lang="en-US" dirty="0">
                <a:latin typeface="+mj-lt"/>
              </a:rPr>
              <a:t>Beginning on p. 53 of the TAM</a:t>
            </a:r>
          </a:p>
        </p:txBody>
      </p:sp>
      <p:sp>
        <p:nvSpPr>
          <p:cNvPr id="2" name="TextBox 1">
            <a:extLst>
              <a:ext uri="{FF2B5EF4-FFF2-40B4-BE49-F238E27FC236}">
                <a16:creationId xmlns:a16="http://schemas.microsoft.com/office/drawing/2014/main" id="{49AF3AF5-9361-8CBE-6D95-26DBC0C81F66}"/>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Teachers and Proctors</a:t>
            </a:r>
          </a:p>
        </p:txBody>
      </p:sp>
    </p:spTree>
    <p:extLst>
      <p:ext uri="{BB962C8B-B14F-4D97-AF65-F5344CB8AC3E}">
        <p14:creationId xmlns:p14="http://schemas.microsoft.com/office/powerpoint/2010/main" val="1162098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During PBT Testing</a:t>
            </a:r>
          </a:p>
        </p:txBody>
      </p:sp>
      <p:sp>
        <p:nvSpPr>
          <p:cNvPr id="4" name="TextBox 3">
            <a:extLst>
              <a:ext uri="{FF2B5EF4-FFF2-40B4-BE49-F238E27FC236}">
                <a16:creationId xmlns:a16="http://schemas.microsoft.com/office/drawing/2014/main" id="{76485800-BEDE-A4A2-4122-BD5AAC10E704}"/>
              </a:ext>
            </a:extLst>
          </p:cNvPr>
          <p:cNvSpPr txBox="1"/>
          <p:nvPr/>
        </p:nvSpPr>
        <p:spPr>
          <a:xfrm>
            <a:off x="457200" y="1325880"/>
            <a:ext cx="8229600" cy="4247317"/>
          </a:xfrm>
          <a:prstGeom prst="rect">
            <a:avLst/>
          </a:prstGeom>
          <a:noFill/>
        </p:spPr>
        <p:txBody>
          <a:bodyPr wrap="square" rtlCol="0">
            <a:spAutoFit/>
          </a:bodyPr>
          <a:lstStyle/>
          <a:p>
            <a:r>
              <a:rPr lang="en-US" sz="1800" dirty="0">
                <a:latin typeface="Franklin Gothic Book" panose="020B0503020102020204" pitchFamily="34" charset="0"/>
              </a:rPr>
              <a:t>Large Print</a:t>
            </a:r>
          </a:p>
          <a:p>
            <a:pPr marL="285750" indent="-285750">
              <a:buFont typeface="Arial" panose="020B0604020202020204" pitchFamily="34" charset="0"/>
              <a:buChar char="•"/>
            </a:pPr>
            <a:r>
              <a:rPr lang="en-US" dirty="0">
                <a:latin typeface="+mj-lt"/>
              </a:rPr>
              <a:t>Read the directions and scripts exactly as you would for a standard administration</a:t>
            </a:r>
          </a:p>
          <a:p>
            <a:pPr marL="285750" indent="-285750">
              <a:buFont typeface="Arial" panose="020B0604020202020204" pitchFamily="34" charset="0"/>
              <a:buChar char="•"/>
            </a:pPr>
            <a:r>
              <a:rPr lang="en-US" dirty="0">
                <a:latin typeface="+mj-lt"/>
              </a:rPr>
              <a:t>It is recommended that students work at tables to allow for the booklet’s size</a:t>
            </a:r>
          </a:p>
          <a:p>
            <a:pPr marL="285750" indent="-285750">
              <a:buFont typeface="Arial" panose="020B0604020202020204" pitchFamily="34" charset="0"/>
              <a:buChar char="•"/>
            </a:pPr>
            <a:r>
              <a:rPr lang="en-US" dirty="0">
                <a:latin typeface="+mj-lt"/>
              </a:rPr>
              <a:t>Student responses are recorded directly into the test booklet</a:t>
            </a:r>
          </a:p>
          <a:p>
            <a:pPr marL="285750" indent="-285750">
              <a:buFont typeface="Arial" panose="020B0604020202020204" pitchFamily="34" charset="0"/>
              <a:buChar char="•"/>
            </a:pPr>
            <a:endParaRPr lang="en-US" dirty="0">
              <a:latin typeface="+mj-lt"/>
            </a:endParaRPr>
          </a:p>
          <a:p>
            <a:r>
              <a:rPr lang="en-US" dirty="0">
                <a:latin typeface="+mj-lt"/>
              </a:rPr>
              <a:t>Braille</a:t>
            </a:r>
          </a:p>
          <a:p>
            <a:pPr marL="285750" indent="-285750">
              <a:buFont typeface="Arial" panose="020B0604020202020204" pitchFamily="34" charset="0"/>
              <a:buChar char="•"/>
            </a:pPr>
            <a:r>
              <a:rPr lang="en-US" dirty="0">
                <a:latin typeface="+mj-lt"/>
              </a:rPr>
              <a:t>Read the directions and scripts exactly as you would for a standard administration</a:t>
            </a:r>
          </a:p>
          <a:p>
            <a:pPr marL="285750" indent="-285750">
              <a:buFont typeface="Arial" panose="020B0604020202020204" pitchFamily="34" charset="0"/>
              <a:buChar char="•"/>
            </a:pPr>
            <a:r>
              <a:rPr lang="en-US" dirty="0">
                <a:latin typeface="+mj-lt"/>
              </a:rPr>
              <a:t>Students may record their responses:</a:t>
            </a:r>
          </a:p>
          <a:p>
            <a:pPr marL="742950" lvl="1" indent="-285750">
              <a:buFont typeface="Arial" panose="020B0604020202020204" pitchFamily="34" charset="0"/>
              <a:buChar char="•"/>
            </a:pPr>
            <a:r>
              <a:rPr lang="en-US" dirty="0">
                <a:latin typeface="+mj-lt"/>
              </a:rPr>
              <a:t>Using braille on a separate sheet of braille paper</a:t>
            </a:r>
          </a:p>
          <a:p>
            <a:pPr marL="742950" lvl="1" indent="-285750">
              <a:buFont typeface="Arial" panose="020B0604020202020204" pitchFamily="34" charset="0"/>
              <a:buChar char="•"/>
            </a:pPr>
            <a:r>
              <a:rPr lang="en-US" dirty="0">
                <a:latin typeface="+mj-lt"/>
              </a:rPr>
              <a:t>Directly in the braille version of the test booklet</a:t>
            </a:r>
          </a:p>
          <a:p>
            <a:pPr marL="742950" lvl="1" indent="-285750">
              <a:buFont typeface="Arial" panose="020B0604020202020204" pitchFamily="34" charset="0"/>
              <a:buChar char="•"/>
            </a:pPr>
            <a:r>
              <a:rPr lang="en-US" dirty="0">
                <a:latin typeface="+mj-lt"/>
              </a:rPr>
              <a:t>Using a word processor (without spelling and grammar check) for short-answer or open-ended response questions</a:t>
            </a:r>
          </a:p>
          <a:p>
            <a:pPr marL="742950" lvl="1" indent="-285750">
              <a:buFont typeface="Arial" panose="020B0604020202020204" pitchFamily="34" charset="0"/>
              <a:buChar char="•"/>
            </a:pPr>
            <a:r>
              <a:rPr lang="en-US" dirty="0">
                <a:latin typeface="+mj-lt"/>
              </a:rPr>
              <a:t>Using a scribe, if indicated in the student’s IEP</a:t>
            </a:r>
          </a:p>
        </p:txBody>
      </p:sp>
    </p:spTree>
    <p:extLst>
      <p:ext uri="{BB962C8B-B14F-4D97-AF65-F5344CB8AC3E}">
        <p14:creationId xmlns:p14="http://schemas.microsoft.com/office/powerpoint/2010/main" val="1029670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After PBT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All student responses must be submitted by the teacher or proctor into TestNav for scoring</a:t>
            </a:r>
          </a:p>
          <a:p>
            <a:pPr marL="285750" indent="-285750">
              <a:buFont typeface="Arial" panose="020B0604020202020204" pitchFamily="34" charset="0"/>
              <a:buChar char="•"/>
            </a:pPr>
            <a:r>
              <a:rPr lang="en-US" dirty="0">
                <a:latin typeface="Franklin Gothic Book" panose="020B0503020102020204" pitchFamily="34" charset="0"/>
              </a:rPr>
              <a:t>All student responses must be transcribed verbatim into TestNav</a:t>
            </a:r>
          </a:p>
          <a:p>
            <a:pPr marL="285750" indent="-285750">
              <a:buFont typeface="Arial" panose="020B0604020202020204" pitchFamily="34" charset="0"/>
              <a:buChar char="•"/>
            </a:pPr>
            <a:r>
              <a:rPr lang="en-US" dirty="0">
                <a:latin typeface="Franklin Gothic Book" panose="020B0503020102020204" pitchFamily="34" charset="0"/>
              </a:rPr>
              <a:t>Collect and securely destroy any testing materials</a:t>
            </a:r>
          </a:p>
          <a:p>
            <a:pPr marL="742950" lvl="1" indent="-285750">
              <a:buFont typeface="Arial" panose="020B0604020202020204" pitchFamily="34" charset="0"/>
              <a:buChar char="•"/>
            </a:pPr>
            <a:r>
              <a:rPr lang="en-US" dirty="0">
                <a:latin typeface="Franklin Gothic Book" panose="020B0503020102020204" pitchFamily="34" charset="0"/>
              </a:rPr>
              <a:t>Test booklets</a:t>
            </a:r>
          </a:p>
          <a:p>
            <a:pPr marL="742950" lvl="1" indent="-285750">
              <a:buFont typeface="Arial" panose="020B0604020202020204" pitchFamily="34" charset="0"/>
              <a:buChar char="•"/>
            </a:pPr>
            <a:r>
              <a:rPr lang="en-US" dirty="0">
                <a:latin typeface="Franklin Gothic Book" panose="020B0503020102020204" pitchFamily="34" charset="0"/>
              </a:rPr>
              <a:t>Scratch paper</a:t>
            </a:r>
          </a:p>
          <a:p>
            <a:pPr marL="742950" lvl="1" indent="-285750">
              <a:buFont typeface="Arial" panose="020B0604020202020204" pitchFamily="34" charset="0"/>
              <a:buChar char="•"/>
            </a:pPr>
            <a:r>
              <a:rPr lang="en-US" dirty="0">
                <a:latin typeface="Franklin Gothic Book" panose="020B0503020102020204" pitchFamily="34" charset="0"/>
              </a:rPr>
              <a:t>Periodic tables written on by students</a:t>
            </a: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3427813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Resources</a:t>
            </a:r>
          </a:p>
        </p:txBody>
      </p:sp>
      <p:sp>
        <p:nvSpPr>
          <p:cNvPr id="3" name="TextBox 2">
            <a:extLst>
              <a:ext uri="{FF2B5EF4-FFF2-40B4-BE49-F238E27FC236}">
                <a16:creationId xmlns:a16="http://schemas.microsoft.com/office/drawing/2014/main" id="{D5B64975-4659-A2A7-7D15-6FDB5DB2F370}"/>
              </a:ext>
            </a:extLst>
          </p:cNvPr>
          <p:cNvSpPr txBox="1"/>
          <p:nvPr/>
        </p:nvSpPr>
        <p:spPr>
          <a:xfrm>
            <a:off x="457199" y="1325880"/>
            <a:ext cx="8229599" cy="317009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Vermont Help &amp; Support site</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hlinkClick r:id="rId3"/>
              </a:rPr>
              <a:t>https://vermont.onlinehelp.cognia.org</a:t>
            </a:r>
            <a:endParaRPr lang="en-US" sz="2000" dirty="0">
              <a:latin typeface="Franklin Gothic Book" panose="020B0503020102020204" pitchFamily="34" charset="0"/>
              <a:ea typeface="+mn-lt"/>
              <a:cs typeface="+mn-lt"/>
            </a:endParaRPr>
          </a:p>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Resources are posted throughout the year</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Key dates</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Announcements</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Documentation and Training</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Online Testing</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Practice Test</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Reporting</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Formative Resources</a:t>
            </a:r>
          </a:p>
        </p:txBody>
      </p:sp>
    </p:spTree>
    <p:extLst>
      <p:ext uri="{BB962C8B-B14F-4D97-AF65-F5344CB8AC3E}">
        <p14:creationId xmlns:p14="http://schemas.microsoft.com/office/powerpoint/2010/main" val="274647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1724318"/>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District Administrator (DA)</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District Test Coordinator (DC)</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School Test Coordinator (SC)</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Teacher</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Proctor</a:t>
            </a:r>
          </a:p>
        </p:txBody>
      </p:sp>
    </p:spTree>
    <p:extLst>
      <p:ext uri="{BB962C8B-B14F-4D97-AF65-F5344CB8AC3E}">
        <p14:creationId xmlns:p14="http://schemas.microsoft.com/office/powerpoint/2010/main" val="2243601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Vermont Service Center</a:t>
            </a:r>
          </a:p>
        </p:txBody>
      </p:sp>
      <p:sp>
        <p:nvSpPr>
          <p:cNvPr id="3" name="TextBox 2">
            <a:extLst>
              <a:ext uri="{FF2B5EF4-FFF2-40B4-BE49-F238E27FC236}">
                <a16:creationId xmlns:a16="http://schemas.microsoft.com/office/drawing/2014/main" id="{D5B64975-4659-A2A7-7D15-6FDB5DB2F370}"/>
              </a:ext>
            </a:extLst>
          </p:cNvPr>
          <p:cNvSpPr txBox="1"/>
          <p:nvPr/>
        </p:nvSpPr>
        <p:spPr>
          <a:xfrm>
            <a:off x="457199" y="1325880"/>
            <a:ext cx="8229599" cy="1631216"/>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Hours</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Monday–Friday 7:00 a.m.–5:00 p.m. Eastern</a:t>
            </a:r>
          </a:p>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Contact Information</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Phone: 800-215-8975</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Email: </a:t>
            </a:r>
            <a:r>
              <a:rPr lang="en-US" sz="2000" dirty="0">
                <a:latin typeface="Franklin Gothic Book" panose="020B0503020102020204" pitchFamily="34" charset="0"/>
                <a:ea typeface="+mn-lt"/>
                <a:cs typeface="+mn-lt"/>
                <a:hlinkClick r:id="rId3"/>
              </a:rPr>
              <a:t>VTServiceCenter@cognia.org</a:t>
            </a:r>
            <a:r>
              <a:rPr lang="en-US" sz="2000" dirty="0">
                <a:latin typeface="Franklin Gothic Book" panose="020B0503020102020204" pitchFamily="34" charset="0"/>
                <a:ea typeface="+mn-lt"/>
                <a:cs typeface="+mn-lt"/>
              </a:rPr>
              <a:t> </a:t>
            </a:r>
          </a:p>
        </p:txBody>
      </p:sp>
    </p:spTree>
    <p:extLst>
      <p:ext uri="{BB962C8B-B14F-4D97-AF65-F5344CB8AC3E}">
        <p14:creationId xmlns:p14="http://schemas.microsoft.com/office/powerpoint/2010/main" val="1299109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ctrTitle"/>
          </p:nvPr>
        </p:nvSpPr>
        <p:spPr>
          <a:xfrm>
            <a:off x="952500" y="2610036"/>
            <a:ext cx="7239000" cy="1012054"/>
          </a:xfrm>
          <a:prstGeom prst="rect">
            <a:avLst/>
          </a:prstGeom>
          <a:noFill/>
          <a:ln>
            <a:noFill/>
          </a:ln>
        </p:spPr>
        <p:txBody>
          <a:bodyPr lIns="91425" tIns="91425" rIns="91425" bIns="91425" anchor="b" anchorCtr="0">
            <a:noAutofit/>
          </a:bodyPr>
          <a:lstStyle/>
          <a:p>
            <a:pPr marL="0" marR="0" lvl="0" indent="0" algn="ctr" rtl="0">
              <a:lnSpc>
                <a:spcPct val="117647"/>
              </a:lnSpc>
              <a:spcBef>
                <a:spcPts val="0"/>
              </a:spcBef>
              <a:spcAft>
                <a:spcPts val="0"/>
              </a:spcAft>
              <a:buClr>
                <a:schemeClr val="dk1"/>
              </a:buClr>
              <a:buSzPct val="25000"/>
              <a:buFont typeface="Times New Roman"/>
              <a:buNone/>
            </a:pPr>
            <a:r>
              <a:rPr lang="en-GB" sz="6000" dirty="0">
                <a:latin typeface="Franklin Gothic Book" panose="020B0503020102020204" pitchFamily="34" charset="0"/>
                <a:cs typeface="Arial" panose="020B0604020202020204" pitchFamily="34" charset="0"/>
              </a:rPr>
              <a:t>Thank you!</a:t>
            </a:r>
          </a:p>
        </p:txBody>
      </p:sp>
    </p:spTree>
    <p:extLst>
      <p:ext uri="{BB962C8B-B14F-4D97-AF65-F5344CB8AC3E}">
        <p14:creationId xmlns:p14="http://schemas.microsoft.com/office/powerpoint/2010/main" val="289623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051109"/>
          </a:xfrm>
          <a:prstGeom prst="rect">
            <a:avLst/>
          </a:prstGeom>
          <a:noFill/>
        </p:spPr>
        <p:txBody>
          <a:bodyPr wrap="square">
            <a:spAutoFit/>
          </a:bodyPr>
          <a:lstStyle/>
          <a:p>
            <a:pPr marL="342900" indent="-342900">
              <a:lnSpc>
                <a:spcPct val="120000"/>
              </a:lnSpc>
            </a:pPr>
            <a:r>
              <a:rPr lang="en-US" sz="1800" dirty="0">
                <a:latin typeface="Franklin Gothic Book" panose="020B0503020102020204" pitchFamily="34" charset="0"/>
                <a:cs typeface="Calibri"/>
              </a:rPr>
              <a:t>The </a:t>
            </a:r>
            <a:r>
              <a:rPr lang="en-US" sz="1800" b="1" u="sng" dirty="0">
                <a:latin typeface="Franklin Gothic Book" panose="020B0503020102020204" pitchFamily="34" charset="0"/>
                <a:cs typeface="Calibri"/>
              </a:rPr>
              <a:t>District Test Administrator (DA)</a:t>
            </a:r>
            <a:r>
              <a:rPr lang="en-US" sz="1800" dirty="0">
                <a:latin typeface="Franklin Gothic Book" panose="020B0503020102020204" pitchFamily="34" charset="0"/>
                <a:cs typeface="Calibri"/>
              </a:rPr>
              <a:t>:</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Assumes overall responsibility for implementing VTCAP assessments in their organization</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Serves as the local point of contact for questions and information</a:t>
            </a:r>
            <a:endParaRPr lang="en-US" sz="1800" dirty="0">
              <a:latin typeface="Franklin Gothic Book" panose="020B0503020102020204" pitchFamily="34" charset="0"/>
              <a:ea typeface="+mn-lt"/>
              <a:cs typeface="+mn-lt"/>
            </a:endParaRPr>
          </a:p>
          <a:p>
            <a:pPr marL="342900" indent="-342900">
              <a:lnSpc>
                <a:spcPct val="120000"/>
              </a:lnSpc>
              <a:buFont typeface="Arial" panose="020B0604020202020204" pitchFamily="34" charset="0"/>
              <a:buChar char="•"/>
            </a:pPr>
            <a:r>
              <a:rPr lang="en-US" sz="1800" dirty="0">
                <a:latin typeface="Franklin Gothic Book" panose="020B0503020102020204" pitchFamily="34" charset="0"/>
                <a:ea typeface="+mn-lt"/>
                <a:cs typeface="+mn-lt"/>
              </a:rPr>
              <a:t>Disseminates information about assessments with the district and schools</a:t>
            </a:r>
            <a:endParaRPr lang="en-US" sz="1800" dirty="0">
              <a:latin typeface="Franklin Gothic Book" panose="020B0503020102020204" pitchFamily="34" charset="0"/>
            </a:endParaRPr>
          </a:p>
          <a:p>
            <a:pPr marL="342900" indent="-342900">
              <a:lnSpc>
                <a:spcPct val="120000"/>
              </a:lnSpc>
              <a:buFont typeface="Arial" panose="020B0604020202020204" pitchFamily="34" charset="0"/>
              <a:buChar char="•"/>
            </a:pPr>
            <a:r>
              <a:rPr lang="en-US" sz="1800" dirty="0">
                <a:latin typeface="Franklin Gothic Book" panose="020B0503020102020204" pitchFamily="34" charset="0"/>
                <a:ea typeface="+mn-lt"/>
                <a:cs typeface="+mn-lt"/>
              </a:rPr>
              <a:t>Organizes training for SCs</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ea typeface="+mn-lt"/>
                <a:cs typeface="+mn-lt"/>
              </a:rPr>
              <a:t>Creates accounts for other users within their organization</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Uploads students for their organization</a:t>
            </a:r>
          </a:p>
          <a:p>
            <a:pPr marL="342900" indent="-342900">
              <a:lnSpc>
                <a:spcPct val="120000"/>
              </a:lnSpc>
              <a:buFont typeface="Arial" panose="020B0604020202020204" pitchFamily="34" charset="0"/>
              <a:buChar char="•"/>
            </a:pPr>
            <a:endParaRPr lang="en-US" sz="1800" dirty="0">
              <a:latin typeface="Franklin Gothic Book" panose="020B0503020102020204" pitchFamily="34" charset="0"/>
              <a:ea typeface="+mn-lt"/>
              <a:cs typeface="+mn-lt"/>
            </a:endParaRPr>
          </a:p>
          <a:p>
            <a:pPr marL="342900" indent="-342900">
              <a:lnSpc>
                <a:spcPct val="120000"/>
              </a:lnSpc>
              <a:buFont typeface="Arial" panose="020B0604020202020204" pitchFamily="34" charset="0"/>
              <a:buChar char="•"/>
            </a:pPr>
            <a:endParaRPr lang="en-US" dirty="0">
              <a:latin typeface="Franklin Gothic Book" panose="020B0503020102020204" pitchFamily="34" charset="0"/>
              <a:ea typeface="+mn-lt"/>
              <a:cs typeface="+mn-lt"/>
            </a:endParaRPr>
          </a:p>
          <a:p>
            <a:pPr>
              <a:lnSpc>
                <a:spcPct val="120000"/>
              </a:lnSpc>
            </a:pPr>
            <a:r>
              <a:rPr lang="en-US" sz="1800" dirty="0">
                <a:latin typeface="Franklin Gothic Book" panose="020B0503020102020204" pitchFamily="34" charset="0"/>
                <a:ea typeface="+mn-lt"/>
                <a:cs typeface="+mn-lt"/>
              </a:rPr>
              <a:t>*Note: The DA can assign District Test Coordinators (DC) as needed to assist with their responsibilities or may also serve as the DC. </a:t>
            </a:r>
            <a:endParaRPr lang="en-US" sz="1800" dirty="0">
              <a:latin typeface="Franklin Gothic Book" panose="020B0503020102020204" pitchFamily="34" charset="0"/>
              <a:cs typeface="Calibri"/>
            </a:endParaRPr>
          </a:p>
        </p:txBody>
      </p:sp>
    </p:spTree>
    <p:extLst>
      <p:ext uri="{BB962C8B-B14F-4D97-AF65-F5344CB8AC3E}">
        <p14:creationId xmlns:p14="http://schemas.microsoft.com/office/powerpoint/2010/main" val="42683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715906"/>
          </a:xfrm>
          <a:prstGeom prst="rect">
            <a:avLst/>
          </a:prstGeom>
          <a:noFill/>
        </p:spPr>
        <p:txBody>
          <a:bodyPr wrap="square">
            <a:spAutoFit/>
          </a:bodyPr>
          <a:lstStyle/>
          <a:p>
            <a:pPr marL="342900" indent="-342900">
              <a:lnSpc>
                <a:spcPct val="120000"/>
              </a:lnSpc>
            </a:pPr>
            <a:r>
              <a:rPr lang="en-US" sz="1800" dirty="0">
                <a:latin typeface="Franklin Gothic Book" panose="020B0503020102020204" pitchFamily="34" charset="0"/>
                <a:cs typeface="Calibri"/>
              </a:rPr>
              <a:t>The </a:t>
            </a:r>
            <a:r>
              <a:rPr lang="en-US" sz="1800" b="1" u="sng" dirty="0">
                <a:latin typeface="Franklin Gothic Book" panose="020B0503020102020204" pitchFamily="34" charset="0"/>
                <a:cs typeface="Calibri"/>
              </a:rPr>
              <a:t>District Test Coordinator (DC)</a:t>
            </a:r>
            <a:r>
              <a:rPr lang="en-US" sz="1800" dirty="0">
                <a:latin typeface="Franklin Gothic Book" panose="020B0503020102020204" pitchFamily="34" charset="0"/>
                <a:cs typeface="Calibri"/>
              </a:rPr>
              <a:t>:</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Reviews schedule and testing requirements with SCs, teachers, and proctors</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Works with SCs and technology staff to ensure all systems are properly installed and functioning</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ea typeface="+mn-lt"/>
                <a:cs typeface="+mn-lt"/>
              </a:rPr>
              <a:t>Creates accounts for other users within their organization</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Uploads students for their organization</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Schedules and administers training sessions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Ensures all personnel are trained on how to properly administer the VTCAP assessments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Monitors secure administration</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Investigates and reports all testing irregularities and breaches reported by the SC, teacher, or proctor</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Ensures all testing </a:t>
            </a:r>
            <a:r>
              <a:rPr lang="en-US">
                <a:latin typeface="Franklin Gothic Book" panose="020B0503020102020204" pitchFamily="34" charset="0"/>
                <a:ea typeface="+mn-lt"/>
                <a:cs typeface="+mn-lt"/>
              </a:rPr>
              <a:t>materials remain </a:t>
            </a:r>
            <a:r>
              <a:rPr lang="en-US" dirty="0">
                <a:latin typeface="Franklin Gothic Book" panose="020B0503020102020204" pitchFamily="34" charset="0"/>
                <a:ea typeface="+mn-lt"/>
                <a:cs typeface="+mn-lt"/>
              </a:rPr>
              <a:t>secure</a:t>
            </a:r>
          </a:p>
          <a:p>
            <a:pPr marL="342900" indent="-342900">
              <a:lnSpc>
                <a:spcPct val="120000"/>
              </a:lnSpc>
              <a:buFont typeface="Arial" panose="020B0604020202020204" pitchFamily="34" charset="0"/>
              <a:buChar char="•"/>
            </a:pPr>
            <a:endParaRPr lang="en-US" sz="1800" dirty="0">
              <a:latin typeface="Franklin Gothic Book" panose="020B0503020102020204" pitchFamily="34" charset="0"/>
              <a:cs typeface="Calibri"/>
            </a:endParaRPr>
          </a:p>
        </p:txBody>
      </p:sp>
    </p:spTree>
    <p:extLst>
      <p:ext uri="{BB962C8B-B14F-4D97-AF65-F5344CB8AC3E}">
        <p14:creationId xmlns:p14="http://schemas.microsoft.com/office/powerpoint/2010/main" val="60835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5380704"/>
          </a:xfrm>
          <a:prstGeom prst="rect">
            <a:avLst/>
          </a:prstGeom>
          <a:noFill/>
        </p:spPr>
        <p:txBody>
          <a:bodyPr wrap="square">
            <a:spAutoFit/>
          </a:bodyPr>
          <a:lstStyle/>
          <a:p>
            <a:pPr marL="342900" indent="-342900">
              <a:lnSpc>
                <a:spcPct val="120000"/>
              </a:lnSpc>
            </a:pPr>
            <a:r>
              <a:rPr lang="en-US" sz="1800" dirty="0">
                <a:latin typeface="Franklin Gothic Book" panose="020B0503020102020204" pitchFamily="34" charset="0"/>
                <a:cs typeface="Calibri"/>
              </a:rPr>
              <a:t>The </a:t>
            </a:r>
            <a:r>
              <a:rPr lang="en-US" sz="1800" b="1" u="sng" dirty="0">
                <a:latin typeface="Franklin Gothic Book" panose="020B0503020102020204" pitchFamily="34" charset="0"/>
                <a:cs typeface="Calibri"/>
              </a:rPr>
              <a:t>School Test Coordinator (</a:t>
            </a:r>
            <a:r>
              <a:rPr lang="en-US" b="1" u="sng" dirty="0">
                <a:latin typeface="Franklin Gothic Book" panose="020B0503020102020204" pitchFamily="34" charset="0"/>
                <a:cs typeface="Calibri"/>
              </a:rPr>
              <a:t>S</a:t>
            </a:r>
            <a:r>
              <a:rPr lang="en-US" sz="1800" b="1" u="sng" dirty="0">
                <a:latin typeface="Franklin Gothic Book" panose="020B0503020102020204" pitchFamily="34" charset="0"/>
                <a:cs typeface="Calibri"/>
              </a:rPr>
              <a:t>C)</a:t>
            </a:r>
            <a:r>
              <a:rPr lang="en-US" sz="1800" dirty="0">
                <a:latin typeface="Franklin Gothic Book" panose="020B0503020102020204" pitchFamily="34" charset="0"/>
                <a:cs typeface="Calibri"/>
              </a:rPr>
              <a:t>:</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Coordinates the administration of VTCAP assessments within their school</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Ensures testing within their school is conducted properly and securely</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Establishes testing schedules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Works with technology staff </a:t>
            </a:r>
            <a:r>
              <a:rPr lang="en-US" dirty="0">
                <a:latin typeface="Franklin Gothic Book" panose="020B0503020102020204" pitchFamily="34" charset="0"/>
                <a:cs typeface="Calibri"/>
              </a:rPr>
              <a:t>to ensure all systems are properly installed and functioning</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Ensures student information in ADAM is accurate</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Ensures appropriate accommodations or designated supports are assigned in ADAM</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Attends all district training and reviews the manuals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Ensures teachers and proctors attend training or review training modules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Monitors secure administration of the test</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Monitors student test progress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Investigates and reports any test security incidents</a:t>
            </a:r>
          </a:p>
          <a:p>
            <a:pPr marL="342900" indent="-342900">
              <a:lnSpc>
                <a:spcPct val="120000"/>
              </a:lnSpc>
              <a:buFont typeface="Arial" panose="020B0604020202020204" pitchFamily="34" charset="0"/>
              <a:buChar char="•"/>
            </a:pPr>
            <a:endParaRPr lang="en-US" dirty="0">
              <a:latin typeface="Franklin Gothic Book" panose="020B0503020102020204" pitchFamily="34" charset="0"/>
              <a:ea typeface="+mn-lt"/>
              <a:cs typeface="+mn-lt"/>
            </a:endParaRPr>
          </a:p>
          <a:p>
            <a:pPr marL="342900" indent="-342900">
              <a:lnSpc>
                <a:spcPct val="120000"/>
              </a:lnSpc>
              <a:buFont typeface="Arial" panose="020B0604020202020204" pitchFamily="34" charset="0"/>
              <a:buChar char="•"/>
            </a:pPr>
            <a:endParaRPr lang="en-US" sz="1800" dirty="0">
              <a:latin typeface="Franklin Gothic Book" panose="020B0503020102020204" pitchFamily="34" charset="0"/>
              <a:cs typeface="Calibri"/>
            </a:endParaRPr>
          </a:p>
        </p:txBody>
      </p:sp>
    </p:spTree>
    <p:extLst>
      <p:ext uri="{BB962C8B-B14F-4D97-AF65-F5344CB8AC3E}">
        <p14:creationId xmlns:p14="http://schemas.microsoft.com/office/powerpoint/2010/main" val="3767175144"/>
      </p:ext>
    </p:extLst>
  </p:cSld>
  <p:clrMapOvr>
    <a:masterClrMapping/>
  </p:clrMapOvr>
</p:sld>
</file>

<file path=ppt/theme/theme1.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84357b-134d-4ca2-9c0c-7d09dc343f76">
      <Terms xmlns="http://schemas.microsoft.com/office/infopath/2007/PartnerControls"/>
    </lcf76f155ced4ddcb4097134ff3c332f>
    <TaxCatchAll xmlns="4414d878-0cfd-4db6-98bb-522d4c96c0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014C253FA5DD4B83B766324D4C3710" ma:contentTypeVersion="15" ma:contentTypeDescription="Create a new document." ma:contentTypeScope="" ma:versionID="962756504e155e40cd891ee9338c0a60">
  <xsd:schema xmlns:xsd="http://www.w3.org/2001/XMLSchema" xmlns:xs="http://www.w3.org/2001/XMLSchema" xmlns:p="http://schemas.microsoft.com/office/2006/metadata/properties" xmlns:ns2="0884357b-134d-4ca2-9c0c-7d09dc343f76" xmlns:ns3="4414d878-0cfd-4db6-98bb-522d4c96c017" targetNamespace="http://schemas.microsoft.com/office/2006/metadata/properties" ma:root="true" ma:fieldsID="2c8ab1419a919b578a2c05dddd48e4ec" ns2:_="" ns3:_="">
    <xsd:import namespace="0884357b-134d-4ca2-9c0c-7d09dc343f76"/>
    <xsd:import namespace="4414d878-0cfd-4db6-98bb-522d4c96c01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4357b-134d-4ca2-9c0c-7d09dc343f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14d878-0cfd-4db6-98bb-522d4c96c01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d160fb1-751b-40f0-b1db-a3e1297c73f9}" ma:internalName="TaxCatchAll" ma:showField="CatchAllData" ma:web="4414d878-0cfd-4db6-98bb-522d4c96c0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4016E5-BBDD-4E98-B233-41824DAE6A16}">
  <ds:schemaRefs>
    <ds:schemaRef ds:uri="0884357b-134d-4ca2-9c0c-7d09dc343f76"/>
    <ds:schemaRef ds:uri="4414d878-0cfd-4db6-98bb-522d4c96c017"/>
    <ds:schemaRef ds:uri="9bcf0418-038a-4710-bebf-fd25d6df6430"/>
    <ds:schemaRef ds:uri="e7dc1591-fb12-4b46-8dfc-32e5fdf601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AE6725-A795-40EE-A78E-60868A81FC19}">
  <ds:schemaRefs>
    <ds:schemaRef ds:uri="http://schemas.microsoft.com/sharepoint/v3/contenttype/forms"/>
  </ds:schemaRefs>
</ds:datastoreItem>
</file>

<file path=customXml/itemProps3.xml><?xml version="1.0" encoding="utf-8"?>
<ds:datastoreItem xmlns:ds="http://schemas.openxmlformats.org/officeDocument/2006/customXml" ds:itemID="{C769CCF0-E47C-4AB1-A320-329C330CD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84357b-134d-4ca2-9c0c-7d09dc343f76"/>
    <ds:schemaRef ds:uri="4414d878-0cfd-4db6-98bb-522d4c96c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edu-aoe-power-point-presentation</Template>
  <TotalTime>1898</TotalTime>
  <Words>3425</Words>
  <Application>Microsoft Office PowerPoint</Application>
  <PresentationFormat>On-screen Show (4:3)</PresentationFormat>
  <Paragraphs>516</Paragraphs>
  <Slides>61</Slides>
  <Notes>36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61</vt:i4>
      </vt:variant>
    </vt:vector>
  </HeadingPairs>
  <TitlesOfParts>
    <vt:vector size="74" baseType="lpstr">
      <vt:lpstr>Arial</vt:lpstr>
      <vt:lpstr>Arial,Sans-Serif</vt:lpstr>
      <vt:lpstr>Calibri</vt:lpstr>
      <vt:lpstr>Courier New</vt:lpstr>
      <vt:lpstr>Franklin Gothic Book</vt:lpstr>
      <vt:lpstr>Franklin Gothic Demi</vt:lpstr>
      <vt:lpstr>Franklin Gothic Demi Cond</vt:lpstr>
      <vt:lpstr>Palatino Linotype</vt:lpstr>
      <vt:lpstr>Times New Roman</vt:lpstr>
      <vt:lpstr>Custom Design</vt:lpstr>
      <vt:lpstr>2_Custom Design</vt:lpstr>
      <vt:lpstr>1_Custom Design</vt:lpstr>
      <vt:lpstr>Custom Design</vt:lpstr>
      <vt:lpstr>2024 VTCAP  Teacher &amp; Proctor Training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Delivery and Management (ADAM)</vt:lpstr>
      <vt:lpstr>Logging in to ADAM</vt:lpstr>
      <vt:lpstr>PowerPoint Presentation</vt:lpstr>
      <vt:lpstr>Teachers</vt:lpstr>
      <vt:lpstr>PowerPoint Presentation</vt:lpstr>
      <vt:lpstr>Roster Validation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Vermont Agency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Vermont Agency of Education</dc:creator>
  <cp:lastModifiedBy>Sara Hanlon</cp:lastModifiedBy>
  <cp:revision>40</cp:revision>
  <cp:lastPrinted>2020-02-04T17:31:22Z</cp:lastPrinted>
  <dcterms:created xsi:type="dcterms:W3CDTF">2016-07-25T13:30:01Z</dcterms:created>
  <dcterms:modified xsi:type="dcterms:W3CDTF">2024-02-20T18:33:49Z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0x01010035014C253FA5DD4B83B766324D4C3710</vt:lpwstr>
  </property>
  <property fmtid="{D5CDD505-2E9C-101B-9397-08002B2CF9AE}" pid="3" name="MediaServiceImageTags">
    <vt:lpwstr/>
  </property>
</Properties>
</file>