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4"/>
    <p:sldMasterId id="2147484140" r:id="rId5"/>
    <p:sldMasterId id="2147484161" r:id="rId6"/>
    <p:sldMasterId id="2147484151" r:id="rId7"/>
  </p:sldMasterIdLst>
  <p:notesMasterIdLst>
    <p:notesMasterId r:id="rId75"/>
  </p:notesMasterIdLst>
  <p:sldIdLst>
    <p:sldId id="278" r:id="rId8"/>
    <p:sldId id="279" r:id="rId9"/>
    <p:sldId id="787" r:id="rId10"/>
    <p:sldId id="822" r:id="rId11"/>
    <p:sldId id="841" r:id="rId12"/>
    <p:sldId id="827" r:id="rId13"/>
    <p:sldId id="820" r:id="rId14"/>
    <p:sldId id="821" r:id="rId15"/>
    <p:sldId id="823" r:id="rId16"/>
    <p:sldId id="824" r:id="rId17"/>
    <p:sldId id="854" r:id="rId18"/>
    <p:sldId id="829" r:id="rId19"/>
    <p:sldId id="826" r:id="rId20"/>
    <p:sldId id="828" r:id="rId21"/>
    <p:sldId id="758" r:id="rId22"/>
    <p:sldId id="759" r:id="rId23"/>
    <p:sldId id="760" r:id="rId24"/>
    <p:sldId id="842" r:id="rId25"/>
    <p:sldId id="792" r:id="rId26"/>
    <p:sldId id="791" r:id="rId27"/>
    <p:sldId id="295" r:id="rId28"/>
    <p:sldId id="855" r:id="rId29"/>
    <p:sldId id="858" r:id="rId30"/>
    <p:sldId id="857" r:id="rId31"/>
    <p:sldId id="859" r:id="rId32"/>
    <p:sldId id="860" r:id="rId33"/>
    <p:sldId id="868" r:id="rId34"/>
    <p:sldId id="869" r:id="rId35"/>
    <p:sldId id="318" r:id="rId36"/>
    <p:sldId id="830" r:id="rId37"/>
    <p:sldId id="836" r:id="rId38"/>
    <p:sldId id="852" r:id="rId39"/>
    <p:sldId id="845" r:id="rId40"/>
    <p:sldId id="838" r:id="rId41"/>
    <p:sldId id="840" r:id="rId42"/>
    <p:sldId id="843" r:id="rId43"/>
    <p:sldId id="856" r:id="rId44"/>
    <p:sldId id="314" r:id="rId45"/>
    <p:sldId id="323" r:id="rId46"/>
    <p:sldId id="853" r:id="rId47"/>
    <p:sldId id="315" r:id="rId48"/>
    <p:sldId id="324" r:id="rId49"/>
    <p:sldId id="861" r:id="rId50"/>
    <p:sldId id="862" r:id="rId51"/>
    <p:sldId id="863" r:id="rId52"/>
    <p:sldId id="864" r:id="rId53"/>
    <p:sldId id="871" r:id="rId54"/>
    <p:sldId id="892" r:id="rId55"/>
    <p:sldId id="893" r:id="rId56"/>
    <p:sldId id="844" r:id="rId57"/>
    <p:sldId id="865" r:id="rId58"/>
    <p:sldId id="866" r:id="rId59"/>
    <p:sldId id="335" r:id="rId60"/>
    <p:sldId id="336" r:id="rId61"/>
    <p:sldId id="350" r:id="rId62"/>
    <p:sldId id="867" r:id="rId63"/>
    <p:sldId id="846" r:id="rId64"/>
    <p:sldId id="847" r:id="rId65"/>
    <p:sldId id="848" r:id="rId66"/>
    <p:sldId id="849" r:id="rId67"/>
    <p:sldId id="851" r:id="rId68"/>
    <p:sldId id="850" r:id="rId69"/>
    <p:sldId id="870" r:id="rId70"/>
    <p:sldId id="891" r:id="rId71"/>
    <p:sldId id="834" r:id="rId72"/>
    <p:sldId id="835" r:id="rId73"/>
    <p:sldId id="750" r:id="rId7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75F40-30FF-0670-20E8-9F4C1A54AA29}" name="Trevor James" initials="TJ" userId="S::trevor.james@pearson.com::c849c0be-64b3-443d-b9db-53ea38176bcb" providerId="AD"/>
  <p188:author id="{6FAC636C-373D-8DFA-143D-095DF84E7626}" name="Jennifer Riley" initials="JR" userId="S::jennifer.riley@pearson.com::2d8e6163-ca7e-412d-b658-2a4c7ed8a8b4" providerId="AD"/>
  <p188:author id="{A2C2C87B-2B28-E414-8073-EA2F17C75B39}" name="Bartlett, Heidi Jo" initials="BH" userId="S::heidijo.bartlett@vermont.gov::a54c874d-d181-4cfe-9d06-e90f029e82db" providerId="AD"/>
  <p188:author id="{0A542EC3-009C-46E3-1577-E77DA94A939F}" name="Michelle Richard" initials="MR" userId="S::Michelle.Richard@Pearson.com::7da78db0-4640-4a3f-9bf5-1ec6691d29fe" providerId="AD"/>
  <p188:author id="{C99C54CB-8FFB-40E3-07A6-9A1EF74BB571}" name="Sara Hanlon" initials="" userId="S::Sara.Hanlon@cognia.org::8fc26b1e-d852-448e-8fdd-9116e7769d43" providerId="AD"/>
  <p188:author id="{764EB0D7-E03C-1CB8-4D43-2C0F193BDAAC}" name="Kathleen Myers" initials="KM" userId="S::kathleen.myers@pearson.com::b659c1b5-d04b-4877-939d-898514fc7bb2" providerId="AD"/>
  <p188:author id="{8EE2E0DC-2A86-15DA-4EA9-1AA73F77F834}" name="Amy Cook" initials="AC" userId="S::amy.cook@pearson.com::3497e830-9999-4c21-9c11-0fc52c29306d" providerId="AD"/>
  <p188:author id="{3B5F24F8-A20E-F080-2B31-F5E49D1117C8}" name="Mabika, Goma" initials="MG" userId="S::goma.mabika@vermont.gov::3c776a20-e3a8-4781-81d7-e150f41dc0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5"/>
    <a:srgbClr val="FFFFFF"/>
    <a:srgbClr val="D5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2" autoAdjust="0"/>
    <p:restoredTop sz="69544" autoAdjust="0"/>
  </p:normalViewPr>
  <p:slideViewPr>
    <p:cSldViewPr snapToGrid="0">
      <p:cViewPr varScale="1">
        <p:scale>
          <a:sx n="77" d="100"/>
          <a:sy n="77" d="100"/>
        </p:scale>
        <p:origin x="12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1/6/2025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a:t>
            </a:fld>
            <a:endParaRPr lang="en-US" altLang="en-US"/>
          </a:p>
        </p:txBody>
      </p:sp>
    </p:spTree>
    <p:extLst>
      <p:ext uri="{BB962C8B-B14F-4D97-AF65-F5344CB8AC3E}">
        <p14:creationId xmlns:p14="http://schemas.microsoft.com/office/powerpoint/2010/main" val="44732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a:t>
            </a:fld>
            <a:endParaRPr lang="en-US" altLang="en-US"/>
          </a:p>
        </p:txBody>
      </p:sp>
    </p:spTree>
    <p:extLst>
      <p:ext uri="{BB962C8B-B14F-4D97-AF65-F5344CB8AC3E}">
        <p14:creationId xmlns:p14="http://schemas.microsoft.com/office/powerpoint/2010/main" val="114116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C590-79F5-1D52-22D5-8B0DB6AEF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90128-394F-37A0-BC8A-0F70F2F89E61}"/>
              </a:ext>
            </a:extLst>
          </p:cNvPr>
          <p:cNvSpPr>
            <a:spLocks noGrp="1" noRot="1" noChangeAspect="1"/>
          </p:cNvSpPr>
          <p:nvPr>
            <p:ph type="sldImg"/>
          </p:nvPr>
        </p:nvSpPr>
        <p:spPr>
          <a:xfrm>
            <a:off x="1165225" y="692150"/>
            <a:ext cx="4619625" cy="3463925"/>
          </a:xfrm>
        </p:spPr>
      </p:sp>
      <p:sp>
        <p:nvSpPr>
          <p:cNvPr id="3" name="Notes Placeholder 2">
            <a:extLst>
              <a:ext uri="{FF2B5EF4-FFF2-40B4-BE49-F238E27FC236}">
                <a16:creationId xmlns:a16="http://schemas.microsoft.com/office/drawing/2014/main" id="{277D490D-5B4F-0509-9F3E-4DA4E3056AC2}"/>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3D36157E-C85C-241E-2409-C24E861D796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637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12</a:t>
            </a:fld>
            <a:endParaRPr lang="en-US" altLang="en-US"/>
          </a:p>
        </p:txBody>
      </p:sp>
    </p:spTree>
    <p:extLst>
      <p:ext uri="{BB962C8B-B14F-4D97-AF65-F5344CB8AC3E}">
        <p14:creationId xmlns:p14="http://schemas.microsoft.com/office/powerpoint/2010/main" val="342470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13</a:t>
            </a:fld>
            <a:endParaRPr lang="en-US" altLang="en-US"/>
          </a:p>
        </p:txBody>
      </p:sp>
    </p:spTree>
    <p:extLst>
      <p:ext uri="{BB962C8B-B14F-4D97-AF65-F5344CB8AC3E}">
        <p14:creationId xmlns:p14="http://schemas.microsoft.com/office/powerpoint/2010/main" val="220567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14</a:t>
            </a:fld>
            <a:endParaRPr lang="en-US" altLang="en-US"/>
          </a:p>
        </p:txBody>
      </p:sp>
    </p:spTree>
    <p:extLst>
      <p:ext uri="{BB962C8B-B14F-4D97-AF65-F5344CB8AC3E}">
        <p14:creationId xmlns:p14="http://schemas.microsoft.com/office/powerpoint/2010/main" val="407206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15</a:t>
            </a:fld>
            <a:endParaRPr lang="en-US" altLang="en-US"/>
          </a:p>
        </p:txBody>
      </p:sp>
    </p:spTree>
    <p:extLst>
      <p:ext uri="{BB962C8B-B14F-4D97-AF65-F5344CB8AC3E}">
        <p14:creationId xmlns:p14="http://schemas.microsoft.com/office/powerpoint/2010/main" val="385584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16</a:t>
            </a:fld>
            <a:endParaRPr lang="en-US" altLang="en-US"/>
          </a:p>
        </p:txBody>
      </p:sp>
    </p:spTree>
    <p:extLst>
      <p:ext uri="{BB962C8B-B14F-4D97-AF65-F5344CB8AC3E}">
        <p14:creationId xmlns:p14="http://schemas.microsoft.com/office/powerpoint/2010/main" val="356942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17</a:t>
            </a:fld>
            <a:endParaRPr lang="en-US" altLang="en-US"/>
          </a:p>
        </p:txBody>
      </p:sp>
    </p:spTree>
    <p:extLst>
      <p:ext uri="{BB962C8B-B14F-4D97-AF65-F5344CB8AC3E}">
        <p14:creationId xmlns:p14="http://schemas.microsoft.com/office/powerpoint/2010/main" val="154851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18</a:t>
            </a:fld>
            <a:endParaRPr lang="en-US" altLang="en-US"/>
          </a:p>
        </p:txBody>
      </p:sp>
    </p:spTree>
    <p:extLst>
      <p:ext uri="{BB962C8B-B14F-4D97-AF65-F5344CB8AC3E}">
        <p14:creationId xmlns:p14="http://schemas.microsoft.com/office/powerpoint/2010/main" val="3948426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826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a:t>
            </a:fld>
            <a:endParaRPr lang="en-US" altLang="en-US"/>
          </a:p>
        </p:txBody>
      </p:sp>
    </p:spTree>
    <p:extLst>
      <p:ext uri="{BB962C8B-B14F-4D97-AF65-F5344CB8AC3E}">
        <p14:creationId xmlns:p14="http://schemas.microsoft.com/office/powerpoint/2010/main" val="148283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55256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0249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22</a:t>
            </a:fld>
            <a:endParaRPr lang="en-US" altLang="en-US"/>
          </a:p>
        </p:txBody>
      </p:sp>
    </p:spTree>
    <p:extLst>
      <p:ext uri="{BB962C8B-B14F-4D97-AF65-F5344CB8AC3E}">
        <p14:creationId xmlns:p14="http://schemas.microsoft.com/office/powerpoint/2010/main" val="67004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23</a:t>
            </a:fld>
            <a:endParaRPr lang="en-US" altLang="en-US"/>
          </a:p>
        </p:txBody>
      </p:sp>
    </p:spTree>
    <p:extLst>
      <p:ext uri="{BB962C8B-B14F-4D97-AF65-F5344CB8AC3E}">
        <p14:creationId xmlns:p14="http://schemas.microsoft.com/office/powerpoint/2010/main" val="256263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0277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652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26</a:t>
            </a:fld>
            <a:endParaRPr lang="en-US" altLang="en-US"/>
          </a:p>
        </p:txBody>
      </p:sp>
    </p:spTree>
    <p:extLst>
      <p:ext uri="{BB962C8B-B14F-4D97-AF65-F5344CB8AC3E}">
        <p14:creationId xmlns:p14="http://schemas.microsoft.com/office/powerpoint/2010/main" val="2824369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61114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3158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335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a:t>
            </a:fld>
            <a:endParaRPr lang="en-US" altLang="en-US"/>
          </a:p>
        </p:txBody>
      </p:sp>
    </p:spTree>
    <p:extLst>
      <p:ext uri="{BB962C8B-B14F-4D97-AF65-F5344CB8AC3E}">
        <p14:creationId xmlns:p14="http://schemas.microsoft.com/office/powerpoint/2010/main" val="205433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30</a:t>
            </a:fld>
            <a:endParaRPr lang="en-US" altLang="en-US"/>
          </a:p>
        </p:txBody>
      </p:sp>
    </p:spTree>
    <p:extLst>
      <p:ext uri="{BB962C8B-B14F-4D97-AF65-F5344CB8AC3E}">
        <p14:creationId xmlns:p14="http://schemas.microsoft.com/office/powerpoint/2010/main" val="1315351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31</a:t>
            </a:fld>
            <a:endParaRPr lang="en-US" altLang="en-US"/>
          </a:p>
        </p:txBody>
      </p:sp>
    </p:spTree>
    <p:extLst>
      <p:ext uri="{BB962C8B-B14F-4D97-AF65-F5344CB8AC3E}">
        <p14:creationId xmlns:p14="http://schemas.microsoft.com/office/powerpoint/2010/main" val="2468175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32</a:t>
            </a:fld>
            <a:endParaRPr lang="en-US" altLang="en-US"/>
          </a:p>
        </p:txBody>
      </p:sp>
    </p:spTree>
    <p:extLst>
      <p:ext uri="{BB962C8B-B14F-4D97-AF65-F5344CB8AC3E}">
        <p14:creationId xmlns:p14="http://schemas.microsoft.com/office/powerpoint/2010/main" val="1737208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33</a:t>
            </a:fld>
            <a:endParaRPr lang="en-US" altLang="en-US"/>
          </a:p>
        </p:txBody>
      </p:sp>
    </p:spTree>
    <p:extLst>
      <p:ext uri="{BB962C8B-B14F-4D97-AF65-F5344CB8AC3E}">
        <p14:creationId xmlns:p14="http://schemas.microsoft.com/office/powerpoint/2010/main" val="692126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34</a:t>
            </a:fld>
            <a:endParaRPr lang="en-US" altLang="en-US"/>
          </a:p>
        </p:txBody>
      </p:sp>
    </p:spTree>
    <p:extLst>
      <p:ext uri="{BB962C8B-B14F-4D97-AF65-F5344CB8AC3E}">
        <p14:creationId xmlns:p14="http://schemas.microsoft.com/office/powerpoint/2010/main" val="2817214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35</a:t>
            </a:fld>
            <a:endParaRPr lang="en-US" altLang="en-US"/>
          </a:p>
        </p:txBody>
      </p:sp>
    </p:spTree>
    <p:extLst>
      <p:ext uri="{BB962C8B-B14F-4D97-AF65-F5344CB8AC3E}">
        <p14:creationId xmlns:p14="http://schemas.microsoft.com/office/powerpoint/2010/main" val="2721324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36</a:t>
            </a:fld>
            <a:endParaRPr lang="en-US" altLang="en-US"/>
          </a:p>
        </p:txBody>
      </p:sp>
    </p:spTree>
    <p:extLst>
      <p:ext uri="{BB962C8B-B14F-4D97-AF65-F5344CB8AC3E}">
        <p14:creationId xmlns:p14="http://schemas.microsoft.com/office/powerpoint/2010/main" val="4122610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37</a:t>
            </a:fld>
            <a:endParaRPr lang="en-US" altLang="en-US"/>
          </a:p>
        </p:txBody>
      </p:sp>
    </p:spTree>
    <p:extLst>
      <p:ext uri="{BB962C8B-B14F-4D97-AF65-F5344CB8AC3E}">
        <p14:creationId xmlns:p14="http://schemas.microsoft.com/office/powerpoint/2010/main" val="1435532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38</a:t>
            </a:fld>
            <a:endParaRPr lang="en-US" altLang="en-US"/>
          </a:p>
        </p:txBody>
      </p:sp>
    </p:spTree>
    <p:extLst>
      <p:ext uri="{BB962C8B-B14F-4D97-AF65-F5344CB8AC3E}">
        <p14:creationId xmlns:p14="http://schemas.microsoft.com/office/powerpoint/2010/main" val="167888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39</a:t>
            </a:fld>
            <a:endParaRPr lang="en-US" altLang="en-US"/>
          </a:p>
        </p:txBody>
      </p:sp>
    </p:spTree>
    <p:extLst>
      <p:ext uri="{BB962C8B-B14F-4D97-AF65-F5344CB8AC3E}">
        <p14:creationId xmlns:p14="http://schemas.microsoft.com/office/powerpoint/2010/main" val="221512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4</a:t>
            </a:fld>
            <a:endParaRPr lang="en-US" altLang="en-US"/>
          </a:p>
        </p:txBody>
      </p:sp>
    </p:spTree>
    <p:extLst>
      <p:ext uri="{BB962C8B-B14F-4D97-AF65-F5344CB8AC3E}">
        <p14:creationId xmlns:p14="http://schemas.microsoft.com/office/powerpoint/2010/main" val="1755940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EC27-01BC-008A-62C9-9CEBCD962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0ED5D-B2E5-41FC-B0C3-33E8ACE66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5F717-C98F-A077-DABA-C6288A2B44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36A65-FA4B-8D47-9DD4-2435C4DE4749}"/>
              </a:ext>
            </a:extLst>
          </p:cNvPr>
          <p:cNvSpPr>
            <a:spLocks noGrp="1"/>
          </p:cNvSpPr>
          <p:nvPr>
            <p:ph type="sldNum" sz="quarter" idx="5"/>
          </p:nvPr>
        </p:nvSpPr>
        <p:spPr/>
        <p:txBody>
          <a:bodyPr/>
          <a:lstStyle/>
          <a:p>
            <a:fld id="{D9FBDE9E-A812-4663-9CB3-8F1B9102178D}" type="slidenum">
              <a:rPr lang="en-US" altLang="en-US" smtClean="0"/>
              <a:pPr/>
              <a:t>40</a:t>
            </a:fld>
            <a:endParaRPr lang="en-US" altLang="en-US"/>
          </a:p>
        </p:txBody>
      </p:sp>
    </p:spTree>
    <p:extLst>
      <p:ext uri="{BB962C8B-B14F-4D97-AF65-F5344CB8AC3E}">
        <p14:creationId xmlns:p14="http://schemas.microsoft.com/office/powerpoint/2010/main" val="434088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4912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42</a:t>
            </a:fld>
            <a:endParaRPr lang="en-US" altLang="en-US"/>
          </a:p>
        </p:txBody>
      </p:sp>
    </p:spTree>
    <p:extLst>
      <p:ext uri="{BB962C8B-B14F-4D97-AF65-F5344CB8AC3E}">
        <p14:creationId xmlns:p14="http://schemas.microsoft.com/office/powerpoint/2010/main" val="4102092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43</a:t>
            </a:fld>
            <a:endParaRPr lang="en-US" altLang="en-US"/>
          </a:p>
        </p:txBody>
      </p:sp>
    </p:spTree>
    <p:extLst>
      <p:ext uri="{BB962C8B-B14F-4D97-AF65-F5344CB8AC3E}">
        <p14:creationId xmlns:p14="http://schemas.microsoft.com/office/powerpoint/2010/main" val="2603078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84668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45</a:t>
            </a:fld>
            <a:endParaRPr lang="en-US" altLang="en-US"/>
          </a:p>
        </p:txBody>
      </p:sp>
    </p:spTree>
    <p:extLst>
      <p:ext uri="{BB962C8B-B14F-4D97-AF65-F5344CB8AC3E}">
        <p14:creationId xmlns:p14="http://schemas.microsoft.com/office/powerpoint/2010/main" val="3140766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2918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44CD-359D-8A4E-2991-1ABEBEF5E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F8494-3B76-FF12-8263-CC4405DE6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C8520-F46A-229F-E69D-CB8057A17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356F4-28AC-4718-4C23-052A23EE6AE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017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30C08-BB30-0A6E-1CA1-4BED12AB9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9C8F-1EC4-0F2D-3810-CC5A52E6E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454BB-84CB-A546-42F9-7E26465370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46272-2754-5335-70BB-5758ADA60B5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5936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FC71-7F6D-C46B-5F3F-D7FB57F40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8971B-3308-4E1D-4BE0-56146465E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47FC1-BE30-2BFD-B7BB-D95EDAD2B8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634F7-4E54-1242-0374-E78B6B54B2E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0390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a:t>
            </a:fld>
            <a:endParaRPr lang="en-US" altLang="en-US"/>
          </a:p>
        </p:txBody>
      </p:sp>
    </p:spTree>
    <p:extLst>
      <p:ext uri="{BB962C8B-B14F-4D97-AF65-F5344CB8AC3E}">
        <p14:creationId xmlns:p14="http://schemas.microsoft.com/office/powerpoint/2010/main" val="631219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50</a:t>
            </a:fld>
            <a:endParaRPr lang="en-US" altLang="en-US"/>
          </a:p>
        </p:txBody>
      </p:sp>
    </p:spTree>
    <p:extLst>
      <p:ext uri="{BB962C8B-B14F-4D97-AF65-F5344CB8AC3E}">
        <p14:creationId xmlns:p14="http://schemas.microsoft.com/office/powerpoint/2010/main" val="3060559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1470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52</a:t>
            </a:fld>
            <a:endParaRPr lang="en-US" altLang="en-US"/>
          </a:p>
        </p:txBody>
      </p:sp>
    </p:spTree>
    <p:extLst>
      <p:ext uri="{BB962C8B-B14F-4D97-AF65-F5344CB8AC3E}">
        <p14:creationId xmlns:p14="http://schemas.microsoft.com/office/powerpoint/2010/main" val="3030655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53</a:t>
            </a:fld>
            <a:endParaRPr lang="en-US" altLang="en-US"/>
          </a:p>
        </p:txBody>
      </p:sp>
    </p:spTree>
    <p:extLst>
      <p:ext uri="{BB962C8B-B14F-4D97-AF65-F5344CB8AC3E}">
        <p14:creationId xmlns:p14="http://schemas.microsoft.com/office/powerpoint/2010/main" val="459700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54</a:t>
            </a:fld>
            <a:endParaRPr lang="en-US" altLang="en-US"/>
          </a:p>
        </p:txBody>
      </p:sp>
    </p:spTree>
    <p:extLst>
      <p:ext uri="{BB962C8B-B14F-4D97-AF65-F5344CB8AC3E}">
        <p14:creationId xmlns:p14="http://schemas.microsoft.com/office/powerpoint/2010/main" val="3689008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55</a:t>
            </a:fld>
            <a:endParaRPr lang="en-US" altLang="en-US"/>
          </a:p>
        </p:txBody>
      </p:sp>
    </p:spTree>
    <p:extLst>
      <p:ext uri="{BB962C8B-B14F-4D97-AF65-F5344CB8AC3E}">
        <p14:creationId xmlns:p14="http://schemas.microsoft.com/office/powerpoint/2010/main" val="541832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0670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57</a:t>
            </a:fld>
            <a:endParaRPr lang="en-US" altLang="en-US"/>
          </a:p>
        </p:txBody>
      </p:sp>
    </p:spTree>
    <p:extLst>
      <p:ext uri="{BB962C8B-B14F-4D97-AF65-F5344CB8AC3E}">
        <p14:creationId xmlns:p14="http://schemas.microsoft.com/office/powerpoint/2010/main" val="1317444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58</a:t>
            </a:fld>
            <a:endParaRPr lang="en-US" altLang="en-US"/>
          </a:p>
        </p:txBody>
      </p:sp>
    </p:spTree>
    <p:extLst>
      <p:ext uri="{BB962C8B-B14F-4D97-AF65-F5344CB8AC3E}">
        <p14:creationId xmlns:p14="http://schemas.microsoft.com/office/powerpoint/2010/main" val="4194382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59</a:t>
            </a:fld>
            <a:endParaRPr lang="en-US" altLang="en-US"/>
          </a:p>
        </p:txBody>
      </p:sp>
    </p:spTree>
    <p:extLst>
      <p:ext uri="{BB962C8B-B14F-4D97-AF65-F5344CB8AC3E}">
        <p14:creationId xmlns:p14="http://schemas.microsoft.com/office/powerpoint/2010/main" val="92430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a:t>
            </a:fld>
            <a:endParaRPr lang="en-US" altLang="en-US"/>
          </a:p>
        </p:txBody>
      </p:sp>
    </p:spTree>
    <p:extLst>
      <p:ext uri="{BB962C8B-B14F-4D97-AF65-F5344CB8AC3E}">
        <p14:creationId xmlns:p14="http://schemas.microsoft.com/office/powerpoint/2010/main" val="996700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60</a:t>
            </a:fld>
            <a:endParaRPr lang="en-US" altLang="en-US"/>
          </a:p>
        </p:txBody>
      </p:sp>
    </p:spTree>
    <p:extLst>
      <p:ext uri="{BB962C8B-B14F-4D97-AF65-F5344CB8AC3E}">
        <p14:creationId xmlns:p14="http://schemas.microsoft.com/office/powerpoint/2010/main" val="29855726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61</a:t>
            </a:fld>
            <a:endParaRPr lang="en-US" altLang="en-US"/>
          </a:p>
        </p:txBody>
      </p:sp>
    </p:spTree>
    <p:extLst>
      <p:ext uri="{BB962C8B-B14F-4D97-AF65-F5344CB8AC3E}">
        <p14:creationId xmlns:p14="http://schemas.microsoft.com/office/powerpoint/2010/main" val="2770806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62</a:t>
            </a:fld>
            <a:endParaRPr lang="en-US" altLang="en-US"/>
          </a:p>
        </p:txBody>
      </p:sp>
    </p:spTree>
    <p:extLst>
      <p:ext uri="{BB962C8B-B14F-4D97-AF65-F5344CB8AC3E}">
        <p14:creationId xmlns:p14="http://schemas.microsoft.com/office/powerpoint/2010/main" val="2032183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2091-517E-5AF5-F182-420501F72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19EF4-9420-344B-4A7F-940EBBE1E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AD851-6320-401B-98C5-F80880B685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9CA6BA-D9FC-EB2F-31D1-872F4C467D1E}"/>
              </a:ext>
            </a:extLst>
          </p:cNvPr>
          <p:cNvSpPr>
            <a:spLocks noGrp="1"/>
          </p:cNvSpPr>
          <p:nvPr>
            <p:ph type="sldNum" sz="quarter" idx="5"/>
          </p:nvPr>
        </p:nvSpPr>
        <p:spPr/>
        <p:txBody>
          <a:bodyPr/>
          <a:lstStyle/>
          <a:p>
            <a:fld id="{D9FBDE9E-A812-4663-9CB3-8F1B9102178D}" type="slidenum">
              <a:rPr lang="en-US" altLang="en-US" smtClean="0"/>
              <a:pPr/>
              <a:t>63</a:t>
            </a:fld>
            <a:endParaRPr lang="en-US" altLang="en-US"/>
          </a:p>
        </p:txBody>
      </p:sp>
    </p:spTree>
    <p:extLst>
      <p:ext uri="{BB962C8B-B14F-4D97-AF65-F5344CB8AC3E}">
        <p14:creationId xmlns:p14="http://schemas.microsoft.com/office/powerpoint/2010/main" val="224485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EA0E-4027-FEDF-D6BB-548E57F00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517A1-77B5-5984-DF9F-D0CEE326F434}"/>
              </a:ext>
            </a:extLst>
          </p:cNvPr>
          <p:cNvSpPr>
            <a:spLocks noGrp="1" noRot="1" noChangeAspect="1"/>
          </p:cNvSpPr>
          <p:nvPr>
            <p:ph type="sldImg"/>
          </p:nvPr>
        </p:nvSpPr>
        <p:spPr>
          <a:xfrm>
            <a:off x="1165225" y="692150"/>
            <a:ext cx="4619625" cy="3463925"/>
          </a:xfrm>
        </p:spPr>
      </p:sp>
      <p:sp>
        <p:nvSpPr>
          <p:cNvPr id="3" name="Notes Placeholder 2">
            <a:extLst>
              <a:ext uri="{FF2B5EF4-FFF2-40B4-BE49-F238E27FC236}">
                <a16:creationId xmlns:a16="http://schemas.microsoft.com/office/drawing/2014/main" id="{76C00495-341A-EA7F-F5A2-A26383C737A9}"/>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9C42A5-BD3A-BCCE-E067-53BB44822D4C}"/>
              </a:ext>
            </a:extLst>
          </p:cNvPr>
          <p:cNvSpPr>
            <a:spLocks noGrp="1"/>
          </p:cNvSpPr>
          <p:nvPr>
            <p:ph type="sldNum" sz="quarter" idx="5"/>
          </p:nvPr>
        </p:nvSpPr>
        <p:spPr/>
        <p:txBody>
          <a:bodyPr/>
          <a:lstStyle/>
          <a:p>
            <a:fld id="{D9FBDE9E-A812-4663-9CB3-8F1B9102178D}" type="slidenum">
              <a:rPr lang="en-US" altLang="en-US"/>
              <a:pPr/>
              <a:t>64</a:t>
            </a:fld>
            <a:endParaRPr lang="en-US" altLang="en-US"/>
          </a:p>
        </p:txBody>
      </p:sp>
    </p:spTree>
    <p:extLst>
      <p:ext uri="{BB962C8B-B14F-4D97-AF65-F5344CB8AC3E}">
        <p14:creationId xmlns:p14="http://schemas.microsoft.com/office/powerpoint/2010/main" val="114763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65</a:t>
            </a:fld>
            <a:endParaRPr lang="en-US" altLang="en-US"/>
          </a:p>
        </p:txBody>
      </p:sp>
    </p:spTree>
    <p:extLst>
      <p:ext uri="{BB962C8B-B14F-4D97-AF65-F5344CB8AC3E}">
        <p14:creationId xmlns:p14="http://schemas.microsoft.com/office/powerpoint/2010/main" val="2158992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66</a:t>
            </a:fld>
            <a:endParaRPr lang="en-US" altLang="en-US"/>
          </a:p>
        </p:txBody>
      </p:sp>
    </p:spTree>
    <p:extLst>
      <p:ext uri="{BB962C8B-B14F-4D97-AF65-F5344CB8AC3E}">
        <p14:creationId xmlns:p14="http://schemas.microsoft.com/office/powerpoint/2010/main" val="5662899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dirty="0"/>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78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a:t>
            </a:fld>
            <a:endParaRPr lang="en-US" altLang="en-US"/>
          </a:p>
        </p:txBody>
      </p:sp>
    </p:spTree>
    <p:extLst>
      <p:ext uri="{BB962C8B-B14F-4D97-AF65-F5344CB8AC3E}">
        <p14:creationId xmlns:p14="http://schemas.microsoft.com/office/powerpoint/2010/main" val="360667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a:t>
            </a:fld>
            <a:endParaRPr lang="en-US" altLang="en-US"/>
          </a:p>
        </p:txBody>
      </p:sp>
    </p:spTree>
    <p:extLst>
      <p:ext uri="{BB962C8B-B14F-4D97-AF65-F5344CB8AC3E}">
        <p14:creationId xmlns:p14="http://schemas.microsoft.com/office/powerpoint/2010/main" val="419467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a:t>
            </a:fld>
            <a:endParaRPr lang="en-US" altLang="en-US"/>
          </a:p>
        </p:txBody>
      </p:sp>
    </p:spTree>
    <p:extLst>
      <p:ext uri="{BB962C8B-B14F-4D97-AF65-F5344CB8AC3E}">
        <p14:creationId xmlns:p14="http://schemas.microsoft.com/office/powerpoint/2010/main" val="192163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91288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190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00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191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344354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7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6626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18505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449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135272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7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601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Tree>
    <p:extLst>
      <p:ext uri="{BB962C8B-B14F-4D97-AF65-F5344CB8AC3E}">
        <p14:creationId xmlns:p14="http://schemas.microsoft.com/office/powerpoint/2010/main" val="1331124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2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1/6/2025</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90169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044777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587751" cy="1144958"/>
          </a:xfrm>
        </p:spPr>
        <p:txBody>
          <a:bodyPr anchor="t" anchorCtr="0"/>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301886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24044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8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48639" y="1142999"/>
            <a:ext cx="8001000" cy="512063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40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00000"/>
              </a:lnSpc>
              <a:spcBef>
                <a:spcPts val="400"/>
              </a:spcBef>
              <a:spcAft>
                <a:spcPts val="40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00000"/>
              </a:lnSpc>
              <a:spcBef>
                <a:spcPts val="400"/>
              </a:spcBef>
              <a:spcAft>
                <a:spcPts val="40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404388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5067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92BFE2-154C-75EC-3D57-D4139F463C5E}"/>
              </a:ext>
            </a:extLst>
          </p:cNvPr>
          <p:cNvSpPr/>
          <p:nvPr userDrawn="1"/>
        </p:nvSpPr>
        <p:spPr>
          <a:xfrm>
            <a:off x="0" y="0"/>
            <a:ext cx="38100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C2EE70-1B6D-4DA6-F7A6-FB6604FFB2E5}"/>
              </a:ext>
            </a:extLst>
          </p:cNvPr>
          <p:cNvSpPr/>
          <p:nvPr userDrawn="1"/>
        </p:nvSpPr>
        <p:spPr>
          <a:xfrm>
            <a:off x="914400" y="381000"/>
            <a:ext cx="7543800" cy="548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FD83E2-F4AF-E96C-06CC-C1BE083C37DD}"/>
              </a:ext>
            </a:extLst>
          </p:cNvPr>
          <p:cNvSpPr/>
          <p:nvPr userDrawn="1"/>
        </p:nvSpPr>
        <p:spPr>
          <a:xfrm>
            <a:off x="1066800" y="457200"/>
            <a:ext cx="7772400" cy="533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200" y="2416175"/>
            <a:ext cx="7467600" cy="1470025"/>
          </a:xfrm>
        </p:spPr>
        <p:txBody>
          <a:bodyPr/>
          <a:lstStyle/>
          <a:p>
            <a:r>
              <a:rPr lang="en-US"/>
              <a:t>Click to edit Master title style</a:t>
            </a:r>
          </a:p>
        </p:txBody>
      </p:sp>
    </p:spTree>
    <p:extLst>
      <p:ext uri="{BB962C8B-B14F-4D97-AF65-F5344CB8AC3E}">
        <p14:creationId xmlns:p14="http://schemas.microsoft.com/office/powerpoint/2010/main" val="3422967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705776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826146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368654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589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68D8F2-BBC2-4952-64E5-E734750B1A76}"/>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5947471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7"/>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2906787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Tree>
    <p:extLst>
      <p:ext uri="{BB962C8B-B14F-4D97-AF65-F5344CB8AC3E}">
        <p14:creationId xmlns:p14="http://schemas.microsoft.com/office/powerpoint/2010/main" val="306095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1/6/2025</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00002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60"/>
            <a:ext cx="1144800" cy="809347"/>
          </a:xfrm>
          <a:prstGeom prst="rect">
            <a:avLst/>
          </a:prstGeom>
        </p:spPr>
      </p:pic>
      <p:sp>
        <p:nvSpPr>
          <p:cNvPr id="2" name="Title 1"/>
          <p:cNvSpPr>
            <a:spLocks noGrp="1"/>
          </p:cNvSpPr>
          <p:nvPr>
            <p:ph type="ctrTitle"/>
          </p:nvPr>
        </p:nvSpPr>
        <p:spPr>
          <a:xfrm>
            <a:off x="447676" y="1680064"/>
            <a:ext cx="3683000" cy="2244236"/>
          </a:xfrm>
        </p:spPr>
        <p:txBody>
          <a:bodyPr anchor="t" anchorCtr="0"/>
          <a:lstStyle>
            <a:lvl1pPr algn="l">
              <a:lnSpc>
                <a:spcPts val="3150"/>
              </a:lnSpc>
              <a:defRPr sz="2700" spc="15"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6" y="4057650"/>
            <a:ext cx="3397250" cy="1466850"/>
          </a:xfrm>
        </p:spPr>
        <p:txBody>
          <a:bodyPr/>
          <a:lstStyle>
            <a:lvl1pPr marL="0" indent="0" algn="l">
              <a:lnSpc>
                <a:spcPts val="1800"/>
              </a:lnSpc>
              <a:spcAft>
                <a:spcPts val="0"/>
              </a:spcAft>
              <a:buNone/>
              <a:defRPr sz="1350" b="0" i="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1650"/>
              </a:lnSpc>
              <a:spcAft>
                <a:spcPts val="0"/>
              </a:spcAft>
              <a:defRPr sz="135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825"/>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68119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1" y="418050"/>
            <a:ext cx="3587751" cy="1144958"/>
          </a:xfrm>
        </p:spPr>
        <p:txBody>
          <a:bodyPr anchor="t" anchorCtr="0"/>
          <a:lstStyle>
            <a:lvl1pPr>
              <a:lnSpc>
                <a:spcPts val="3000"/>
              </a:lnSpc>
              <a:defRPr sz="255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6"/>
            <a:ext cx="3533776" cy="3124201"/>
          </a:xfrm>
        </p:spPr>
        <p:txBody>
          <a:bodyPr/>
          <a:lstStyle>
            <a:lvl1pPr marL="0" indent="0">
              <a:lnSpc>
                <a:spcPts val="1500"/>
              </a:lnSpc>
              <a:spcAft>
                <a:spcPts val="0"/>
              </a:spcAft>
              <a:buClr>
                <a:schemeClr val="tx1"/>
              </a:buClr>
              <a:buFont typeface="Arial" panose="020B0604020202020204" pitchFamily="34" charset="0"/>
              <a:buNone/>
              <a:defRPr sz="1200" b="0" i="0" kern="0" baseline="0">
                <a:solidFill>
                  <a:schemeClr val="bg1"/>
                </a:solidFill>
                <a:latin typeface="+mn-lt"/>
              </a:defRPr>
            </a:lvl1pPr>
            <a:lvl2pPr marL="0" indent="0">
              <a:lnSpc>
                <a:spcPts val="1200"/>
              </a:lnSpc>
              <a:spcBef>
                <a:spcPts val="1276"/>
              </a:spcBef>
              <a:spcAft>
                <a:spcPts val="0"/>
              </a:spcAft>
              <a:defRPr sz="900" i="1">
                <a:solidFill>
                  <a:schemeClr val="bg1"/>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6"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1" y="6375599"/>
            <a:ext cx="928499" cy="280800"/>
          </a:xfrm>
          <a:prstGeom prst="rect">
            <a:avLst/>
          </a:prstGeom>
        </p:spPr>
      </p:pic>
    </p:spTree>
    <p:extLst>
      <p:ext uri="{BB962C8B-B14F-4D97-AF65-F5344CB8AC3E}">
        <p14:creationId xmlns:p14="http://schemas.microsoft.com/office/powerpoint/2010/main" val="3805647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257691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1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body" idx="1"/>
          </p:nvPr>
        </p:nvSpPr>
        <p:spPr>
          <a:xfrm>
            <a:off x="548639" y="1143001"/>
            <a:ext cx="8001000" cy="512063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300"/>
              </a:spcAft>
              <a:buClr>
                <a:srgbClr val="000000"/>
              </a:buClr>
              <a:buFont typeface="Arial"/>
              <a:buNone/>
              <a:defRPr sz="1200" b="0" i="0" u="none" strike="noStrike" cap="none">
                <a:solidFill>
                  <a:srgbClr val="000000"/>
                </a:solidFill>
                <a:latin typeface="Arial"/>
                <a:ea typeface="Arial"/>
                <a:cs typeface="Arial"/>
                <a:sym typeface="Arial"/>
              </a:defRPr>
            </a:lvl1pPr>
            <a:lvl2pPr marL="135731" marR="0" lvl="1" indent="-59531" algn="l" rtl="0">
              <a:lnSpc>
                <a:spcPct val="100000"/>
              </a:lnSpc>
              <a:spcBef>
                <a:spcPts val="300"/>
              </a:spcBef>
              <a:spcAft>
                <a:spcPts val="300"/>
              </a:spcAft>
              <a:buClr>
                <a:schemeClr val="lt2"/>
              </a:buClr>
              <a:buSzPct val="100000"/>
              <a:buFont typeface="Arial"/>
              <a:buChar char="•"/>
              <a:defRPr sz="1200" b="0" i="0" u="none" strike="noStrike" cap="none">
                <a:solidFill>
                  <a:srgbClr val="000000"/>
                </a:solidFill>
                <a:latin typeface="Arial"/>
                <a:ea typeface="Arial"/>
                <a:cs typeface="Arial"/>
                <a:sym typeface="Arial"/>
              </a:defRPr>
            </a:lvl2pPr>
            <a:lvl3pPr marL="264319" marR="0" lvl="2" indent="-54769" algn="l" rtl="0">
              <a:lnSpc>
                <a:spcPct val="100000"/>
              </a:lnSpc>
              <a:spcBef>
                <a:spcPts val="300"/>
              </a:spcBef>
              <a:spcAft>
                <a:spcPts val="300"/>
              </a:spcAft>
              <a:buClr>
                <a:schemeClr val="accent4"/>
              </a:buClr>
              <a:buSzPct val="100000"/>
              <a:buFont typeface="Arial"/>
              <a:buChar char="‒"/>
              <a:defRPr sz="1200" b="0" i="0" u="none" strike="noStrike" cap="none">
                <a:solidFill>
                  <a:srgbClr val="000000"/>
                </a:solidFill>
                <a:latin typeface="Arial"/>
                <a:ea typeface="Arial"/>
                <a:cs typeface="Arial"/>
                <a:sym typeface="Arial"/>
              </a:defRPr>
            </a:lvl3pPr>
            <a:lvl4pPr marL="585788" marR="0" lvl="3" indent="-4763" algn="l" rtl="0">
              <a:lnSpc>
                <a:spcPct val="125000"/>
              </a:lnSpc>
              <a:spcBef>
                <a:spcPts val="0"/>
              </a:spcBef>
              <a:spcAft>
                <a:spcPts val="638"/>
              </a:spcAft>
              <a:buClr>
                <a:schemeClr val="dk1"/>
              </a:buClr>
              <a:buFont typeface="Arial"/>
              <a:buNone/>
              <a:defRPr sz="900" b="0" i="0" u="none" strike="noStrike" cap="none">
                <a:solidFill>
                  <a:schemeClr val="lt2"/>
                </a:solidFill>
                <a:latin typeface="Arial"/>
                <a:ea typeface="Arial"/>
                <a:cs typeface="Arial"/>
                <a:sym typeface="Arial"/>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2385413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6" y="784225"/>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421261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40"/>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33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5" name="Shape 25"/>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342900" marR="0" lvl="1" indent="0" algn="l" rtl="0">
              <a:lnSpc>
                <a:spcPct val="95000"/>
              </a:lnSpc>
              <a:spcBef>
                <a:spcPts val="0"/>
              </a:spcBef>
              <a:spcAft>
                <a:spcPts val="0"/>
              </a:spcAft>
              <a:buClr>
                <a:schemeClr val="lt2"/>
              </a:buClr>
              <a:buFont typeface="Arial"/>
              <a:buNone/>
              <a:defRPr sz="1500" b="0" i="0" u="none" strike="noStrike" cap="none">
                <a:solidFill>
                  <a:schemeClr val="lt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Font typeface="Arial"/>
              <a:buNone/>
              <a:defRPr sz="1350" b="0" i="0" u="none" strike="noStrike" cap="none">
                <a:solidFill>
                  <a:schemeClr val="lt2"/>
                </a:solidFill>
                <a:latin typeface="Arial"/>
                <a:ea typeface="Arial"/>
                <a:cs typeface="Arial"/>
                <a:sym typeface="Arial"/>
              </a:defRPr>
            </a:lvl3pPr>
            <a:lvl4pPr marL="1028700" marR="0" lvl="3" indent="0" algn="l" rtl="0">
              <a:lnSpc>
                <a:spcPct val="93750"/>
              </a:lnSpc>
              <a:spcBef>
                <a:spcPts val="0"/>
              </a:spcBef>
              <a:spcAft>
                <a:spcPts val="638"/>
              </a:spcAft>
              <a:buClr>
                <a:schemeClr val="dk1"/>
              </a:buClr>
              <a:buFont typeface="Arial"/>
              <a:buNone/>
              <a:defRPr sz="1200" b="0" i="0" u="none" strike="noStrike" cap="none">
                <a:solidFill>
                  <a:schemeClr val="lt2"/>
                </a:solidFill>
                <a:latin typeface="Arial"/>
                <a:ea typeface="Arial"/>
                <a:cs typeface="Arial"/>
                <a:sym typeface="Arial"/>
              </a:defRPr>
            </a:lvl4pPr>
            <a:lvl5pPr marL="13716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1714500" marR="0" lvl="5"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6pPr>
            <a:lvl7pPr marL="2057400" marR="0" lvl="6"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7pPr>
            <a:lvl8pPr marL="2400300" marR="0" lvl="7"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8pPr>
            <a:lvl9pPr marL="2743200" marR="0" lvl="8"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13147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9" y="417601"/>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178594" indent="-178594">
              <a:spcBef>
                <a:spcPts val="851"/>
              </a:spcBef>
              <a:buFont typeface="+mj-lt"/>
              <a:buAutoNum type="arabicPeriod"/>
              <a:defRPr b="1">
                <a:solidFill>
                  <a:schemeClr val="tx1"/>
                </a:solidFill>
              </a:defRPr>
            </a:lvl1pPr>
            <a:lvl2pPr marL="321469" indent="-135731">
              <a:buFont typeface="Arial" panose="020B0604020202020204" pitchFamily="34" charset="0"/>
              <a:buChar char="‒"/>
              <a:defRPr>
                <a:solidFill>
                  <a:srgbClr val="000000"/>
                </a:solidFill>
              </a:defRPr>
            </a:lvl2pPr>
            <a:lvl3pPr marL="471488" indent="-15716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6"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279591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6" y="6172202"/>
            <a:ext cx="3343275" cy="257175"/>
          </a:xfrm>
        </p:spPr>
        <p:txBody>
          <a:bodyPr/>
          <a:lstStyle>
            <a:lvl1pPr algn="r">
              <a:lnSpc>
                <a:spcPts val="675"/>
              </a:lnSpc>
              <a:spcAft>
                <a:spcPts val="0"/>
              </a:spcAft>
              <a:defRPr sz="45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133837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7"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3000"/>
              </a:lnSpc>
              <a:defRPr sz="255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1575"/>
              </a:lnSpc>
              <a:defRPr>
                <a:solidFill>
                  <a:schemeClr val="tx2"/>
                </a:solidFill>
              </a:defRPr>
            </a:lvl1pPr>
            <a:lvl2pPr marL="0" indent="0" algn="ctr">
              <a:lnSpc>
                <a:spcPts val="1575"/>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856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1" y="3558921"/>
            <a:ext cx="3380239" cy="216408"/>
          </a:xfrm>
          <a:prstGeom prst="rect">
            <a:avLst/>
          </a:prstGeom>
        </p:spPr>
      </p:pic>
    </p:spTree>
    <p:extLst>
      <p:ext uri="{BB962C8B-B14F-4D97-AF65-F5344CB8AC3E}">
        <p14:creationId xmlns:p14="http://schemas.microsoft.com/office/powerpoint/2010/main" val="402518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107066-7930-8469-D0B4-AFE02B8A0B8C}"/>
              </a:ext>
            </a:extLst>
          </p:cNvPr>
          <p:cNvSpPr/>
          <p:nvPr userDrawn="1"/>
        </p:nvSpPr>
        <p:spPr>
          <a:xfrm>
            <a:off x="228600" y="276225"/>
            <a:ext cx="3810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FDBC0B0-7217-98CB-4A68-64A5C358BEB5}"/>
              </a:ext>
            </a:extLst>
          </p:cNvPr>
          <p:cNvSpPr>
            <a:spLocks noGrp="1"/>
          </p:cNvSpPr>
          <p:nvPr>
            <p:ph type="ftr" sz="quarter" idx="10"/>
          </p:nvPr>
        </p:nvSpPr>
        <p:spPr/>
        <p:txBody>
          <a:bodyPr/>
          <a:lstStyle/>
          <a:p>
            <a:pPr>
              <a:defRPr/>
            </a:pPr>
            <a:endParaRPr lang="en-US"/>
          </a:p>
        </p:txBody>
      </p:sp>
      <p:sp>
        <p:nvSpPr>
          <p:cNvPr id="5" name="TextBox 4">
            <a:extLst>
              <a:ext uri="{FF2B5EF4-FFF2-40B4-BE49-F238E27FC236}">
                <a16:creationId xmlns:a16="http://schemas.microsoft.com/office/drawing/2014/main" id="{4929BD56-7B62-2B4C-A8D9-B553CA52EAAF}"/>
              </a:ext>
            </a:extLst>
          </p:cNvPr>
          <p:cNvSpPr txBox="1"/>
          <p:nvPr userDrawn="1"/>
        </p:nvSpPr>
        <p:spPr>
          <a:xfrm>
            <a:off x="4114800" y="381000"/>
            <a:ext cx="4800600" cy="57150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234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0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jpe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1.jpe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60" r:id="rId3"/>
    <p:sldLayoutId id="2147484106" r:id="rId4"/>
    <p:sldLayoutId id="2147484107" r:id="rId5"/>
    <p:sldLayoutId id="2147484110" r:id="rId6"/>
    <p:sldLayoutId id="2147484113" r:id="rId7"/>
    <p:sldLayoutId id="2147484148" r:id="rId8"/>
    <p:sldLayoutId id="2147484115" r:id="rId9"/>
    <p:sldLayoutId id="2147484149" r:id="rId10"/>
    <p:sldLayoutId id="214748417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1B6DA10-90C3-E307-0601-C463F37CE603}"/>
              </a:ext>
            </a:extLst>
          </p:cNvPr>
          <p:cNvSpPr txBox="1">
            <a:spLocks/>
          </p:cNvSpPr>
          <p:nvPr userDrawn="1"/>
        </p:nvSpPr>
        <p:spPr bwMode="auto">
          <a:xfrm>
            <a:off x="457200" y="304800"/>
            <a:ext cx="8229600" cy="762000"/>
          </a:xfrm>
          <a:prstGeom prst="rect">
            <a:avLst/>
          </a:prstGeom>
          <a:solidFill>
            <a:srgbClr val="008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small"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768668313"/>
      </p:ext>
    </p:extLst>
  </p:cSld>
  <p:clrMap bg1="lt1" tx1="dk1" bg2="lt2" tx2="dk2" accent1="accent1" accent2="accent2" accent3="accent3" accent4="accent4" accent5="accent5" accent6="accent6" hlink="hlink" folHlink="folHlink"/>
  <p:sldLayoutIdLst>
    <p:sldLayoutId id="21474841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94900"/>
      </p:ext>
    </p:extLst>
  </p:cSld>
  <p:clrMap bg1="lt1" tx1="dk1" bg2="lt2" tx2="dk2" accent1="accent1" accent2="accent2" accent3="accent3" accent4="accent4" accent5="accent5" accent6="accent6" hlink="hlink" folHlink="folHlink"/>
  <p:sldLayoutIdLst>
    <p:sldLayoutId id="2147484162" r:id="rId1"/>
    <p:sldLayoutId id="2147484119" r:id="rId2"/>
    <p:sldLayoutId id="2147484120" r:id="rId3"/>
    <p:sldLayoutId id="2147484121" r:id="rId4"/>
    <p:sldLayoutId id="2147484163" r:id="rId5"/>
    <p:sldLayoutId id="2147484164" r:id="rId6"/>
    <p:sldLayoutId id="2147484165" r:id="rId7"/>
    <p:sldLayoutId id="2147484166" r:id="rId8"/>
    <p:sldLayoutId id="2147484167" r:id="rId9"/>
    <p:sldLayoutId id="2147484168" r:id="rId10"/>
    <p:sldLayoutId id="2147484169" r:id="rId11"/>
    <p:sldLayoutId id="2147484156"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2"/>
            <a:ext cx="8229600" cy="517525"/>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1" y="6248402"/>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08" r:id="rId5"/>
    <p:sldLayoutId id="2147484109" r:id="rId6"/>
    <p:sldLayoutId id="2147484129" r:id="rId7"/>
    <p:sldLayoutId id="2147484157" r:id="rId8"/>
    <p:sldLayoutId id="2147484111" r:id="rId9"/>
    <p:sldLayoutId id="2147484112" r:id="rId10"/>
    <p:sldLayoutId id="2147484158" r:id="rId11"/>
    <p:sldLayoutId id="2147484159" r:id="rId12"/>
    <p:sldLayoutId id="2147484116" r:id="rId13"/>
    <p:sldLayoutId id="2147484117" r:id="rId14"/>
    <p:sldLayoutId id="2147484118" r:id="rId15"/>
    <p:sldLayoutId id="2147484122" r:id="rId16"/>
    <p:sldLayoutId id="2147484123" r:id="rId17"/>
    <p:sldLayoutId id="2147484124" r:id="rId18"/>
    <p:sldLayoutId id="2147484125" r:id="rId19"/>
    <p:sldLayoutId id="2147484126" r:id="rId20"/>
    <p:sldLayoutId id="2147484127" r:id="rId21"/>
    <p:sldLayoutId id="2147484128" r:id="rId22"/>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Franklin Gothic Book" panose="020B0503020102020204" pitchFamily="34" charset="0"/>
        </a:defRPr>
      </a:lvl2pPr>
      <a:lvl3pPr algn="ctr" rtl="0" eaLnBrk="1" fontAlgn="base" hangingPunct="1">
        <a:spcBef>
          <a:spcPct val="0"/>
        </a:spcBef>
        <a:spcAft>
          <a:spcPct val="0"/>
        </a:spcAft>
        <a:defRPr sz="3300">
          <a:solidFill>
            <a:schemeClr val="tx1"/>
          </a:solidFill>
          <a:latin typeface="Franklin Gothic Book" panose="020B0503020102020204" pitchFamily="34" charset="0"/>
        </a:defRPr>
      </a:lvl3pPr>
      <a:lvl4pPr algn="ctr" rtl="0" eaLnBrk="1" fontAlgn="base" hangingPunct="1">
        <a:spcBef>
          <a:spcPct val="0"/>
        </a:spcBef>
        <a:spcAft>
          <a:spcPct val="0"/>
        </a:spcAft>
        <a:defRPr sz="3300">
          <a:solidFill>
            <a:schemeClr val="tx1"/>
          </a:solidFill>
          <a:latin typeface="Franklin Gothic Book" panose="020B0503020102020204" pitchFamily="34" charset="0"/>
        </a:defRPr>
      </a:lvl4pPr>
      <a:lvl5pPr algn="ctr" rtl="0" eaLnBrk="1" fontAlgn="base" hangingPunct="1">
        <a:spcBef>
          <a:spcPct val="0"/>
        </a:spcBef>
        <a:spcAft>
          <a:spcPct val="0"/>
        </a:spcAft>
        <a:defRPr sz="3300">
          <a:solidFill>
            <a:schemeClr val="tx1"/>
          </a:solidFill>
          <a:latin typeface="Franklin Gothic Book" panose="020B0503020102020204" pitchFamily="34" charset="0"/>
        </a:defRPr>
      </a:lvl5pPr>
      <a:lvl6pPr marL="342900" algn="ctr" rtl="0" eaLnBrk="1" fontAlgn="base" hangingPunct="1">
        <a:spcBef>
          <a:spcPct val="0"/>
        </a:spcBef>
        <a:spcAft>
          <a:spcPct val="0"/>
        </a:spcAft>
        <a:defRPr sz="3300">
          <a:solidFill>
            <a:schemeClr val="tx1"/>
          </a:solidFill>
          <a:latin typeface="Franklin Gothic Book" panose="020B0503020102020204" pitchFamily="34" charset="0"/>
        </a:defRPr>
      </a:lvl6pPr>
      <a:lvl7pPr marL="685800" algn="ctr" rtl="0" eaLnBrk="1" fontAlgn="base" hangingPunct="1">
        <a:spcBef>
          <a:spcPct val="0"/>
        </a:spcBef>
        <a:spcAft>
          <a:spcPct val="0"/>
        </a:spcAft>
        <a:defRPr sz="3300">
          <a:solidFill>
            <a:schemeClr val="tx1"/>
          </a:solidFill>
          <a:latin typeface="Franklin Gothic Book" panose="020B0503020102020204" pitchFamily="34" charset="0"/>
        </a:defRPr>
      </a:lvl7pPr>
      <a:lvl8pPr marL="1028700" algn="ctr" rtl="0" eaLnBrk="1" fontAlgn="base" hangingPunct="1">
        <a:spcBef>
          <a:spcPct val="0"/>
        </a:spcBef>
        <a:spcAft>
          <a:spcPct val="0"/>
        </a:spcAft>
        <a:defRPr sz="3300">
          <a:solidFill>
            <a:schemeClr val="tx1"/>
          </a:solidFill>
          <a:latin typeface="Franklin Gothic Book" panose="020B0503020102020204" pitchFamily="34" charset="0"/>
        </a:defRPr>
      </a:lvl8pPr>
      <a:lvl9pPr marL="1371600" algn="ctr" rtl="0" eaLnBrk="1" fontAlgn="base" hangingPunct="1">
        <a:spcBef>
          <a:spcPct val="0"/>
        </a:spcBef>
        <a:spcAft>
          <a:spcPct val="0"/>
        </a:spcAft>
        <a:defRPr sz="3300">
          <a:solidFill>
            <a:schemeClr val="tx1"/>
          </a:solidFill>
          <a:latin typeface="Franklin Gothic Book" panose="020B05030201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gnitoforms.com/vermontagencyofeducation/testsecurityincidentirregularityform"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cognitoforms.com/VermontAgencyOfEducation/TestSecurityIncidentIrregularityForm" TargetMode="Externa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cognitoforms.com/VermontAgencyOfEducation/TestSecurityIncidentIrregularityForm" TargetMode="Externa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vermont.onlinehelp.cognia.org/training/" TargetMode="External"/><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s://vt.adamexam.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hyperlink" Target="https://datacollection.education.vermont.gov/.attachments/NDA_NonEmbed%20Accom_2023-1b80c591-5f46-456f-b187-d104c2e1e591.pdf" TargetMode="External"/><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vt.adamexam.com/"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datacollection.education.vermont.gov/.attachments/NDA_NonEmbed%20Accom_2023-1b80c591-5f46-456f-b187-d104c2e1e591.pdf" TargetMode="External"/><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vermont.onlinehelp.cognia.org/" TargetMode="External"/><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hyperlink" Target="mailto:VTServiceCenter@cognia.org" TargetMode="External"/><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4FB163-D34C-81AF-6484-9D2231711E8A}"/>
              </a:ext>
            </a:extLst>
          </p:cNvPr>
          <p:cNvSpPr>
            <a:spLocks noGrp="1"/>
          </p:cNvSpPr>
          <p:nvPr>
            <p:ph type="ctrTitle"/>
          </p:nvPr>
        </p:nvSpPr>
        <p:spPr>
          <a:xfrm>
            <a:off x="1228077" y="2362909"/>
            <a:ext cx="7467600" cy="1470025"/>
          </a:xfrm>
        </p:spPr>
        <p:txBody>
          <a:bodyPr/>
          <a:lstStyle/>
          <a:p>
            <a:r>
              <a:rPr lang="en-US">
                <a:latin typeface="Franklin Gothic Demi" panose="020B0703020102020204" pitchFamily="34" charset="0"/>
              </a:rPr>
              <a:t>Spring 2025 VTCAP </a:t>
            </a:r>
            <a:br>
              <a:rPr lang="en-US">
                <a:latin typeface="Franklin Gothic Demi" panose="020B0703020102020204" pitchFamily="34" charset="0"/>
              </a:rPr>
            </a:br>
            <a:r>
              <a:rPr lang="en-US">
                <a:latin typeface="Franklin Gothic Demi" panose="020B0703020102020204" pitchFamily="34" charset="0"/>
              </a:rPr>
              <a:t>Proctor Training</a:t>
            </a:r>
          </a:p>
        </p:txBody>
      </p:sp>
    </p:spTree>
    <p:extLst>
      <p:ext uri="{BB962C8B-B14F-4D97-AF65-F5344CB8AC3E}">
        <p14:creationId xmlns:p14="http://schemas.microsoft.com/office/powerpoint/2010/main" val="20169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2389116"/>
          </a:xfrm>
          <a:prstGeom prst="rect">
            <a:avLst/>
          </a:prstGeom>
          <a:noFill/>
        </p:spPr>
        <p:txBody>
          <a:bodyPr wrap="square">
            <a:spAutoFit/>
          </a:bodyPr>
          <a:lstStyle/>
          <a:p>
            <a:pPr marL="342900" indent="-342900">
              <a:lnSpc>
                <a:spcPct val="120000"/>
              </a:lnSpc>
            </a:pPr>
            <a:r>
              <a:rPr lang="en-US" sz="1800">
                <a:latin typeface="Franklin Gothic Book" panose="020B0503020102020204" pitchFamily="34" charset="0"/>
                <a:cs typeface="Calibri"/>
              </a:rPr>
              <a:t>The </a:t>
            </a:r>
            <a:r>
              <a:rPr lang="en-US" b="1" u="sng">
                <a:latin typeface="Franklin Gothic Book" panose="020B0503020102020204" pitchFamily="34" charset="0"/>
                <a:cs typeface="Calibri"/>
              </a:rPr>
              <a:t>Teacher and/or Proctor</a:t>
            </a:r>
            <a:r>
              <a:rPr lang="en-US" b="1">
                <a:latin typeface="Franklin Gothic Book" panose="020B0503020102020204" pitchFamily="34" charset="0"/>
                <a:cs typeface="Calibri"/>
              </a:rPr>
              <a:t>: </a:t>
            </a:r>
            <a:endParaRPr lang="en-US" sz="1800">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Completes all district and/or school training</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Reviews the Test Administrator’s Manual (TAM)</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Reviews student information prior to testing to ensure each student receives the proper test with appropriate supports. </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Administers the VTCAP assessments</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Reports any test security incidents to the SC or DC</a:t>
            </a:r>
          </a:p>
        </p:txBody>
      </p:sp>
    </p:spTree>
    <p:extLst>
      <p:ext uri="{BB962C8B-B14F-4D97-AF65-F5344CB8AC3E}">
        <p14:creationId xmlns:p14="http://schemas.microsoft.com/office/powerpoint/2010/main" val="42063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63AD-8A0F-1E3A-0178-16851CA14F62}"/>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54B5458E-98AB-43F0-1DC5-DC9E101168B2}"/>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Roles and Responsibilities</a:t>
            </a:r>
          </a:p>
        </p:txBody>
      </p:sp>
      <p:sp>
        <p:nvSpPr>
          <p:cNvPr id="3" name="TextBox 2">
            <a:extLst>
              <a:ext uri="{FF2B5EF4-FFF2-40B4-BE49-F238E27FC236}">
                <a16:creationId xmlns:a16="http://schemas.microsoft.com/office/drawing/2014/main" id="{2997089C-E4F7-0F6C-0F0A-A59FCC7D2B4E}"/>
              </a:ext>
            </a:extLst>
          </p:cNvPr>
          <p:cNvSpPr txBox="1"/>
          <p:nvPr/>
        </p:nvSpPr>
        <p:spPr>
          <a:xfrm>
            <a:off x="457200" y="1325880"/>
            <a:ext cx="8229600" cy="5048305"/>
          </a:xfrm>
          <a:prstGeom prst="rect">
            <a:avLst/>
          </a:prstGeom>
          <a:noFill/>
        </p:spPr>
        <p:txBody>
          <a:bodyPr wrap="square" lIns="91440" tIns="45720" rIns="91440" bIns="45720" anchor="t">
            <a:spAutoFit/>
          </a:bodyPr>
          <a:lstStyle/>
          <a:p>
            <a:pPr marL="342900" marR="0" lvl="0" indent="-342900" algn="l" defTabSz="914400" rtl="0" eaLnBrk="1" fontAlgn="base" latinLnBrk="0" hangingPunct="1">
              <a:lnSpc>
                <a:spcPct val="12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rPr>
              <a:t>IT Coordinator, Special Education Director, and Superintendent</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rPr>
              <a:t>Optional roles than can be used in your district as needed</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a:cs typeface="Calibri"/>
              </a:rPr>
              <a:t>District-level</a:t>
            </a:r>
            <a:r>
              <a:rPr kumimoji="0" lang="en-US" sz="1800" b="0" i="0" u="none" strike="noStrike" kern="1200" cap="none" spc="0" normalizeH="0" baseline="0" noProof="0" dirty="0">
                <a:ln>
                  <a:noFill/>
                </a:ln>
                <a:solidFill>
                  <a:prstClr val="black"/>
                </a:solidFill>
                <a:effectLst/>
                <a:uLnTx/>
                <a:uFillTx/>
                <a:latin typeface="Franklin Gothic Book"/>
                <a:cs typeface="Calibri"/>
              </a:rPr>
              <a:t> access to student information</a:t>
            </a:r>
            <a:endParaRPr lang="en-US" sz="1800" b="0" i="0" u="none" strike="noStrike" kern="1200" cap="none" spc="0" normalizeH="0" baseline="0" noProof="0" dirty="0">
              <a:ln>
                <a:noFill/>
              </a:ln>
              <a:solidFill>
                <a:prstClr val="black"/>
              </a:solidFill>
              <a:effectLst/>
              <a:uLnTx/>
              <a:uFillTx/>
              <a:latin typeface="Franklin Gothic Book"/>
              <a:cs typeface="Calibri"/>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rPr>
              <a:t>The </a:t>
            </a:r>
            <a:r>
              <a:rPr kumimoji="0" lang="en-US" sz="1800" b="1" i="0" u="sng"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rPr>
              <a:t>IT Coordinator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Calibri"/>
              </a:rPr>
              <a:t>can:</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Add/edit student accounts and accommodations</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Crea</a:t>
            </a:r>
            <a:r>
              <a:rPr lang="en-US" dirty="0" err="1">
                <a:solidFill>
                  <a:prstClr val="black"/>
                </a:solidFill>
                <a:latin typeface="Franklin Gothic Book" panose="020B0503020102020204" pitchFamily="34" charset="0"/>
              </a:rPr>
              <a:t>te</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 proctor groups</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View reports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The </a:t>
            </a:r>
            <a:r>
              <a:rPr kumimoji="0" lang="en-US" sz="1800" b="1" i="0" u="sng"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Special Education Director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can:</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Add/edit student accounts and accommodations</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View reports</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The </a:t>
            </a:r>
            <a:r>
              <a:rPr kumimoji="0" lang="en-US" sz="1800" b="1" i="0" u="sng"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Superintendent</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 can:</a:t>
            </a:r>
          </a:p>
          <a:p>
            <a:pPr marL="285750" marR="0" lvl="0" indent="-28575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panose="020B0604020202020204" pitchFamily="34" charset="0"/>
              </a:rPr>
              <a:t>View reports</a:t>
            </a:r>
          </a:p>
        </p:txBody>
      </p:sp>
    </p:spTree>
    <p:extLst>
      <p:ext uri="{BB962C8B-B14F-4D97-AF65-F5344CB8AC3E}">
        <p14:creationId xmlns:p14="http://schemas.microsoft.com/office/powerpoint/2010/main" val="150328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a:solidFill>
                  <a:schemeClr val="bg1"/>
                </a:solidFill>
                <a:latin typeface="Franklin Gothic Demi Cond" panose="020B0706030402020204" pitchFamily="34" charset="0"/>
              </a:rPr>
              <a:t>Test Security and Procedures</a:t>
            </a:r>
          </a:p>
        </p:txBody>
      </p:sp>
    </p:spTree>
    <p:extLst>
      <p:ext uri="{BB962C8B-B14F-4D97-AF65-F5344CB8AC3E}">
        <p14:creationId xmlns:p14="http://schemas.microsoft.com/office/powerpoint/2010/main" val="43046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Test Security</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524315"/>
          </a:xfrm>
          <a:prstGeom prst="rect">
            <a:avLst/>
          </a:prstGeom>
          <a:noFill/>
        </p:spPr>
        <p:txBody>
          <a:bodyPr wrap="square">
            <a:spAutoFit/>
          </a:bodyPr>
          <a:lstStyle/>
          <a:p>
            <a:r>
              <a:rPr lang="en-US">
                <a:latin typeface="Franklin Gothic Book" panose="020B0503020102020204" pitchFamily="34" charset="0"/>
                <a:ea typeface="+mn-lt"/>
                <a:cs typeface="+mn-lt"/>
              </a:rPr>
              <a:t>The security of assessment instruments and the confidentiality of student information are vital to maintaining the validity, reliability, and fairness of the results.</a:t>
            </a:r>
            <a:r>
              <a:rPr lang="en-US" altLang="en-US">
                <a:latin typeface="Franklin Gothic Book" panose="020B0503020102020204" pitchFamily="34" charset="0"/>
              </a:rPr>
              <a:t> Security of test materials must be maintained before, during, and after administration.</a:t>
            </a:r>
          </a:p>
          <a:p>
            <a:endParaRPr lang="en-US" altLang="en-US">
              <a:latin typeface="Franklin Gothic Book" panose="020B0503020102020204" pitchFamily="34" charset="0"/>
            </a:endParaRPr>
          </a:p>
          <a:p>
            <a:r>
              <a:rPr lang="en-US" altLang="en-US">
                <a:latin typeface="Franklin Gothic Book" panose="020B0503020102020204" pitchFamily="34" charset="0"/>
              </a:rPr>
              <a:t>Secure CBT test materials</a:t>
            </a:r>
          </a:p>
          <a:p>
            <a:pPr marL="285750" indent="-285750">
              <a:buFont typeface="Arial" panose="020B0604020202020204" pitchFamily="34" charset="0"/>
              <a:buChar char="•"/>
            </a:pPr>
            <a:r>
              <a:rPr lang="en-US" altLang="en-US">
                <a:latin typeface="Franklin Gothic Book" panose="020B0503020102020204" pitchFamily="34" charset="0"/>
              </a:rPr>
              <a:t>Student print cards</a:t>
            </a:r>
          </a:p>
          <a:p>
            <a:pPr marL="285750" indent="-285750">
              <a:buFont typeface="Arial" panose="020B0604020202020204" pitchFamily="34" charset="0"/>
              <a:buChar char="•"/>
            </a:pPr>
            <a:r>
              <a:rPr lang="en-US" altLang="en-US">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altLang="en-US">
              <a:latin typeface="Franklin Gothic Book" panose="020B0503020102020204" pitchFamily="34" charset="0"/>
            </a:endParaRPr>
          </a:p>
          <a:p>
            <a:r>
              <a:rPr lang="en-US" altLang="en-US">
                <a:latin typeface="Franklin Gothic Book" panose="020B0503020102020204" pitchFamily="34" charset="0"/>
              </a:rPr>
              <a:t>Secure PBT test materials</a:t>
            </a:r>
          </a:p>
          <a:p>
            <a:pPr marL="285750" indent="-285750">
              <a:buFont typeface="Arial" panose="020B0604020202020204" pitchFamily="34" charset="0"/>
              <a:buChar char="•"/>
            </a:pPr>
            <a:r>
              <a:rPr lang="en-US" altLang="en-US">
                <a:latin typeface="Franklin Gothic Book" panose="020B0503020102020204" pitchFamily="34" charset="0"/>
              </a:rPr>
              <a:t>Test booklets</a:t>
            </a:r>
          </a:p>
          <a:p>
            <a:pPr marL="285750" indent="-285750">
              <a:buFont typeface="Arial" panose="020B0604020202020204" pitchFamily="34" charset="0"/>
              <a:buChar char="•"/>
            </a:pPr>
            <a:r>
              <a:rPr lang="en-US" altLang="en-US">
                <a:latin typeface="Franklin Gothic Book" panose="020B0503020102020204" pitchFamily="34" charset="0"/>
              </a:rPr>
              <a:t>Periodic tables written on by students</a:t>
            </a:r>
          </a:p>
          <a:p>
            <a:pPr marL="285750" indent="-285750">
              <a:buFont typeface="Arial" panose="020B0604020202020204" pitchFamily="34" charset="0"/>
              <a:buChar char="•"/>
            </a:pPr>
            <a:r>
              <a:rPr lang="en-US" altLang="en-US">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a:latin typeface="Franklin Gothic Book" panose="020B0503020102020204" pitchFamily="34" charset="0"/>
            </a:endParaRPr>
          </a:p>
          <a:p>
            <a:r>
              <a:rPr lang="en-US">
                <a:latin typeface="Franklin Gothic Book" panose="020B0503020102020204" pitchFamily="34" charset="0"/>
              </a:rPr>
              <a:t>All secure test materials </a:t>
            </a:r>
            <a:r>
              <a:rPr lang="en-US" b="1">
                <a:latin typeface="Franklin Gothic Book" panose="020B0503020102020204" pitchFamily="34" charset="0"/>
              </a:rPr>
              <a:t>must be securely destroyed </a:t>
            </a:r>
            <a:r>
              <a:rPr lang="en-US">
                <a:latin typeface="Franklin Gothic Book" panose="020B0503020102020204" pitchFamily="34" charset="0"/>
              </a:rPr>
              <a:t>by the school/district. </a:t>
            </a:r>
          </a:p>
          <a:p>
            <a:endParaRPr lang="en-US">
              <a:latin typeface="Franklin Gothic Book" panose="020B0503020102020204" pitchFamily="34" charset="0"/>
            </a:endParaRPr>
          </a:p>
        </p:txBody>
      </p:sp>
    </p:spTree>
    <p:extLst>
      <p:ext uri="{BB962C8B-B14F-4D97-AF65-F5344CB8AC3E}">
        <p14:creationId xmlns:p14="http://schemas.microsoft.com/office/powerpoint/2010/main" val="36151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Test Security Incidents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3416320"/>
          </a:xfrm>
          <a:prstGeom prst="rect">
            <a:avLst/>
          </a:prstGeom>
          <a:noFill/>
        </p:spPr>
        <p:txBody>
          <a:bodyPr wrap="square" lIns="91440" tIns="45720" rIns="91440" bIns="45720" anchor="t">
            <a:spAutoFit/>
          </a:bodyPr>
          <a:lstStyle/>
          <a:p>
            <a:r>
              <a:rPr lang="en-US" altLang="en-US" dirty="0">
                <a:latin typeface="Franklin Gothic Book"/>
                <a:cs typeface="Arial"/>
              </a:rPr>
              <a:t>Any breaches in test security must be immediately reported to the SC or DC. Test security incidents are categorized below:</a:t>
            </a:r>
          </a:p>
          <a:p>
            <a:pPr marL="285750" indent="-285750">
              <a:buFont typeface="Arial" panose="020B0604020202020204" pitchFamily="34" charset="0"/>
              <a:buChar char="•"/>
            </a:pPr>
            <a:r>
              <a:rPr lang="en-US" altLang="en-US" dirty="0">
                <a:latin typeface="Franklin Gothic Book"/>
                <a:cs typeface="Arial"/>
              </a:rPr>
              <a:t>Student access to unapproved device/material</a:t>
            </a:r>
          </a:p>
          <a:p>
            <a:pPr marL="285750" indent="-285750">
              <a:buFont typeface="Arial" panose="020B0604020202020204" pitchFamily="34" charset="0"/>
              <a:buChar char="•"/>
            </a:pPr>
            <a:r>
              <a:rPr lang="en-US" altLang="en-US" dirty="0">
                <a:latin typeface="Franklin Gothic Book"/>
                <a:cs typeface="Arial"/>
              </a:rPr>
              <a:t>Cheating </a:t>
            </a:r>
          </a:p>
          <a:p>
            <a:pPr marL="285750" indent="-285750">
              <a:buFont typeface="Arial" panose="020B0604020202020204" pitchFamily="34" charset="0"/>
              <a:buChar char="•"/>
            </a:pPr>
            <a:r>
              <a:rPr lang="en-US" altLang="en-US" dirty="0">
                <a:latin typeface="Franklin Gothic Book"/>
                <a:cs typeface="Arial"/>
              </a:rPr>
              <a:t>Sharing, posting, or copying of secure test materials (student)</a:t>
            </a:r>
          </a:p>
          <a:p>
            <a:pPr marL="285750" indent="-285750">
              <a:buFont typeface="Arial" panose="020B0604020202020204" pitchFamily="34" charset="0"/>
              <a:buChar char="•"/>
            </a:pPr>
            <a:r>
              <a:rPr lang="en-US" altLang="en-US" dirty="0">
                <a:latin typeface="Franklin Gothic Book"/>
                <a:cs typeface="Arial"/>
              </a:rPr>
              <a:t>Sharing, posting, or copying of secure test materials (adult)</a:t>
            </a:r>
          </a:p>
          <a:p>
            <a:pPr marL="285750" indent="-285750">
              <a:buFont typeface="Arial" panose="020B0604020202020204" pitchFamily="34" charset="0"/>
              <a:buChar char="•"/>
            </a:pPr>
            <a:r>
              <a:rPr lang="en-US" altLang="en-US" dirty="0">
                <a:latin typeface="Franklin Gothic Book"/>
                <a:cs typeface="Arial"/>
              </a:rPr>
              <a:t>Student engaged with incorrect assessment</a:t>
            </a:r>
          </a:p>
          <a:p>
            <a:pPr marL="742950" lvl="1" indent="-285750">
              <a:buFont typeface="Arial" panose="020B0604020202020204" pitchFamily="34" charset="0"/>
              <a:buChar char="•"/>
            </a:pPr>
            <a:r>
              <a:rPr lang="en-US" altLang="en-US" dirty="0">
                <a:latin typeface="Franklin Gothic Book"/>
                <a:cs typeface="Arial"/>
              </a:rPr>
              <a:t>Wrong student test, incorrect grade level</a:t>
            </a:r>
          </a:p>
          <a:p>
            <a:pPr marL="285750" indent="-285750">
              <a:buFont typeface="Arial" panose="020B0604020202020204" pitchFamily="34" charset="0"/>
              <a:buChar char="•"/>
            </a:pPr>
            <a:r>
              <a:rPr lang="en-US" altLang="en-US" dirty="0">
                <a:latin typeface="Franklin Gothic Book"/>
                <a:cs typeface="Arial"/>
              </a:rPr>
              <a:t>Technology issue interrupting test session (unable to restart session)</a:t>
            </a:r>
          </a:p>
          <a:p>
            <a:pPr marL="285750" indent="-285750">
              <a:buFont typeface="Arial" panose="020B0604020202020204" pitchFamily="34" charset="0"/>
              <a:buChar char="•"/>
            </a:pPr>
            <a:endParaRPr lang="en-US" altLang="en-US" dirty="0">
              <a:latin typeface="Franklin Gothic Book" panose="020B0503020102020204" pitchFamily="34" charset="0"/>
            </a:endParaRPr>
          </a:p>
          <a:p>
            <a:r>
              <a:rPr lang="en-US" altLang="en-US" dirty="0">
                <a:latin typeface="Franklin Gothic Book"/>
                <a:cs typeface="Arial"/>
              </a:rPr>
              <a:t>All test security incidents must be reported to AOE using the </a:t>
            </a:r>
            <a:r>
              <a:rPr lang="en-US" u="sng" dirty="0">
                <a:solidFill>
                  <a:srgbClr val="0000FF"/>
                </a:solidFill>
                <a:latin typeface="Franklin Gothic Book" panose="020B0503020102020204" pitchFamily="34" charset="0"/>
                <a:hlinkClick r:id="rId3"/>
              </a:rPr>
              <a:t>Test Security Incident (Irregularity) Form</a:t>
            </a:r>
            <a:r>
              <a:rPr lang="en-US" dirty="0">
                <a:latin typeface="Franklin Gothic Book" panose="020B0503020102020204" pitchFamily="34" charset="0"/>
              </a:rPr>
              <a:t>. </a:t>
            </a:r>
          </a:p>
        </p:txBody>
      </p:sp>
    </p:spTree>
    <p:extLst>
      <p:ext uri="{BB962C8B-B14F-4D97-AF65-F5344CB8AC3E}">
        <p14:creationId xmlns:p14="http://schemas.microsoft.com/office/powerpoint/2010/main" val="24741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15</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325880"/>
            <a:ext cx="3557106" cy="3557106"/>
          </a:xfrm>
          <a:prstGeom prst="rect">
            <a:avLst/>
          </a:prstGeom>
        </p:spPr>
      </p:pic>
      <p:sp>
        <p:nvSpPr>
          <p:cNvPr id="7" name="Oval 6">
            <a:extLst>
              <a:ext uri="{FF2B5EF4-FFF2-40B4-BE49-F238E27FC236}">
                <a16:creationId xmlns:a16="http://schemas.microsoft.com/office/drawing/2014/main" id="{8A420B3B-440A-8771-5867-98641C1503EB}"/>
              </a:ext>
            </a:extLst>
          </p:cNvPr>
          <p:cNvSpPr/>
          <p:nvPr/>
        </p:nvSpPr>
        <p:spPr>
          <a:xfrm>
            <a:off x="1414623" y="3521108"/>
            <a:ext cx="727860" cy="716622"/>
          </a:xfrm>
          <a:prstGeom prst="ellipse">
            <a:avLst/>
          </a:prstGeom>
          <a:solidFill>
            <a:srgbClr val="00B050"/>
          </a:solidFill>
          <a:ln>
            <a:solidFill>
              <a:srgbClr val="00B05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85F0B2D-56E6-AD7E-AC18-37C7F119D250}"/>
              </a:ext>
            </a:extLst>
          </p:cNvPr>
          <p:cNvSpPr txBox="1"/>
          <p:nvPr/>
        </p:nvSpPr>
        <p:spPr>
          <a:xfrm>
            <a:off x="3276601" y="1325880"/>
            <a:ext cx="5410200" cy="3901068"/>
          </a:xfrm>
          <a:prstGeom prst="rect">
            <a:avLst/>
          </a:prstGeom>
          <a:noFill/>
        </p:spPr>
        <p:txBody>
          <a:bodyPr wrap="square" rtlCol="0">
            <a:spAutoFit/>
          </a:bodyPr>
          <a:lstStyle/>
          <a:p>
            <a:r>
              <a:rPr lang="en-US">
                <a:latin typeface="Franklin Gothic Book" panose="020B0503020102020204" pitchFamily="34" charset="0"/>
                <a:ea typeface="+mn-lt"/>
                <a:cs typeface="+mn-lt"/>
              </a:rPr>
              <a:t>In some cases, a test security incident has a </a:t>
            </a:r>
            <a:r>
              <a:rPr lang="en-US" b="1">
                <a:latin typeface="Franklin Gothic Book" panose="020B0503020102020204" pitchFamily="34" charset="0"/>
                <a:ea typeface="+mn-lt"/>
                <a:cs typeface="+mn-lt"/>
              </a:rPr>
              <a:t>low impact on the individual or group of students</a:t>
            </a:r>
            <a:r>
              <a:rPr lang="en-US">
                <a:latin typeface="Franklin Gothic Book" panose="020B0503020102020204" pitchFamily="34" charset="0"/>
                <a:ea typeface="+mn-lt"/>
                <a:cs typeface="+mn-lt"/>
              </a:rPr>
              <a:t> who are testing and has a low risk of potentially affecting student performance on the test, test security, or test validity. </a:t>
            </a:r>
          </a:p>
          <a:p>
            <a:endParaRPr lang="en-US">
              <a:latin typeface="Franklin Gothic Book" panose="020B0503020102020204" pitchFamily="34" charset="0"/>
              <a:ea typeface="+mn-lt"/>
              <a:cs typeface="+mn-lt"/>
            </a:endParaRPr>
          </a:p>
          <a:p>
            <a:r>
              <a:rPr lang="en-US">
                <a:latin typeface="Franklin Gothic Book" panose="020B0503020102020204" pitchFamily="34" charset="0"/>
                <a:ea typeface="+mn-lt"/>
                <a:cs typeface="+mn-lt"/>
              </a:rPr>
              <a:t>These circumstances can be corrected and contained at the local level. Such incidents </a:t>
            </a:r>
            <a:r>
              <a:rPr lang="en-US" b="1">
                <a:latin typeface="Franklin Gothic Book" panose="020B0503020102020204" pitchFamily="34" charset="0"/>
                <a:ea typeface="+mn-lt"/>
                <a:cs typeface="+mn-lt"/>
              </a:rPr>
              <a:t>do not need to be reported</a:t>
            </a:r>
            <a:r>
              <a:rPr lang="en-US">
                <a:latin typeface="Franklin Gothic Book" panose="020B0503020102020204" pitchFamily="34" charset="0"/>
                <a:ea typeface="+mn-lt"/>
                <a:cs typeface="+mn-lt"/>
              </a:rPr>
              <a:t> to the AOE. </a:t>
            </a:r>
          </a:p>
          <a:p>
            <a:endParaRPr lang="en-US">
              <a:latin typeface="Franklin Gothic Book" panose="020B0503020102020204" pitchFamily="34" charset="0"/>
              <a:ea typeface="+mn-lt"/>
              <a:cs typeface="+mn-lt"/>
            </a:endParaRPr>
          </a:p>
          <a:p>
            <a:r>
              <a:rPr lang="en-US">
                <a:latin typeface="Franklin Gothic Book" panose="020B0503020102020204" pitchFamily="34" charset="0"/>
                <a:ea typeface="+mn-lt"/>
                <a:cs typeface="+mn-lt"/>
              </a:rPr>
              <a:t>Examples include a fire drill occurring during a test session or minor connectivity issues interrupting testing.</a:t>
            </a:r>
          </a:p>
          <a:p>
            <a:endParaRPr lang="en-US" sz="1350"/>
          </a:p>
        </p:txBody>
      </p:sp>
      <p:sp>
        <p:nvSpPr>
          <p:cNvPr id="3" name="Title 4">
            <a:extLst>
              <a:ext uri="{FF2B5EF4-FFF2-40B4-BE49-F238E27FC236}">
                <a16:creationId xmlns:a16="http://schemas.microsoft.com/office/drawing/2014/main" id="{AEA42092-6268-8DC0-BC38-A8A6BDA9A98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67635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16</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2" y="1325880"/>
            <a:ext cx="3557106" cy="3557106"/>
          </a:xfrm>
          <a:prstGeom prst="rect">
            <a:avLst/>
          </a:prstGeom>
        </p:spPr>
      </p:pic>
      <p:sp>
        <p:nvSpPr>
          <p:cNvPr id="6" name="Oval 5">
            <a:extLst>
              <a:ext uri="{FF2B5EF4-FFF2-40B4-BE49-F238E27FC236}">
                <a16:creationId xmlns:a16="http://schemas.microsoft.com/office/drawing/2014/main" id="{6A9BB996-0124-6E46-FA6B-1D12344B90C4}"/>
              </a:ext>
            </a:extLst>
          </p:cNvPr>
          <p:cNvSpPr/>
          <p:nvPr/>
        </p:nvSpPr>
        <p:spPr>
          <a:xfrm>
            <a:off x="1418155" y="2746122"/>
            <a:ext cx="727860" cy="716622"/>
          </a:xfrm>
          <a:prstGeom prst="ellipse">
            <a:avLst/>
          </a:prstGeom>
          <a:solidFill>
            <a:srgbClr val="FFFF00"/>
          </a:solid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49BD49A-53D2-2FC4-EFD4-A3D1C59DEE44}"/>
              </a:ext>
            </a:extLst>
          </p:cNvPr>
          <p:cNvSpPr txBox="1"/>
          <p:nvPr/>
        </p:nvSpPr>
        <p:spPr>
          <a:xfrm>
            <a:off x="3276600" y="1325880"/>
            <a:ext cx="5331463" cy="3693319"/>
          </a:xfrm>
          <a:prstGeom prst="rect">
            <a:avLst/>
          </a:prstGeom>
          <a:noFill/>
        </p:spPr>
        <p:txBody>
          <a:bodyPr wrap="square">
            <a:spAutoFit/>
          </a:bodyPr>
          <a:lstStyle/>
          <a:p>
            <a:r>
              <a:rPr lang="en-US">
                <a:latin typeface="Franklin Gothic Book" panose="020B0503020102020204" pitchFamily="34" charset="0"/>
                <a:cs typeface="Calibri"/>
              </a:rPr>
              <a:t>An </a:t>
            </a:r>
            <a:r>
              <a:rPr lang="en-US" b="1">
                <a:latin typeface="Franklin Gothic Book" panose="020B0503020102020204" pitchFamily="34" charset="0"/>
                <a:cs typeface="Calibri"/>
              </a:rPr>
              <a:t>unusual circumstance that impacts an individual or group of students</a:t>
            </a:r>
            <a:r>
              <a:rPr lang="en-US">
                <a:latin typeface="Franklin Gothic Book" panose="020B0503020102020204" pitchFamily="34" charset="0"/>
                <a:cs typeface="Calibri"/>
              </a:rPr>
              <a:t> who are testing and may potentially affect student performance on the test, test security, or test validity </a:t>
            </a:r>
            <a:r>
              <a:rPr lang="en-US" b="1">
                <a:latin typeface="Franklin Gothic Book" panose="020B0503020102020204" pitchFamily="34" charset="0"/>
                <a:cs typeface="Calibri"/>
                <a:hlinkClick r:id="rId5">
                  <a:extLst>
                    <a:ext uri="{A12FA001-AC4F-418D-AE19-62706E023703}">
                      <ahyp:hlinkClr xmlns:ahyp="http://schemas.microsoft.com/office/drawing/2018/hyperlinkcolor" val="tx"/>
                    </a:ext>
                  </a:extLst>
                </a:hlinkClick>
              </a:rPr>
              <a:t>must be reported to the AOE</a:t>
            </a:r>
            <a:r>
              <a:rPr lang="en-US">
                <a:latin typeface="Franklin Gothic Book" panose="020B0503020102020204" pitchFamily="34" charset="0"/>
                <a:cs typeface="Calibri"/>
              </a:rPr>
              <a:t>. </a:t>
            </a:r>
          </a:p>
          <a:p>
            <a:endParaRPr lang="en-US">
              <a:latin typeface="Franklin Gothic Book" panose="020B0503020102020204" pitchFamily="34" charset="0"/>
              <a:cs typeface="Calibri"/>
            </a:endParaRPr>
          </a:p>
          <a:p>
            <a:r>
              <a:rPr lang="en-US">
                <a:latin typeface="Franklin Gothic Book" panose="020B0503020102020204" pitchFamily="34" charset="0"/>
                <a:cs typeface="Calibri"/>
              </a:rPr>
              <a:t>These circumstances can be corrected and contained at the local level. An irregularity </a:t>
            </a:r>
            <a:r>
              <a:rPr lang="en-US" b="1">
                <a:latin typeface="Franklin Gothic Book" panose="020B0503020102020204" pitchFamily="34" charset="0"/>
                <a:cs typeface="Calibri"/>
              </a:rPr>
              <a:t>must be reported to the SC and DA immediately</a:t>
            </a:r>
            <a:r>
              <a:rPr lang="en-US">
                <a:latin typeface="Franklin Gothic Book" panose="020B0503020102020204" pitchFamily="34" charset="0"/>
                <a:cs typeface="Calibri"/>
              </a:rPr>
              <a:t>. </a:t>
            </a:r>
          </a:p>
          <a:p>
            <a:endParaRPr lang="en-US">
              <a:latin typeface="Franklin Gothic Book" panose="020B0503020102020204" pitchFamily="34" charset="0"/>
              <a:cs typeface="Calibri"/>
            </a:endParaRPr>
          </a:p>
          <a:p>
            <a:r>
              <a:rPr lang="en-US">
                <a:latin typeface="Franklin Gothic Book" panose="020B0503020102020204" pitchFamily="34" charset="0"/>
                <a:cs typeface="Calibri"/>
              </a:rPr>
              <a:t>Examples include more significant technology issues, students talking to each other during testing, or inappropriate assignment/use of an accommodation.</a:t>
            </a:r>
          </a:p>
        </p:txBody>
      </p:sp>
      <p:sp>
        <p:nvSpPr>
          <p:cNvPr id="8" name="Title 4">
            <a:extLst>
              <a:ext uri="{FF2B5EF4-FFF2-40B4-BE49-F238E27FC236}">
                <a16:creationId xmlns:a16="http://schemas.microsoft.com/office/drawing/2014/main" id="{AF629310-8278-48A0-FD29-0C344205DCD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7366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17</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2" y="1325880"/>
            <a:ext cx="3557106" cy="3557106"/>
          </a:xfrm>
          <a:prstGeom prst="rect">
            <a:avLst/>
          </a:prstGeom>
        </p:spPr>
      </p:pic>
      <p:sp>
        <p:nvSpPr>
          <p:cNvPr id="5" name="Oval 4">
            <a:extLst>
              <a:ext uri="{FF2B5EF4-FFF2-40B4-BE49-F238E27FC236}">
                <a16:creationId xmlns:a16="http://schemas.microsoft.com/office/drawing/2014/main" id="{A432823D-E9BE-D242-243A-1C42952304B4}"/>
              </a:ext>
            </a:extLst>
          </p:cNvPr>
          <p:cNvSpPr/>
          <p:nvPr/>
        </p:nvSpPr>
        <p:spPr>
          <a:xfrm>
            <a:off x="1418155" y="1926802"/>
            <a:ext cx="727860" cy="716622"/>
          </a:xfrm>
          <a:prstGeom prst="ellipse">
            <a:avLst/>
          </a:prstGeom>
          <a:solidFill>
            <a:srgbClr val="FF0000"/>
          </a:solid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422FDD1-275A-2897-D7D2-4C2E01928855}"/>
              </a:ext>
            </a:extLst>
          </p:cNvPr>
          <p:cNvSpPr txBox="1"/>
          <p:nvPr/>
        </p:nvSpPr>
        <p:spPr>
          <a:xfrm>
            <a:off x="3430606" y="1325880"/>
            <a:ext cx="5084744" cy="3693319"/>
          </a:xfrm>
          <a:prstGeom prst="rect">
            <a:avLst/>
          </a:prstGeom>
          <a:noFill/>
        </p:spPr>
        <p:txBody>
          <a:bodyPr wrap="square">
            <a:spAutoFit/>
          </a:bodyPr>
          <a:lstStyle/>
          <a:p>
            <a:r>
              <a:rPr lang="en-US">
                <a:latin typeface="Franklin Gothic Book" panose="020B0503020102020204" pitchFamily="34" charset="0"/>
                <a:cs typeface="Calibri"/>
              </a:rPr>
              <a:t>In rare cases, a test security incident may </a:t>
            </a:r>
            <a:r>
              <a:rPr lang="en-US" b="1">
                <a:latin typeface="Franklin Gothic Book" panose="020B0503020102020204" pitchFamily="34" charset="0"/>
                <a:cs typeface="Calibri"/>
              </a:rPr>
              <a:t>pose a threat to the validity of the test</a:t>
            </a:r>
            <a:r>
              <a:rPr lang="en-US">
                <a:latin typeface="Franklin Gothic Book" panose="020B0503020102020204" pitchFamily="34" charset="0"/>
                <a:cs typeface="Calibri"/>
              </a:rPr>
              <a:t>. Examples may include such situations as a release of secure materials or a security/system risk. </a:t>
            </a:r>
          </a:p>
          <a:p>
            <a:endParaRPr lang="en-US">
              <a:latin typeface="Franklin Gothic Book" panose="020B0503020102020204" pitchFamily="34" charset="0"/>
              <a:cs typeface="Calibri"/>
            </a:endParaRPr>
          </a:p>
          <a:p>
            <a:r>
              <a:rPr lang="en-US">
                <a:latin typeface="Franklin Gothic Book" panose="020B0503020102020204" pitchFamily="34" charset="0"/>
                <a:cs typeface="Calibri"/>
              </a:rPr>
              <a:t>These circumstances have implications for anyone using the test items (perhaps outside of Vermont) and may result in a decision to remove the test item(s) from the available secure bank. </a:t>
            </a:r>
          </a:p>
          <a:p>
            <a:endParaRPr lang="en-US">
              <a:latin typeface="Franklin Gothic Book" panose="020B0503020102020204" pitchFamily="34" charset="0"/>
              <a:cs typeface="Calibri"/>
            </a:endParaRPr>
          </a:p>
          <a:p>
            <a:r>
              <a:rPr lang="en-US">
                <a:latin typeface="Franklin Gothic Book" panose="020B0503020102020204" pitchFamily="34" charset="0"/>
                <a:cs typeface="Calibri"/>
              </a:rPr>
              <a:t>Such an incident </a:t>
            </a:r>
            <a:r>
              <a:rPr lang="en-US" b="1">
                <a:latin typeface="Franklin Gothic Book" panose="020B0503020102020204" pitchFamily="34" charset="0"/>
                <a:cs typeface="Calibri"/>
              </a:rPr>
              <a:t>must be reported to the DC and SC immediately</a:t>
            </a:r>
            <a:r>
              <a:rPr lang="en-US">
                <a:latin typeface="Franklin Gothic Book" panose="020B0503020102020204" pitchFamily="34" charset="0"/>
                <a:cs typeface="Calibri"/>
              </a:rPr>
              <a:t> and </a:t>
            </a:r>
            <a:r>
              <a:rPr lang="en-US" b="1">
                <a:latin typeface="Franklin Gothic Book" panose="020B0503020102020204" pitchFamily="34" charset="0"/>
                <a:cs typeface="Calibri"/>
                <a:hlinkClick r:id="rId5">
                  <a:extLst>
                    <a:ext uri="{A12FA001-AC4F-418D-AE19-62706E023703}">
                      <ahyp:hlinkClr xmlns:ahyp="http://schemas.microsoft.com/office/drawing/2018/hyperlinkcolor" val="tx"/>
                    </a:ext>
                  </a:extLst>
                </a:hlinkClick>
              </a:rPr>
              <a:t>must be reported to the AOE</a:t>
            </a:r>
            <a:r>
              <a:rPr lang="en-US" b="1">
                <a:latin typeface="Franklin Gothic Book" panose="020B0503020102020204" pitchFamily="34" charset="0"/>
                <a:cs typeface="Calibri"/>
              </a:rPr>
              <a:t> </a:t>
            </a:r>
            <a:r>
              <a:rPr lang="en-US">
                <a:latin typeface="Franklin Gothic Book" panose="020B0503020102020204" pitchFamily="34" charset="0"/>
                <a:cs typeface="Calibri"/>
              </a:rPr>
              <a:t>promptly.</a:t>
            </a:r>
          </a:p>
        </p:txBody>
      </p:sp>
      <p:sp>
        <p:nvSpPr>
          <p:cNvPr id="8" name="Title 4">
            <a:extLst>
              <a:ext uri="{FF2B5EF4-FFF2-40B4-BE49-F238E27FC236}">
                <a16:creationId xmlns:a16="http://schemas.microsoft.com/office/drawing/2014/main" id="{62131AE8-92C1-B8FE-1C40-5C5ACB2715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264357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1994171"/>
            <a:ext cx="9144000" cy="212063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a:solidFill>
                  <a:schemeClr val="bg1"/>
                </a:solidFill>
                <a:latin typeface="Franklin Gothic Demi Cond" panose="020B0706030402020204" pitchFamily="34" charset="0"/>
              </a:rPr>
              <a:t>Accommodations &amp; Designated Supports</a:t>
            </a:r>
          </a:p>
        </p:txBody>
      </p:sp>
    </p:spTree>
    <p:extLst>
      <p:ext uri="{BB962C8B-B14F-4D97-AF65-F5344CB8AC3E}">
        <p14:creationId xmlns:p14="http://schemas.microsoft.com/office/powerpoint/2010/main" val="40099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Universal Tools</a:t>
            </a:r>
          </a:p>
        </p:txBody>
      </p:sp>
      <p:sp>
        <p:nvSpPr>
          <p:cNvPr id="2" name="TextBox 1">
            <a:extLst>
              <a:ext uri="{FF2B5EF4-FFF2-40B4-BE49-F238E27FC236}">
                <a16:creationId xmlns:a16="http://schemas.microsoft.com/office/drawing/2014/main" id="{DB8CBB04-2EC6-F4A8-9187-66F7B453B286}"/>
              </a:ext>
            </a:extLst>
          </p:cNvPr>
          <p:cNvSpPr txBox="1"/>
          <p:nvPr/>
        </p:nvSpPr>
        <p:spPr>
          <a:xfrm>
            <a:off x="457199" y="1325880"/>
            <a:ext cx="8229600" cy="4801314"/>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cs typeface="Arial"/>
              </a:rPr>
              <a:t>Embedded Universal Tools</a:t>
            </a:r>
          </a:p>
          <a:p>
            <a:pPr marL="285750"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Answer eliminator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Desmos calculator</a:t>
            </a:r>
          </a:p>
          <a:p>
            <a:pPr marL="285750"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Highlighter</a:t>
            </a:r>
          </a:p>
          <a:p>
            <a:pPr marL="285750"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Line reader mask</a:t>
            </a:r>
          </a:p>
          <a:p>
            <a:pPr marL="285750"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Magnifier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Notepad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Pop-up glossary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Writing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Zoom</a:t>
            </a:r>
          </a:p>
          <a:p>
            <a:pPr marR="0" lvl="0" algn="l" defTabSz="914400" rtl="0" eaLnBrk="1" fontAlgn="base" latinLnBrk="0" hangingPunct="1">
              <a:lnSpc>
                <a:spcPct val="100000"/>
              </a:lnSpc>
              <a:spcBef>
                <a:spcPct val="0"/>
              </a:spcBef>
              <a:spcAft>
                <a:spcPct val="0"/>
              </a:spcAft>
              <a:buClrTx/>
              <a:buSzTx/>
              <a:tabLst/>
              <a:defRPr/>
            </a:pPr>
            <a:endParaRPr lang="en-US">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a:solidFill>
                  <a:prstClr val="black"/>
                </a:solidFill>
                <a:latin typeface="Franklin Gothic Book" panose="020B0503020102020204" pitchFamily="34" charset="0"/>
                <a:cs typeface="Arial"/>
              </a:rPr>
              <a:t>Non-Embedded Universal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Breaks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English dictionary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Scratch paper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Thesaurus (Math and Science)</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14561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1000"/>
                                        <p:tgtEl>
                                          <p:spTgt spid="2">
                                            <p:txEl>
                                              <p:pRg st="11" end="11"/>
                                            </p:txEl>
                                          </p:spTgt>
                                        </p:tgtEl>
                                      </p:cBhvr>
                                    </p:animEffect>
                                    <p:anim calcmode="lin" valueType="num">
                                      <p:cBhvr>
                                        <p:cTn id="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2" end="12"/>
                                            </p:txEl>
                                          </p:spTgt>
                                        </p:tgtEl>
                                        <p:attrNameLst>
                                          <p:attrName>style.visibility</p:attrName>
                                        </p:attrNameLst>
                                      </p:cBhvr>
                                      <p:to>
                                        <p:strVal val="visible"/>
                                      </p:to>
                                    </p:set>
                                    <p:animEffect transition="in" filter="fade">
                                      <p:cBhvr>
                                        <p:cTn id="12" dur="1000"/>
                                        <p:tgtEl>
                                          <p:spTgt spid="2">
                                            <p:txEl>
                                              <p:pRg st="12" end="12"/>
                                            </p:txEl>
                                          </p:spTgt>
                                        </p:tgtEl>
                                      </p:cBhvr>
                                    </p:animEffect>
                                    <p:anim calcmode="lin" valueType="num">
                                      <p:cBhvr>
                                        <p:cTn id="1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1000"/>
                                        <p:tgtEl>
                                          <p:spTgt spid="2">
                                            <p:txEl>
                                              <p:pRg st="13" end="13"/>
                                            </p:txEl>
                                          </p:spTgt>
                                        </p:tgtEl>
                                      </p:cBhvr>
                                    </p:animEffect>
                                    <p:anim calcmode="lin" valueType="num">
                                      <p:cBhvr>
                                        <p:cTn id="1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1000"/>
                                        <p:tgtEl>
                                          <p:spTgt spid="2">
                                            <p:txEl>
                                              <p:pRg st="14" end="14"/>
                                            </p:txEl>
                                          </p:spTgt>
                                        </p:tgtEl>
                                      </p:cBhvr>
                                    </p:animEffect>
                                    <p:anim calcmode="lin" valueType="num">
                                      <p:cBhvr>
                                        <p:cTn id="2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1000"/>
                                        <p:tgtEl>
                                          <p:spTgt spid="2">
                                            <p:txEl>
                                              <p:pRg st="15" end="15"/>
                                            </p:txEl>
                                          </p:spTgt>
                                        </p:tgtEl>
                                      </p:cBhvr>
                                    </p:animEffect>
                                    <p:anim calcmode="lin" valueType="num">
                                      <p:cBhvr>
                                        <p:cTn id="28"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C0195-2A59-D6CE-E8B6-A989C4948485}"/>
              </a:ext>
            </a:extLst>
          </p:cNvPr>
          <p:cNvSpPr>
            <a:spLocks noGrp="1"/>
          </p:cNvSpPr>
          <p:nvPr>
            <p:ph type="title"/>
          </p:nvPr>
        </p:nvSpPr>
        <p:spPr>
          <a:xfrm>
            <a:off x="457200" y="304800"/>
            <a:ext cx="8229600" cy="760520"/>
          </a:xfrm>
          <a:solidFill>
            <a:srgbClr val="007935"/>
          </a:solidFill>
        </p:spPr>
        <p:txBody>
          <a:bodyPr/>
          <a:lstStyle/>
          <a:p>
            <a:pPr algn="l"/>
            <a:r>
              <a:rPr lang="en-US">
                <a:solidFill>
                  <a:schemeClr val="bg1"/>
                </a:solidFill>
                <a:latin typeface="Franklin Gothic Demi Cond" panose="020B0706030402020204" pitchFamily="34" charset="0"/>
              </a:rPr>
              <a:t>Agenda</a:t>
            </a:r>
          </a:p>
        </p:txBody>
      </p:sp>
      <p:sp>
        <p:nvSpPr>
          <p:cNvPr id="6" name="Text Placeholder 5">
            <a:extLst>
              <a:ext uri="{FF2B5EF4-FFF2-40B4-BE49-F238E27FC236}">
                <a16:creationId xmlns:a16="http://schemas.microsoft.com/office/drawing/2014/main" id="{2D8941A8-A615-C954-016D-E294FA958258}"/>
              </a:ext>
            </a:extLst>
          </p:cNvPr>
          <p:cNvSpPr>
            <a:spLocks noGrp="1"/>
          </p:cNvSpPr>
          <p:nvPr>
            <p:ph type="body" sz="quarter" idx="10"/>
          </p:nvPr>
        </p:nvSpPr>
        <p:spPr>
          <a:xfrm>
            <a:off x="533400" y="1325880"/>
            <a:ext cx="8153400" cy="4343400"/>
          </a:xfrm>
        </p:spPr>
        <p:txBody>
          <a:bodyPr/>
          <a:lstStyle/>
          <a:p>
            <a:r>
              <a:rPr lang="en-US" sz="1800" dirty="0">
                <a:latin typeface="Franklin Gothic Book"/>
              </a:rPr>
              <a:t>VTCAP Overview </a:t>
            </a:r>
          </a:p>
          <a:p>
            <a:r>
              <a:rPr lang="en-US" sz="1800" dirty="0">
                <a:latin typeface="Franklin Gothic Book"/>
              </a:rPr>
              <a:t>Test Security and Procedures</a:t>
            </a:r>
          </a:p>
          <a:p>
            <a:r>
              <a:rPr lang="en-US" sz="1800" dirty="0">
                <a:latin typeface="Franklin Gothic Book"/>
              </a:rPr>
              <a:t>Accommodations and Designated Supports</a:t>
            </a:r>
          </a:p>
          <a:p>
            <a:r>
              <a:rPr lang="en-US" sz="1800" dirty="0">
                <a:latin typeface="Franklin Gothic Book"/>
              </a:rPr>
              <a:t>Assessment Delivery and Management (ADAM)</a:t>
            </a:r>
          </a:p>
          <a:p>
            <a:r>
              <a:rPr lang="en-US" sz="1800" dirty="0">
                <a:latin typeface="Franklin Gothic Book"/>
              </a:rPr>
              <a:t>Before, During, and After Computer-Based Testing</a:t>
            </a:r>
          </a:p>
          <a:p>
            <a:r>
              <a:rPr lang="en-US" sz="1800" dirty="0">
                <a:latin typeface="Franklin Gothic Book"/>
              </a:rPr>
              <a:t>Test Proctoring</a:t>
            </a:r>
          </a:p>
          <a:p>
            <a:r>
              <a:rPr lang="en-US" sz="1800" dirty="0">
                <a:latin typeface="Franklin Gothic Book"/>
              </a:rPr>
              <a:t>Student Testing Experience</a:t>
            </a:r>
          </a:p>
          <a:p>
            <a:r>
              <a:rPr lang="en-US" sz="1800" dirty="0">
                <a:latin typeface="Franklin Gothic Book"/>
              </a:rPr>
              <a:t>Before, During, and After Paper-Based Testing</a:t>
            </a:r>
          </a:p>
          <a:p>
            <a:r>
              <a:rPr lang="en-US" sz="1800" dirty="0">
                <a:latin typeface="Franklin Gothic Book"/>
              </a:rPr>
              <a:t>Resources and Support</a:t>
            </a:r>
          </a:p>
        </p:txBody>
      </p:sp>
    </p:spTree>
    <p:extLst>
      <p:ext uri="{BB962C8B-B14F-4D97-AF65-F5344CB8AC3E}">
        <p14:creationId xmlns:p14="http://schemas.microsoft.com/office/powerpoint/2010/main" val="7335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Designated Supports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82296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cs typeface="Arial"/>
              </a:rPr>
              <a:t>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Text-to-speech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Translations (Math and Science)</a:t>
            </a:r>
          </a:p>
          <a:p>
            <a:pPr marL="742950" lvl="1"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Arabic (Standard MENA)</a:t>
            </a:r>
          </a:p>
          <a:p>
            <a:pPr marL="742950" lvl="1"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Chinese (Simplified Mandarin)</a:t>
            </a:r>
          </a:p>
          <a:p>
            <a:pPr marL="742950" lvl="1"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French</a:t>
            </a:r>
          </a:p>
          <a:p>
            <a:pPr marL="742950" lvl="1"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Spanish (Nicaraguan)</a:t>
            </a:r>
          </a:p>
          <a:p>
            <a:pPr marL="742950" lvl="1" indent="-285750">
              <a:buFont typeface="Arial" panose="020B0604020202020204" pitchFamily="34" charset="0"/>
              <a:buChar char="•"/>
              <a:defRPr/>
            </a:pPr>
            <a:r>
              <a:rPr lang="en-US">
                <a:solidFill>
                  <a:prstClr val="black"/>
                </a:solidFill>
                <a:latin typeface="Franklin Gothic Book" panose="020B0503020102020204" pitchFamily="34" charset="0"/>
                <a:cs typeface="Arial"/>
              </a:rPr>
              <a:t>Swahili</a:t>
            </a:r>
          </a:p>
          <a:p>
            <a:pPr marR="0" lvl="0" algn="l" defTabSz="914400" rtl="0" eaLnBrk="1" fontAlgn="base" latinLnBrk="0" hangingPunct="1">
              <a:lnSpc>
                <a:spcPct val="100000"/>
              </a:lnSpc>
              <a:spcBef>
                <a:spcPct val="0"/>
              </a:spcBef>
              <a:spcAft>
                <a:spcPct val="0"/>
              </a:spcAft>
              <a:buClrTx/>
              <a:buSzTx/>
              <a:tabLst/>
              <a:defRPr/>
            </a:pPr>
            <a:endParaRPr lang="en-US">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a:solidFill>
                  <a:prstClr val="black"/>
                </a:solidFill>
                <a:latin typeface="Franklin Gothic Book" panose="020B0503020102020204" pitchFamily="34" charset="0"/>
                <a:cs typeface="Arial"/>
              </a:rPr>
              <a:t>Non-Embedded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Amplification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Bilingual dictionary (Math, Science, and Writing)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Color overlays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Magnification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Medical device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Noise buffers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Separate setting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Simplified test directions</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21665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1000"/>
                                        <p:tgtEl>
                                          <p:spTgt spid="9">
                                            <p:txEl>
                                              <p:pRg st="9" end="9"/>
                                            </p:txEl>
                                          </p:spTgt>
                                        </p:tgtEl>
                                      </p:cBhvr>
                                    </p:animEffect>
                                    <p:anim calcmode="lin" valueType="num">
                                      <p:cBhvr>
                                        <p:cTn id="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0" end="10"/>
                                            </p:txEl>
                                          </p:spTgt>
                                        </p:tgtEl>
                                        <p:attrNameLst>
                                          <p:attrName>style.visibility</p:attrName>
                                        </p:attrNameLst>
                                      </p:cBhvr>
                                      <p:to>
                                        <p:strVal val="visible"/>
                                      </p:to>
                                    </p:set>
                                    <p:animEffect transition="in" filter="fade">
                                      <p:cBhvr>
                                        <p:cTn id="12" dur="1000"/>
                                        <p:tgtEl>
                                          <p:spTgt spid="9">
                                            <p:txEl>
                                              <p:pRg st="10" end="10"/>
                                            </p:txEl>
                                          </p:spTgt>
                                        </p:tgtEl>
                                      </p:cBhvr>
                                    </p:animEffect>
                                    <p:anim calcmode="lin" valueType="num">
                                      <p:cBhvr>
                                        <p:cTn id="1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animEffect transition="in" filter="fade">
                                      <p:cBhvr>
                                        <p:cTn id="17" dur="1000"/>
                                        <p:tgtEl>
                                          <p:spTgt spid="9">
                                            <p:txEl>
                                              <p:pRg st="11" end="11"/>
                                            </p:txEl>
                                          </p:spTgt>
                                        </p:tgtEl>
                                      </p:cBhvr>
                                    </p:animEffect>
                                    <p:anim calcmode="lin" valueType="num">
                                      <p:cBhvr>
                                        <p:cTn id="18"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12" end="12"/>
                                            </p:txEl>
                                          </p:spTgt>
                                        </p:tgtEl>
                                        <p:attrNameLst>
                                          <p:attrName>style.visibility</p:attrName>
                                        </p:attrNameLst>
                                      </p:cBhvr>
                                      <p:to>
                                        <p:strVal val="visible"/>
                                      </p:to>
                                    </p:set>
                                    <p:animEffect transition="in" filter="fade">
                                      <p:cBhvr>
                                        <p:cTn id="22" dur="1000"/>
                                        <p:tgtEl>
                                          <p:spTgt spid="9">
                                            <p:txEl>
                                              <p:pRg st="12" end="12"/>
                                            </p:txEl>
                                          </p:spTgt>
                                        </p:tgtEl>
                                      </p:cBhvr>
                                    </p:animEffect>
                                    <p:anim calcmode="lin" valueType="num">
                                      <p:cBhvr>
                                        <p:cTn id="23"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animEffect transition="in" filter="fade">
                                      <p:cBhvr>
                                        <p:cTn id="27" dur="1000"/>
                                        <p:tgtEl>
                                          <p:spTgt spid="9">
                                            <p:txEl>
                                              <p:pRg st="13" end="13"/>
                                            </p:txEl>
                                          </p:spTgt>
                                        </p:tgtEl>
                                      </p:cBhvr>
                                    </p:animEffect>
                                    <p:anim calcmode="lin" valueType="num">
                                      <p:cBhvr>
                                        <p:cTn id="28"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14" end="14"/>
                                            </p:txEl>
                                          </p:spTgt>
                                        </p:tgtEl>
                                        <p:attrNameLst>
                                          <p:attrName>style.visibility</p:attrName>
                                        </p:attrNameLst>
                                      </p:cBhvr>
                                      <p:to>
                                        <p:strVal val="visible"/>
                                      </p:to>
                                    </p:set>
                                    <p:animEffect transition="in" filter="fade">
                                      <p:cBhvr>
                                        <p:cTn id="32" dur="1000"/>
                                        <p:tgtEl>
                                          <p:spTgt spid="9">
                                            <p:txEl>
                                              <p:pRg st="14" end="14"/>
                                            </p:txEl>
                                          </p:spTgt>
                                        </p:tgtEl>
                                      </p:cBhvr>
                                    </p:animEffect>
                                    <p:anim calcmode="lin" valueType="num">
                                      <p:cBhvr>
                                        <p:cTn id="33"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4" end="1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animEffect transition="in" filter="fade">
                                      <p:cBhvr>
                                        <p:cTn id="37" dur="1000"/>
                                        <p:tgtEl>
                                          <p:spTgt spid="9">
                                            <p:txEl>
                                              <p:pRg st="15" end="15"/>
                                            </p:txEl>
                                          </p:spTgt>
                                        </p:tgtEl>
                                      </p:cBhvr>
                                    </p:animEffect>
                                    <p:anim calcmode="lin" valueType="num">
                                      <p:cBhvr>
                                        <p:cTn id="38"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15" end="1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16" end="16"/>
                                            </p:txEl>
                                          </p:spTgt>
                                        </p:tgtEl>
                                        <p:attrNameLst>
                                          <p:attrName>style.visibility</p:attrName>
                                        </p:attrNameLst>
                                      </p:cBhvr>
                                      <p:to>
                                        <p:strVal val="visible"/>
                                      </p:to>
                                    </p:set>
                                    <p:animEffect transition="in" filter="fade">
                                      <p:cBhvr>
                                        <p:cTn id="42" dur="1000"/>
                                        <p:tgtEl>
                                          <p:spTgt spid="9">
                                            <p:txEl>
                                              <p:pRg st="16" end="16"/>
                                            </p:txEl>
                                          </p:spTgt>
                                        </p:tgtEl>
                                      </p:cBhvr>
                                    </p:animEffect>
                                    <p:anim calcmode="lin" valueType="num">
                                      <p:cBhvr>
                                        <p:cTn id="43"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6" end="1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17" end="17"/>
                                            </p:txEl>
                                          </p:spTgt>
                                        </p:tgtEl>
                                        <p:attrNameLst>
                                          <p:attrName>style.visibility</p:attrName>
                                        </p:attrNameLst>
                                      </p:cBhvr>
                                      <p:to>
                                        <p:strVal val="visible"/>
                                      </p:to>
                                    </p:set>
                                    <p:animEffect transition="in" filter="fade">
                                      <p:cBhvr>
                                        <p:cTn id="47" dur="1000"/>
                                        <p:tgtEl>
                                          <p:spTgt spid="9">
                                            <p:txEl>
                                              <p:pRg st="17" end="17"/>
                                            </p:txEl>
                                          </p:spTgt>
                                        </p:tgtEl>
                                      </p:cBhvr>
                                    </p:animEffect>
                                    <p:anim calcmode="lin" valueType="num">
                                      <p:cBhvr>
                                        <p:cTn id="48"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Accommodations</a:t>
            </a:r>
          </a:p>
        </p:txBody>
      </p:sp>
      <p:sp>
        <p:nvSpPr>
          <p:cNvPr id="2" name="TextBox 1">
            <a:extLst>
              <a:ext uri="{FF2B5EF4-FFF2-40B4-BE49-F238E27FC236}">
                <a16:creationId xmlns:a16="http://schemas.microsoft.com/office/drawing/2014/main" id="{A8F4F5EC-14BA-6706-8A75-C54C772FD10C}"/>
              </a:ext>
            </a:extLst>
          </p:cNvPr>
          <p:cNvSpPr txBox="1"/>
          <p:nvPr/>
        </p:nvSpPr>
        <p:spPr>
          <a:xfrm>
            <a:off x="4863830" y="1325880"/>
            <a:ext cx="3822970" cy="147732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n-US" b="1">
                <a:solidFill>
                  <a:prstClr val="black"/>
                </a:solidFill>
                <a:latin typeface="Franklin Gothic Book" panose="020B0503020102020204" pitchFamily="34" charset="0"/>
              </a:rPr>
              <a:t>Print-Based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Standard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Large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Braille</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a:p>
            <a:endParaRPr lang="en-US"/>
          </a:p>
        </p:txBody>
      </p:sp>
      <p:sp>
        <p:nvSpPr>
          <p:cNvPr id="3" name="TextBox 2">
            <a:extLst>
              <a:ext uri="{FF2B5EF4-FFF2-40B4-BE49-F238E27FC236}">
                <a16:creationId xmlns:a16="http://schemas.microsoft.com/office/drawing/2014/main" id="{AC26905B-F20E-9E48-40AC-2BC0DEF299D3}"/>
              </a:ext>
            </a:extLst>
          </p:cNvPr>
          <p:cNvSpPr txBox="1"/>
          <p:nvPr/>
        </p:nvSpPr>
        <p:spPr>
          <a:xfrm>
            <a:off x="457199" y="1325880"/>
            <a:ext cx="383269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cs typeface="Arial"/>
              </a:rPr>
              <a:t>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American Sign Language (ASL)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Closed captioning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Color contrast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Screen reader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Speech to text (ELA &amp;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Text to speech (ELA)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a:solidFill>
                  <a:prstClr val="black"/>
                </a:solidFill>
                <a:latin typeface="Franklin Gothic Book" panose="020B0503020102020204" pitchFamily="34" charset="0"/>
                <a:cs typeface="Arial"/>
              </a:rPr>
              <a:t>Non-Embedded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100s number 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Abacus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Alternate response options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cs typeface="Arial"/>
              </a:rPr>
              <a:t>Calculator (talking or braille)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Multiplication 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Read aloud/human reader</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Scribe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solidFill>
                  <a:prstClr val="black"/>
                </a:solidFill>
                <a:latin typeface="Franklin Gothic Book" panose="020B0503020102020204" pitchFamily="34" charset="0"/>
              </a:rPr>
              <a:t>Speech to text (Math)</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9655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1000"/>
                                        <p:tgtEl>
                                          <p:spTgt spid="3">
                                            <p:txEl>
                                              <p:pRg st="12" end="12"/>
                                            </p:txEl>
                                          </p:spTgt>
                                        </p:tgtEl>
                                      </p:cBhvr>
                                    </p:animEffect>
                                    <p:anim calcmode="lin" valueType="num">
                                      <p:cBhvr>
                                        <p:cTn id="2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1000"/>
                                        <p:tgtEl>
                                          <p:spTgt spid="3">
                                            <p:txEl>
                                              <p:pRg st="13" end="13"/>
                                            </p:txEl>
                                          </p:spTgt>
                                        </p:tgtEl>
                                      </p:cBhvr>
                                    </p:animEffect>
                                    <p:anim calcmode="lin" valueType="num">
                                      <p:cBhvr>
                                        <p:cTn id="3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1000"/>
                                        <p:tgtEl>
                                          <p:spTgt spid="3">
                                            <p:txEl>
                                              <p:pRg st="14" end="14"/>
                                            </p:txEl>
                                          </p:spTgt>
                                        </p:tgtEl>
                                      </p:cBhvr>
                                    </p:animEffect>
                                    <p:anim calcmode="lin" valueType="num">
                                      <p:cBhvr>
                                        <p:cTn id="3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1000"/>
                                        <p:tgtEl>
                                          <p:spTgt spid="3">
                                            <p:txEl>
                                              <p:pRg st="15" end="15"/>
                                            </p:txEl>
                                          </p:spTgt>
                                        </p:tgtEl>
                                      </p:cBhvr>
                                    </p:animEffect>
                                    <p:anim calcmode="lin" valueType="num">
                                      <p:cBhvr>
                                        <p:cTn id="4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1000"/>
                                        <p:tgtEl>
                                          <p:spTgt spid="3">
                                            <p:txEl>
                                              <p:pRg st="16" end="16"/>
                                            </p:txEl>
                                          </p:spTgt>
                                        </p:tgtEl>
                                      </p:cBhvr>
                                    </p:animEffect>
                                    <p:anim calcmode="lin" valueType="num">
                                      <p:cBhvr>
                                        <p:cTn id="4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fade">
                                      <p:cBhvr>
                                        <p:cTn id="59" dur="1000"/>
                                        <p:tgtEl>
                                          <p:spTgt spid="2">
                                            <p:txEl>
                                              <p:pRg st="1" end="1"/>
                                            </p:txEl>
                                          </p:spTgt>
                                        </p:tgtEl>
                                      </p:cBhvr>
                                    </p:animEffect>
                                    <p:anim calcmode="lin" valueType="num">
                                      <p:cBhvr>
                                        <p:cTn id="6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fade">
                                      <p:cBhvr>
                                        <p:cTn id="64" dur="1000"/>
                                        <p:tgtEl>
                                          <p:spTgt spid="2">
                                            <p:txEl>
                                              <p:pRg st="2" end="2"/>
                                            </p:txEl>
                                          </p:spTgt>
                                        </p:tgtEl>
                                      </p:cBhvr>
                                    </p:animEffect>
                                    <p:anim calcmode="lin" valueType="num">
                                      <p:cBhvr>
                                        <p:cTn id="6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fade">
                                      <p:cBhvr>
                                        <p:cTn id="69" dur="1000"/>
                                        <p:tgtEl>
                                          <p:spTgt spid="2">
                                            <p:txEl>
                                              <p:pRg st="3" end="3"/>
                                            </p:txEl>
                                          </p:spTgt>
                                        </p:tgtEl>
                                      </p:cBhvr>
                                    </p:animEffect>
                                    <p:anim calcmode="lin" valueType="num">
                                      <p:cBhvr>
                                        <p:cTn id="7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Administering Accommodations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524315"/>
          </a:xfrm>
          <a:prstGeom prst="rect">
            <a:avLst/>
          </a:prstGeom>
          <a:noFill/>
        </p:spPr>
        <p:txBody>
          <a:bodyPr wrap="square" lIns="91440" tIns="45720" rIns="91440" bIns="45720" anchor="t">
            <a:spAutoFit/>
          </a:bodyPr>
          <a:lstStyle/>
          <a:p>
            <a:r>
              <a:rPr lang="en-US">
                <a:latin typeface="Franklin Gothic Book"/>
                <a:ea typeface="+mn-lt"/>
                <a:cs typeface="+mn-lt"/>
              </a:rPr>
              <a:t>Some accommodations require the student to take a fixed-form test. </a:t>
            </a:r>
          </a:p>
          <a:p>
            <a:pPr marL="285750" indent="-285750">
              <a:buFont typeface="Arial" panose="020B0604020202020204" pitchFamily="34" charset="0"/>
              <a:buChar char="•"/>
            </a:pPr>
            <a:r>
              <a:rPr lang="en-US">
                <a:latin typeface="Franklin Gothic Book" panose="020B0503020102020204" pitchFamily="34" charset="0"/>
                <a:ea typeface="+mn-lt"/>
                <a:cs typeface="+mn-lt"/>
              </a:rPr>
              <a:t>ASL and closed captioning</a:t>
            </a:r>
          </a:p>
          <a:p>
            <a:pPr marL="285750" indent="-285750">
              <a:buFont typeface="Arial" panose="020B0604020202020204" pitchFamily="34" charset="0"/>
              <a:buChar char="•"/>
            </a:pPr>
            <a:r>
              <a:rPr lang="en-US">
                <a:latin typeface="Franklin Gothic Book" panose="020B0503020102020204" pitchFamily="34" charset="0"/>
              </a:rPr>
              <a:t>Screen reader</a:t>
            </a:r>
          </a:p>
          <a:p>
            <a:pPr marL="285750" indent="-285750">
              <a:buFont typeface="Arial" panose="020B0604020202020204" pitchFamily="34" charset="0"/>
              <a:buChar char="•"/>
            </a:pPr>
            <a:r>
              <a:rPr lang="en-US">
                <a:latin typeface="Franklin Gothic Book" panose="020B0503020102020204" pitchFamily="34" charset="0"/>
              </a:rPr>
              <a:t>Alternate languages</a:t>
            </a:r>
          </a:p>
          <a:p>
            <a:pPr marL="285750" indent="-285750">
              <a:buFont typeface="Arial" panose="020B0604020202020204" pitchFamily="34" charset="0"/>
              <a:buChar char="•"/>
            </a:pPr>
            <a:r>
              <a:rPr lang="en-US">
                <a:latin typeface="Franklin Gothic Book"/>
                <a:cs typeface="Arial"/>
              </a:rPr>
              <a:t>Print-based forms (paper, large print, braille)</a:t>
            </a:r>
          </a:p>
          <a:p>
            <a:pPr marL="285750" indent="-285750">
              <a:buFont typeface="Arial" panose="020B0604020202020204" pitchFamily="34" charset="0"/>
              <a:buChar char="•"/>
            </a:pPr>
            <a:endParaRPr lang="en-US">
              <a:latin typeface="Franklin Gothic Book" panose="020B0503020102020204" pitchFamily="34" charset="0"/>
            </a:endParaRPr>
          </a:p>
          <a:p>
            <a:r>
              <a:rPr lang="en-US">
                <a:latin typeface="Franklin Gothic Book" panose="020B0503020102020204" pitchFamily="34" charset="0"/>
              </a:rPr>
              <a:t>Additional considerations:</a:t>
            </a:r>
          </a:p>
          <a:p>
            <a:pPr marL="285750" indent="-285750">
              <a:buFont typeface="Arial" panose="020B0604020202020204" pitchFamily="34" charset="0"/>
              <a:buChar char="•"/>
            </a:pPr>
            <a:r>
              <a:rPr lang="en-US">
                <a:latin typeface="Franklin Gothic Book" panose="020B0503020102020204" pitchFamily="34" charset="0"/>
              </a:rPr>
              <a:t>The screen reader will not have an embedded calculator. Students should be provided with a handheld calculator or other appropriate calculator based on their accommodations. </a:t>
            </a:r>
          </a:p>
          <a:p>
            <a:pPr marL="285750" indent="-285750">
              <a:buFont typeface="Arial" panose="020B0604020202020204" pitchFamily="34" charset="0"/>
              <a:buChar char="•"/>
            </a:pPr>
            <a:r>
              <a:rPr lang="en-US">
                <a:latin typeface="Franklin Gothic Book" panose="020B0503020102020204" pitchFamily="34" charset="0"/>
              </a:rPr>
              <a:t>For Science, the fixed form has three sessions. The CAT form has two sessions.</a:t>
            </a:r>
          </a:p>
          <a:p>
            <a:endParaRPr lang="en-US">
              <a:latin typeface="Franklin Gothic Book" panose="020B0503020102020204" pitchFamily="34" charset="0"/>
            </a:endParaRPr>
          </a:p>
          <a:p>
            <a:r>
              <a:rPr lang="en-US">
                <a:latin typeface="Franklin Gothic Book" panose="020B0503020102020204" pitchFamily="34" charset="0"/>
              </a:rPr>
              <a:t>Refer to the Accessibility and Accommodations Guidelines on </a:t>
            </a:r>
            <a:r>
              <a:rPr lang="en-US" altLang="en-US">
                <a:latin typeface="Franklin Gothic Book" panose="020B0503020102020204" pitchFamily="34" charset="0"/>
              </a:rPr>
              <a:t>the Documentation and Training page of the </a:t>
            </a:r>
            <a:r>
              <a:rPr lang="en-US" altLang="en-US">
                <a:latin typeface="Franklin Gothic Book" panose="020B0503020102020204" pitchFamily="34" charset="0"/>
                <a:hlinkClick r:id="rId3"/>
              </a:rPr>
              <a:t>Vermont Help and Support website</a:t>
            </a:r>
            <a:r>
              <a:rPr lang="en-US" altLang="en-US">
                <a:latin typeface="Franklin Gothic Book" panose="020B0503020102020204" pitchFamily="34" charset="0"/>
              </a:rPr>
              <a:t> for additional details on your students’ specific accommodations. </a:t>
            </a:r>
            <a:r>
              <a:rPr lang="en-US">
                <a:latin typeface="Franklin Gothic Book" panose="020B0503020102020204" pitchFamily="34" charset="0"/>
              </a:rPr>
              <a:t> </a:t>
            </a:r>
          </a:p>
          <a:p>
            <a:endParaRPr lang="en-US">
              <a:latin typeface="Franklin Gothic Book" panose="020B0503020102020204" pitchFamily="34" charset="0"/>
            </a:endParaRPr>
          </a:p>
        </p:txBody>
      </p:sp>
    </p:spTree>
    <p:extLst>
      <p:ext uri="{BB962C8B-B14F-4D97-AF65-F5344CB8AC3E}">
        <p14:creationId xmlns:p14="http://schemas.microsoft.com/office/powerpoint/2010/main" val="8839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anim calcmode="lin" valueType="num">
                                      <p:cBhvr>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3834-63A6-864F-212E-1515582782A7}"/>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D1D65B66-6E9F-0904-3F27-488CECA9D86B}"/>
              </a:ext>
            </a:extLst>
          </p:cNvPr>
          <p:cNvSpPr txBox="1">
            <a:spLocks/>
          </p:cNvSpPr>
          <p:nvPr/>
        </p:nvSpPr>
        <p:spPr bwMode="auto">
          <a:xfrm>
            <a:off x="0" y="2286000"/>
            <a:ext cx="9144000" cy="228600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Assessment Delivery and Management (ADAM)</a:t>
            </a:r>
          </a:p>
        </p:txBody>
      </p:sp>
    </p:spTree>
    <p:extLst>
      <p:ext uri="{BB962C8B-B14F-4D97-AF65-F5344CB8AC3E}">
        <p14:creationId xmlns:p14="http://schemas.microsoft.com/office/powerpoint/2010/main" val="368634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D02A86A-C169-BD56-B23C-44DBF8AC98F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839396" y="2392706"/>
            <a:ext cx="2560651" cy="926838"/>
          </a:xfrm>
        </p:spPr>
      </p:pic>
      <p:sp>
        <p:nvSpPr>
          <p:cNvPr id="4" name="TextBox 3">
            <a:extLst>
              <a:ext uri="{FF2B5EF4-FFF2-40B4-BE49-F238E27FC236}">
                <a16:creationId xmlns:a16="http://schemas.microsoft.com/office/drawing/2014/main" id="{123A5B02-39F0-67C2-8619-3F9BAE323531}"/>
              </a:ext>
            </a:extLst>
          </p:cNvPr>
          <p:cNvSpPr txBox="1"/>
          <p:nvPr/>
        </p:nvSpPr>
        <p:spPr>
          <a:xfrm>
            <a:off x="3823286" y="1325880"/>
            <a:ext cx="486351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ADAM</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 </a:t>
            </a:r>
            <a:r>
              <a:rPr kumimoji="0" lang="en-US" sz="1800" b="0" i="0" u="none" strike="noStrike" kern="1200" cap="none" spc="0" normalizeH="0" baseline="0" noProof="0">
                <a:ln>
                  <a:noFill/>
                </a:ln>
                <a:solidFill>
                  <a:prstClr val="black"/>
                </a:solidFill>
                <a:effectLst/>
                <a:uLnTx/>
                <a:uFillTx/>
                <a:latin typeface="Franklin Gothic Book"/>
                <a:ea typeface="+mn-ea"/>
                <a:cs typeface="Arial"/>
              </a:rPr>
              <a:t>is the platform used to manage users, accommodations, administrations,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solidFill>
                  <a:prstClr val="black"/>
                </a:solidFill>
                <a:latin typeface="Franklin Gothic Book"/>
                <a:cs typeface="Arial"/>
              </a:rPr>
              <a:t>c</a:t>
            </a:r>
            <a:r>
              <a:rPr kumimoji="0" lang="en-US" sz="1800" b="0" i="0" u="none" strike="noStrike" kern="1200" cap="none" spc="0" normalizeH="0" baseline="0" noProof="0">
                <a:ln>
                  <a:noFill/>
                </a:ln>
                <a:solidFill>
                  <a:prstClr val="black"/>
                </a:solidFill>
                <a:effectLst/>
                <a:uLnTx/>
                <a:uFillTx/>
                <a:latin typeface="Franklin Gothic Book"/>
                <a:ea typeface="+mn-ea"/>
                <a:cs typeface="Arial"/>
              </a:rPr>
              <a:t>lasses, proctor groups, and view reports</a:t>
            </a:r>
            <a:r>
              <a:rPr kumimoji="0" lang="en-US" sz="180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ADAM</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District Administrators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District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School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Teachers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IT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Special Education Directors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Superintendents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TestNav</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 is the testing engine used to deliver summative assessments.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TestNav</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Open Sans Light"/>
                <a:cs typeface="Open Sans Light"/>
              </a:rPr>
              <a:t>Students</a:t>
            </a:r>
          </a:p>
        </p:txBody>
      </p:sp>
      <p:pic>
        <p:nvPicPr>
          <p:cNvPr id="11" name="Picture 11">
            <a:extLst>
              <a:ext uri="{FF2B5EF4-FFF2-40B4-BE49-F238E27FC236}">
                <a16:creationId xmlns:a16="http://schemas.microsoft.com/office/drawing/2014/main" id="{D14AEAF8-4B51-4AD6-45C3-139EB60428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452" y="5137621"/>
            <a:ext cx="2686541" cy="801540"/>
          </a:xfrm>
          <a:prstGeom prst="rect">
            <a:avLst/>
          </a:prstGeom>
        </p:spPr>
      </p:pic>
      <p:sp>
        <p:nvSpPr>
          <p:cNvPr id="5" name="Title 4">
            <a:extLst>
              <a:ext uri="{FF2B5EF4-FFF2-40B4-BE49-F238E27FC236}">
                <a16:creationId xmlns:a16="http://schemas.microsoft.com/office/drawing/2014/main" id="{8B17C2D6-736F-BC19-796D-C61AF686114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ADAM and TestNav</a:t>
            </a:r>
          </a:p>
        </p:txBody>
      </p:sp>
    </p:spTree>
    <p:extLst>
      <p:ext uri="{BB962C8B-B14F-4D97-AF65-F5344CB8AC3E}">
        <p14:creationId xmlns:p14="http://schemas.microsoft.com/office/powerpoint/2010/main" val="33567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1000"/>
                                        <p:tgtEl>
                                          <p:spTgt spid="4">
                                            <p:txEl>
                                              <p:pRg st="12" end="12"/>
                                            </p:txEl>
                                          </p:spTgt>
                                        </p:tgtEl>
                                      </p:cBhvr>
                                    </p:animEffect>
                                    <p:anim calcmode="lin" valueType="num">
                                      <p:cBhvr>
                                        <p:cTn id="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4" end="14"/>
                                            </p:txEl>
                                          </p:spTgt>
                                        </p:tgtEl>
                                        <p:attrNameLst>
                                          <p:attrName>style.visibility</p:attrName>
                                        </p:attrNameLst>
                                      </p:cBhvr>
                                      <p:to>
                                        <p:strVal val="visible"/>
                                      </p:to>
                                    </p:set>
                                    <p:animEffect transition="in" filter="fade">
                                      <p:cBhvr>
                                        <p:cTn id="12" dur="1000"/>
                                        <p:tgtEl>
                                          <p:spTgt spid="4">
                                            <p:txEl>
                                              <p:pRg st="14" end="14"/>
                                            </p:txEl>
                                          </p:spTgt>
                                        </p:tgtEl>
                                      </p:cBhvr>
                                    </p:animEffect>
                                    <p:anim calcmode="lin" valueType="num">
                                      <p:cBhvr>
                                        <p:cTn id="13"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5" end="15"/>
                                            </p:txEl>
                                          </p:spTgt>
                                        </p:tgtEl>
                                        <p:attrNameLst>
                                          <p:attrName>style.visibility</p:attrName>
                                        </p:attrNameLst>
                                      </p:cBhvr>
                                      <p:to>
                                        <p:strVal val="visible"/>
                                      </p:to>
                                    </p:set>
                                    <p:animEffect transition="in" filter="fade">
                                      <p:cBhvr>
                                        <p:cTn id="17" dur="1000"/>
                                        <p:tgtEl>
                                          <p:spTgt spid="4">
                                            <p:txEl>
                                              <p:pRg st="15" end="15"/>
                                            </p:txEl>
                                          </p:spTgt>
                                        </p:tgtEl>
                                      </p:cBhvr>
                                    </p:animEffect>
                                    <p:anim calcmode="lin" valueType="num">
                                      <p:cBhvr>
                                        <p:cTn id="18"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D7407F-2CA0-47F0-B221-22D826FEB174}"/>
              </a:ext>
            </a:extLst>
          </p:cNvPr>
          <p:cNvSpPr txBox="1"/>
          <p:nvPr/>
        </p:nvSpPr>
        <p:spPr>
          <a:xfrm>
            <a:off x="457200" y="1325880"/>
            <a:ext cx="8229600" cy="1200329"/>
          </a:xfrm>
          <a:prstGeom prst="rect">
            <a:avLst/>
          </a:prstGeom>
          <a:noFill/>
        </p:spPr>
        <p:txBody>
          <a:bodyPr wrap="square" lIns="91440" tIns="45720" rIns="91440" bIns="45720" rtlCol="0" anchor="t">
            <a:spAutoFit/>
          </a:bodyPr>
          <a:lstStyle/>
          <a:p>
            <a:pPr marL="282575" marR="0" lvl="0" indent="-282575"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Go to: </a:t>
            </a:r>
            <a:r>
              <a:rPr kumimoji="0" lang="en-US" sz="1800" b="0" i="0" u="none" strike="noStrike" kern="1200" cap="none" spc="0" normalizeH="0" baseline="0" noProof="0">
                <a:ln>
                  <a:noFill/>
                </a:ln>
                <a:solidFill>
                  <a:prstClr val="black"/>
                </a:solidFill>
                <a:effectLst/>
                <a:uLnTx/>
                <a:uFillTx/>
                <a:latin typeface="Franklin Gothic Book"/>
                <a:ea typeface="+mn-ea"/>
                <a:cs typeface="Arial"/>
                <a:hlinkClick r:id="rId3"/>
              </a:rPr>
              <a:t>https://vt.adamexam.com/</a:t>
            </a:r>
            <a:endParaRPr kumimoji="0" lang="en-US" sz="1800" b="0" i="0" u="none" strike="noStrike" kern="1200" cap="none" spc="0" normalizeH="0" baseline="0" noProof="0">
              <a:ln>
                <a:noFill/>
              </a:ln>
              <a:solidFill>
                <a:prstClr val="black"/>
              </a:solidFill>
              <a:effectLst/>
              <a:uLnTx/>
              <a:uFillTx/>
              <a:latin typeface="Franklin Gothic Book"/>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2. Enter username and password (received via email)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3. Click </a:t>
            </a:r>
            <a:r>
              <a:rPr kumimoji="0" lang="en-US" sz="1800" b="1" i="0" u="none" strike="noStrike" kern="1200" cap="none" spc="0" normalizeH="0" baseline="0" noProof="0">
                <a:ln>
                  <a:noFill/>
                </a:ln>
                <a:solidFill>
                  <a:prstClr val="black"/>
                </a:solidFill>
                <a:effectLst/>
                <a:uLnTx/>
                <a:uFillTx/>
                <a:latin typeface="Franklin Gothic Book"/>
                <a:ea typeface="+mn-ea"/>
                <a:cs typeface="Arial"/>
              </a:rPr>
              <a:t>Login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4. To reset your password, click “Reset Password”.</a:t>
            </a:r>
          </a:p>
        </p:txBody>
      </p:sp>
      <p:sp>
        <p:nvSpPr>
          <p:cNvPr id="6" name="Title 4">
            <a:extLst>
              <a:ext uri="{FF2B5EF4-FFF2-40B4-BE49-F238E27FC236}">
                <a16:creationId xmlns:a16="http://schemas.microsoft.com/office/drawing/2014/main" id="{B9DA6BC2-E961-4B5E-B76E-96EB70D4507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Logging in to ADAM</a:t>
            </a:r>
          </a:p>
        </p:txBody>
      </p:sp>
      <p:pic>
        <p:nvPicPr>
          <p:cNvPr id="8" name="Picture 7">
            <a:extLst>
              <a:ext uri="{FF2B5EF4-FFF2-40B4-BE49-F238E27FC236}">
                <a16:creationId xmlns:a16="http://schemas.microsoft.com/office/drawing/2014/main" id="{E771B0AC-57B4-52BC-1CC8-D652AB1E16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97081" y="2904772"/>
            <a:ext cx="4149838" cy="285403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7416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C2129E-508A-9A5C-84CD-EEB9F6E71684}"/>
              </a:ext>
            </a:extLst>
          </p:cNvPr>
          <p:cNvSpPr txBox="1"/>
          <p:nvPr/>
        </p:nvSpPr>
        <p:spPr>
          <a:xfrm>
            <a:off x="457200" y="1325880"/>
            <a:ext cx="71512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Once logged in to ADAM you will see the main dashboard screen.  </a:t>
            </a:r>
            <a:endParaRPr kumimoji="0" lang="en-US" sz="180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Arial"/>
              </a:rPr>
              <a:t>From here you can navigate to </a:t>
            </a:r>
            <a:r>
              <a:rPr kumimoji="0" lang="en-US" sz="1800" b="1" i="0" u="none" strike="noStrike" kern="1200" cap="none" spc="0" normalizeH="0" baseline="0" noProof="0">
                <a:ln>
                  <a:noFill/>
                </a:ln>
                <a:solidFill>
                  <a:prstClr val="black"/>
                </a:solidFill>
                <a:effectLst/>
                <a:uLnTx/>
                <a:uFillTx/>
                <a:latin typeface="Franklin Gothic Book"/>
                <a:ea typeface="+mn-ea"/>
                <a:cs typeface="Arial"/>
              </a:rPr>
              <a:t>System &gt; Profile</a:t>
            </a:r>
            <a:r>
              <a:rPr kumimoji="0" lang="en-US" sz="1800" b="0" i="0" u="none" strike="noStrike" kern="1200" cap="none" spc="0" normalizeH="0" baseline="0" noProof="0">
                <a:ln>
                  <a:noFill/>
                </a:ln>
                <a:solidFill>
                  <a:prstClr val="black"/>
                </a:solidFill>
                <a:effectLst/>
                <a:uLnTx/>
                <a:uFillTx/>
                <a:latin typeface="Franklin Gothic Book"/>
                <a:ea typeface="+mn-ea"/>
                <a:cs typeface="Arial"/>
              </a:rPr>
              <a:t> to view your role, and to </a:t>
            </a:r>
            <a:r>
              <a:rPr kumimoji="0" lang="en-US" sz="1800" b="1" i="0" u="none" strike="noStrike" kern="1200" cap="none" spc="0" normalizeH="0" baseline="0" noProof="0">
                <a:ln>
                  <a:noFill/>
                </a:ln>
                <a:solidFill>
                  <a:prstClr val="black"/>
                </a:solidFill>
                <a:effectLst/>
                <a:uLnTx/>
                <a:uFillTx/>
                <a:latin typeface="Franklin Gothic Book"/>
                <a:ea typeface="+mn-ea"/>
                <a:cs typeface="Arial"/>
              </a:rPr>
              <a:t>Rostering</a:t>
            </a:r>
            <a:r>
              <a:rPr kumimoji="0" lang="en-US" sz="1800" b="0" i="0" u="none" strike="noStrike" kern="1200" cap="none" spc="0" normalizeH="0" baseline="0" noProof="0">
                <a:ln>
                  <a:noFill/>
                </a:ln>
                <a:solidFill>
                  <a:prstClr val="black"/>
                </a:solidFill>
                <a:effectLst/>
                <a:uLnTx/>
                <a:uFillTx/>
                <a:latin typeface="Franklin Gothic Book"/>
                <a:ea typeface="+mn-ea"/>
                <a:cs typeface="Arial"/>
              </a:rPr>
              <a:t> to upload and view your students.</a:t>
            </a:r>
            <a:endParaRPr kumimoji="0" lang="en-US" sz="180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endParaRPr>
          </a:p>
        </p:txBody>
      </p:sp>
      <p:sp>
        <p:nvSpPr>
          <p:cNvPr id="6" name="Title 4">
            <a:extLst>
              <a:ext uri="{FF2B5EF4-FFF2-40B4-BE49-F238E27FC236}">
                <a16:creationId xmlns:a16="http://schemas.microsoft.com/office/drawing/2014/main" id="{440B7D23-89D1-E3E6-48D1-1F7D07B96A0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Logging in to ADAM</a:t>
            </a:r>
          </a:p>
        </p:txBody>
      </p:sp>
      <p:pic>
        <p:nvPicPr>
          <p:cNvPr id="3" name="Picture 2">
            <a:extLst>
              <a:ext uri="{FF2B5EF4-FFF2-40B4-BE49-F238E27FC236}">
                <a16:creationId xmlns:a16="http://schemas.microsoft.com/office/drawing/2014/main" id="{CAC4CFE1-B707-A190-1835-068D8F7B37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054" y="2309617"/>
            <a:ext cx="7353892" cy="363079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07F3BC6E-721D-199A-B4F8-3BE1771FCBF8}"/>
              </a:ext>
            </a:extLst>
          </p:cNvPr>
          <p:cNvSpPr/>
          <p:nvPr/>
        </p:nvSpPr>
        <p:spPr>
          <a:xfrm>
            <a:off x="895054" y="3302598"/>
            <a:ext cx="1364052" cy="2771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421622-AD53-19DB-06B2-59D971014E53}"/>
              </a:ext>
            </a:extLst>
          </p:cNvPr>
          <p:cNvSpPr/>
          <p:nvPr/>
        </p:nvSpPr>
        <p:spPr>
          <a:xfrm>
            <a:off x="895054" y="3937298"/>
            <a:ext cx="1364052" cy="2771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BBAE6C6-C2A0-9CC8-948A-F3447EE2E0B9}"/>
              </a:ext>
            </a:extLst>
          </p:cNvPr>
          <p:cNvGraphicFramePr>
            <a:graphicFrameLocks noGrp="1"/>
          </p:cNvGraphicFramePr>
          <p:nvPr>
            <p:extLst>
              <p:ext uri="{D42A27DB-BD31-4B8C-83A1-F6EECF244321}">
                <p14:modId xmlns:p14="http://schemas.microsoft.com/office/powerpoint/2010/main" val="3036834735"/>
              </p:ext>
            </p:extLst>
          </p:nvPr>
        </p:nvGraphicFramePr>
        <p:xfrm>
          <a:off x="457200" y="1393469"/>
          <a:ext cx="8229598" cy="4021811"/>
        </p:xfrm>
        <a:graphic>
          <a:graphicData uri="http://schemas.openxmlformats.org/drawingml/2006/table">
            <a:tbl>
              <a:tblPr firstRow="1" bandRow="1">
                <a:tableStyleId>{5C22544A-7EE6-4342-B048-85BDC9FD1C3A}</a:tableStyleId>
              </a:tblPr>
              <a:tblGrid>
                <a:gridCol w="2550160">
                  <a:extLst>
                    <a:ext uri="{9D8B030D-6E8A-4147-A177-3AD203B41FA5}">
                      <a16:colId xmlns:a16="http://schemas.microsoft.com/office/drawing/2014/main" val="2573649480"/>
                    </a:ext>
                  </a:extLst>
                </a:gridCol>
                <a:gridCol w="1178560">
                  <a:extLst>
                    <a:ext uri="{9D8B030D-6E8A-4147-A177-3AD203B41FA5}">
                      <a16:colId xmlns:a16="http://schemas.microsoft.com/office/drawing/2014/main" val="2967102270"/>
                    </a:ext>
                  </a:extLst>
                </a:gridCol>
                <a:gridCol w="965200">
                  <a:extLst>
                    <a:ext uri="{9D8B030D-6E8A-4147-A177-3AD203B41FA5}">
                      <a16:colId xmlns:a16="http://schemas.microsoft.com/office/drawing/2014/main" val="3480586390"/>
                    </a:ext>
                  </a:extLst>
                </a:gridCol>
                <a:gridCol w="1745391">
                  <a:extLst>
                    <a:ext uri="{9D8B030D-6E8A-4147-A177-3AD203B41FA5}">
                      <a16:colId xmlns:a16="http://schemas.microsoft.com/office/drawing/2014/main" val="3934494062"/>
                    </a:ext>
                  </a:extLst>
                </a:gridCol>
                <a:gridCol w="875887">
                  <a:extLst>
                    <a:ext uri="{9D8B030D-6E8A-4147-A177-3AD203B41FA5}">
                      <a16:colId xmlns:a16="http://schemas.microsoft.com/office/drawing/2014/main" val="4053244835"/>
                    </a:ext>
                  </a:extLst>
                </a:gridCol>
                <a:gridCol w="914400">
                  <a:extLst>
                    <a:ext uri="{9D8B030D-6E8A-4147-A177-3AD203B41FA5}">
                      <a16:colId xmlns:a16="http://schemas.microsoft.com/office/drawing/2014/main" val="3783815939"/>
                    </a:ext>
                  </a:extLst>
                </a:gridCol>
              </a:tblGrid>
              <a:tr h="719811">
                <a:tc>
                  <a:txBody>
                    <a:bodyPr/>
                    <a:lstStyle/>
                    <a:p>
                      <a:pPr lvl="0" algn="ctr">
                        <a:buNone/>
                      </a:pPr>
                      <a:r>
                        <a:rPr lang="en-US" sz="1600" b="1">
                          <a:latin typeface="Franklin Gothic Book" panose="020B0503020102020204" pitchFamily="34" charset="0"/>
                        </a:rPr>
                        <a:t>Role</a:t>
                      </a:r>
                    </a:p>
                  </a:txBody>
                  <a:tcPr anchor="ctr">
                    <a:solidFill>
                      <a:srgbClr val="007935"/>
                    </a:solidFill>
                  </a:tcPr>
                </a:tc>
                <a:tc>
                  <a:txBody>
                    <a:bodyPr/>
                    <a:lstStyle/>
                    <a:p>
                      <a:pPr algn="ctr"/>
                      <a:r>
                        <a:rPr lang="en-US" sz="1600" b="1">
                          <a:latin typeface="Franklin Gothic Book" panose="020B0503020102020204" pitchFamily="34" charset="0"/>
                        </a:rPr>
                        <a:t>Add/Edit</a:t>
                      </a:r>
                    </a:p>
                    <a:p>
                      <a:pPr lvl="0" algn="ctr">
                        <a:buNone/>
                      </a:pPr>
                      <a:r>
                        <a:rPr lang="en-US" sz="1600" b="1">
                          <a:latin typeface="Franklin Gothic Book" panose="020B0503020102020204" pitchFamily="34" charset="0"/>
                        </a:rPr>
                        <a:t> Students</a:t>
                      </a:r>
                    </a:p>
                  </a:txBody>
                  <a:tcPr anchor="ctr">
                    <a:solidFill>
                      <a:srgbClr val="007935"/>
                    </a:solidFill>
                  </a:tcPr>
                </a:tc>
                <a:tc>
                  <a:txBody>
                    <a:bodyPr/>
                    <a:lstStyle/>
                    <a:p>
                      <a:pPr algn="ctr"/>
                      <a:r>
                        <a:rPr lang="en-US" sz="1600" b="1">
                          <a:latin typeface="Franklin Gothic Book" panose="020B0503020102020204" pitchFamily="34" charset="0"/>
                        </a:rPr>
                        <a:t>Add/Edit Users</a:t>
                      </a:r>
                    </a:p>
                  </a:txBody>
                  <a:tcPr anchor="ctr">
                    <a:solidFill>
                      <a:srgbClr val="007935"/>
                    </a:solidFill>
                  </a:tcPr>
                </a:tc>
                <a:tc>
                  <a:txBody>
                    <a:bodyPr/>
                    <a:lstStyle/>
                    <a:p>
                      <a:pPr lvl="0" algn="ctr">
                        <a:buNone/>
                      </a:pPr>
                      <a:r>
                        <a:rPr lang="en-US" sz="1600" b="1">
                          <a:latin typeface="Franklin Gothic Book" panose="020B0503020102020204" pitchFamily="34" charset="0"/>
                        </a:rPr>
                        <a:t>Add/Edit Accommodations</a:t>
                      </a:r>
                    </a:p>
                  </a:txBody>
                  <a:tcPr anchor="ctr">
                    <a:solidFill>
                      <a:srgbClr val="007935"/>
                    </a:solidFill>
                  </a:tcPr>
                </a:tc>
                <a:tc>
                  <a:txBody>
                    <a:bodyPr/>
                    <a:lstStyle/>
                    <a:p>
                      <a:pPr algn="ctr"/>
                      <a:r>
                        <a:rPr lang="en-US" sz="1600" b="1">
                          <a:latin typeface="Franklin Gothic Book" panose="020B0503020102020204" pitchFamily="34" charset="0"/>
                        </a:rPr>
                        <a:t>Proctor Test </a:t>
                      </a:r>
                    </a:p>
                  </a:txBody>
                  <a:tcPr anchor="ctr">
                    <a:solidFill>
                      <a:srgbClr val="007935"/>
                    </a:solidFill>
                  </a:tcPr>
                </a:tc>
                <a:tc>
                  <a:txBody>
                    <a:bodyPr/>
                    <a:lstStyle/>
                    <a:p>
                      <a:pPr algn="ctr"/>
                      <a:r>
                        <a:rPr lang="en-US" sz="1600" b="1">
                          <a:latin typeface="Franklin Gothic Book" panose="020B0503020102020204" pitchFamily="34" charset="0"/>
                        </a:rPr>
                        <a:t>View Reports</a:t>
                      </a:r>
                    </a:p>
                  </a:txBody>
                  <a:tcPr anchor="ctr">
                    <a:solidFill>
                      <a:srgbClr val="007935"/>
                    </a:solidFill>
                  </a:tcPr>
                </a:tc>
                <a:extLst>
                  <a:ext uri="{0D108BD9-81ED-4DB2-BD59-A6C34878D82A}">
                    <a16:rowId xmlns:a16="http://schemas.microsoft.com/office/drawing/2014/main" val="306158587"/>
                  </a:ext>
                </a:extLst>
              </a:tr>
              <a:tr h="412750">
                <a:tc>
                  <a:txBody>
                    <a:bodyPr/>
                    <a:lstStyle/>
                    <a:p>
                      <a:pPr lvl="0">
                        <a:buNone/>
                      </a:pPr>
                      <a:r>
                        <a:rPr lang="en-US" sz="1600" b="0" i="0" u="none" strike="noStrike" noProof="0">
                          <a:latin typeface="Calibri"/>
                        </a:rPr>
                        <a:t>District Administrator</a:t>
                      </a:r>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tc>
                  <a:txBody>
                    <a:bodyPr/>
                    <a:lstStyle/>
                    <a:p>
                      <a:pPr lvl="0" algn="ctr">
                        <a:buNone/>
                      </a:pPr>
                      <a:r>
                        <a:rPr lang="en-US" sz="1600">
                          <a:latin typeface="Calibri"/>
                        </a:rPr>
                        <a:t>X</a:t>
                      </a:r>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4216861648"/>
                  </a:ext>
                </a:extLst>
              </a:tr>
              <a:tr h="412750">
                <a:tc>
                  <a:txBody>
                    <a:bodyPr/>
                    <a:lstStyle/>
                    <a:p>
                      <a:pPr lvl="0" algn="l">
                        <a:lnSpc>
                          <a:spcPct val="100000"/>
                        </a:lnSpc>
                        <a:spcBef>
                          <a:spcPts val="0"/>
                        </a:spcBef>
                        <a:spcAft>
                          <a:spcPts val="0"/>
                        </a:spcAft>
                        <a:buNone/>
                      </a:pPr>
                      <a:r>
                        <a:rPr lang="en-US" sz="1600" b="0" i="0" u="none" strike="noStrike" noProof="0">
                          <a:latin typeface="Calibri"/>
                        </a:rPr>
                        <a:t>District Test Coordinator</a:t>
                      </a:r>
                      <a:endParaRPr lang="en-US" sz="1600" b="0" i="0" u="none" strike="noStrike" noProof="0"/>
                    </a:p>
                  </a:txBody>
                  <a:tcPr anchor="ctr"/>
                </a:tc>
                <a:tc>
                  <a:txBody>
                    <a:bodyPr/>
                    <a:lstStyle/>
                    <a:p>
                      <a:pPr lvl="0" algn="ctr">
                        <a:buNone/>
                      </a:pPr>
                      <a:r>
                        <a:rPr lang="en-US" sz="1600">
                          <a:latin typeface="Calibri"/>
                        </a:rPr>
                        <a:t>X</a:t>
                      </a:r>
                    </a:p>
                  </a:txBody>
                  <a:tcPr anchor="ctr"/>
                </a:tc>
                <a:tc>
                  <a:txBody>
                    <a:bodyPr/>
                    <a:lstStyle/>
                    <a:p>
                      <a:pPr lvl="0" algn="ctr">
                        <a:buNone/>
                      </a:pPr>
                      <a:r>
                        <a:rPr lang="en-US" sz="1600">
                          <a:latin typeface="Calibri"/>
                        </a:rPr>
                        <a:t>X</a:t>
                      </a:r>
                    </a:p>
                  </a:txBody>
                  <a:tcPr anchor="ctr"/>
                </a:tc>
                <a:tc>
                  <a:txBody>
                    <a:bodyPr/>
                    <a:lstStyle/>
                    <a:p>
                      <a:pPr lvl="0" algn="ctr">
                        <a:buNone/>
                      </a:pPr>
                      <a:r>
                        <a:rPr lang="en-US" sz="1600">
                          <a:solidFill>
                            <a:schemeClr val="tx1"/>
                          </a:solidFill>
                          <a:latin typeface="Calibri"/>
                        </a:rPr>
                        <a:t>X</a:t>
                      </a:r>
                    </a:p>
                  </a:txBody>
                  <a:tcPr anchor="ctr"/>
                </a:tc>
                <a:tc>
                  <a:txBody>
                    <a:bodyPr/>
                    <a:lstStyle/>
                    <a:p>
                      <a:pPr lvl="0" algn="ctr">
                        <a:buNone/>
                      </a:pPr>
                      <a:r>
                        <a:rPr lang="en-US" sz="1600">
                          <a:latin typeface="Calibri"/>
                        </a:rPr>
                        <a:t>X</a:t>
                      </a:r>
                    </a:p>
                  </a:txBody>
                  <a:tcPr anchor="ctr"/>
                </a:tc>
                <a:tc>
                  <a:txBody>
                    <a:bodyPr/>
                    <a:lstStyle/>
                    <a:p>
                      <a:pPr lvl="0" algn="ctr">
                        <a:buNone/>
                      </a:pPr>
                      <a:r>
                        <a:rPr lang="en-US" sz="1600">
                          <a:latin typeface="Calibri"/>
                        </a:rPr>
                        <a:t>X</a:t>
                      </a:r>
                    </a:p>
                  </a:txBody>
                  <a:tcPr anchor="ctr"/>
                </a:tc>
                <a:extLst>
                  <a:ext uri="{0D108BD9-81ED-4DB2-BD59-A6C34878D82A}">
                    <a16:rowId xmlns:a16="http://schemas.microsoft.com/office/drawing/2014/main" val="3923901132"/>
                  </a:ext>
                </a:extLst>
              </a:tr>
              <a:tr h="412750">
                <a:tc>
                  <a:txBody>
                    <a:bodyPr/>
                    <a:lstStyle/>
                    <a:p>
                      <a:pPr lvl="0">
                        <a:buNone/>
                      </a:pPr>
                      <a:r>
                        <a:rPr lang="en-US" sz="1600" b="0" i="0" u="none" strike="noStrike" noProof="0">
                          <a:latin typeface="Calibri"/>
                        </a:rPr>
                        <a:t>School Test Coordinator</a:t>
                      </a:r>
                      <a:endParaRPr lang="en-US" sz="1600"/>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tc>
                  <a:txBody>
                    <a:bodyPr/>
                    <a:lstStyle/>
                    <a:p>
                      <a:pPr lvl="0" algn="ctr">
                        <a:buNone/>
                      </a:pPr>
                      <a:r>
                        <a:rPr lang="en-US" sz="1600">
                          <a:latin typeface="Calibri"/>
                        </a:rPr>
                        <a:t>X</a:t>
                      </a:r>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2666755002"/>
                  </a:ext>
                </a:extLst>
              </a:tr>
              <a:tr h="412750">
                <a:tc>
                  <a:txBody>
                    <a:bodyPr/>
                    <a:lstStyle/>
                    <a:p>
                      <a:pPr lvl="0">
                        <a:buNone/>
                      </a:pPr>
                      <a:r>
                        <a:rPr lang="en-US" sz="1600" b="0" i="0" u="none" strike="noStrike" noProof="0">
                          <a:latin typeface="Calibri"/>
                        </a:rPr>
                        <a:t>IT Coordinator</a:t>
                      </a:r>
                    </a:p>
                  </a:txBody>
                  <a:tcPr anchor="ctr"/>
                </a:tc>
                <a:tc>
                  <a:txBody>
                    <a:bodyPr/>
                    <a:lstStyle/>
                    <a:p>
                      <a:pPr lvl="0" algn="ctr">
                        <a:buNone/>
                      </a:pPr>
                      <a:r>
                        <a:rPr lang="en-US" sz="1600">
                          <a:latin typeface="Calibri"/>
                        </a:rPr>
                        <a:t>X</a:t>
                      </a:r>
                    </a:p>
                  </a:txBody>
                  <a:tcPr anchor="ctr"/>
                </a:tc>
                <a:tc>
                  <a:txBody>
                    <a:bodyPr/>
                    <a:lstStyle/>
                    <a:p>
                      <a:pPr algn="ctr"/>
                      <a:r>
                        <a:rPr lang="en-US" sz="1600">
                          <a:latin typeface="Calibri"/>
                        </a:rPr>
                        <a:t>X</a:t>
                      </a:r>
                    </a:p>
                  </a:txBody>
                  <a:tcPr anchor="ctr"/>
                </a:tc>
                <a:tc>
                  <a:txBody>
                    <a:bodyPr/>
                    <a:lstStyle/>
                    <a:p>
                      <a:pPr lvl="0" algn="ctr">
                        <a:buNone/>
                      </a:pPr>
                      <a:r>
                        <a:rPr lang="en-US" sz="1600">
                          <a:latin typeface="Calibri"/>
                        </a:rPr>
                        <a:t>X</a:t>
                      </a:r>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1870448225"/>
                  </a:ext>
                </a:extLst>
              </a:tr>
              <a:tr h="412750">
                <a:tc>
                  <a:txBody>
                    <a:bodyPr/>
                    <a:lstStyle/>
                    <a:p>
                      <a:pPr lvl="0">
                        <a:buNone/>
                      </a:pPr>
                      <a:r>
                        <a:rPr lang="en-US" sz="1600" b="0" i="0" u="none" strike="noStrike" noProof="0">
                          <a:latin typeface="Calibri"/>
                        </a:rPr>
                        <a:t>Special Education Director</a:t>
                      </a:r>
                    </a:p>
                  </a:txBody>
                  <a:tcPr anchor="ctr"/>
                </a:tc>
                <a:tc>
                  <a:txBody>
                    <a:bodyPr/>
                    <a:lstStyle/>
                    <a:p>
                      <a:pPr lvl="0" algn="ctr">
                        <a:buNone/>
                      </a:pPr>
                      <a:r>
                        <a:rPr lang="en-US" sz="1600">
                          <a:latin typeface="Calibri"/>
                        </a:rPr>
                        <a:t>X</a:t>
                      </a:r>
                    </a:p>
                  </a:txBody>
                  <a:tcPr anchor="ctr"/>
                </a:tc>
                <a:tc>
                  <a:txBody>
                    <a:bodyPr/>
                    <a:lstStyle/>
                    <a:p>
                      <a:pPr algn="ctr"/>
                      <a:r>
                        <a:rPr lang="en-US" sz="1600">
                          <a:latin typeface="Calibri"/>
                        </a:rPr>
                        <a:t>X</a:t>
                      </a:r>
                    </a:p>
                  </a:txBody>
                  <a:tcPr anchor="ctr"/>
                </a:tc>
                <a:tc>
                  <a:txBody>
                    <a:bodyPr/>
                    <a:lstStyle/>
                    <a:p>
                      <a:pPr lvl="0" algn="ctr">
                        <a:buNone/>
                      </a:pPr>
                      <a:r>
                        <a:rPr lang="en-US" sz="1600">
                          <a:latin typeface="Calibri"/>
                        </a:rPr>
                        <a:t>X</a:t>
                      </a:r>
                    </a:p>
                  </a:txBody>
                  <a:tcPr anchor="ctr"/>
                </a:tc>
                <a:tc>
                  <a:txBody>
                    <a:bodyPr/>
                    <a:lstStyle/>
                    <a:p>
                      <a:pPr algn="ctr"/>
                      <a:endParaRPr lang="en-US" sz="1600">
                        <a:latin typeface="Calibri"/>
                      </a:endParaRP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4023090732"/>
                  </a:ext>
                </a:extLst>
              </a:tr>
              <a:tr h="412750">
                <a:tc>
                  <a:txBody>
                    <a:bodyPr/>
                    <a:lstStyle/>
                    <a:p>
                      <a:pPr lvl="0">
                        <a:buNone/>
                      </a:pPr>
                      <a:r>
                        <a:rPr lang="en-US" sz="1600" b="0" i="0" u="none" strike="noStrike" noProof="0">
                          <a:latin typeface="Calibri"/>
                        </a:rPr>
                        <a:t>Superintendent</a:t>
                      </a:r>
                    </a:p>
                  </a:txBody>
                  <a:tcPr anchor="ctr"/>
                </a:tc>
                <a:tc>
                  <a:txBody>
                    <a:bodyPr/>
                    <a:lstStyle/>
                    <a:p>
                      <a:pPr lvl="0" algn="ctr">
                        <a:buNone/>
                      </a:pPr>
                      <a:endParaRPr lang="en-US" sz="1600">
                        <a:latin typeface="Calibri"/>
                      </a:endParaRPr>
                    </a:p>
                  </a:txBody>
                  <a:tcPr anchor="ctr"/>
                </a:tc>
                <a:tc>
                  <a:txBody>
                    <a:bodyPr/>
                    <a:lstStyle/>
                    <a:p>
                      <a:pPr algn="ctr"/>
                      <a:endParaRPr lang="en-US" sz="1600">
                        <a:latin typeface="Calibri"/>
                      </a:endParaRPr>
                    </a:p>
                  </a:txBody>
                  <a:tcPr anchor="ctr"/>
                </a:tc>
                <a:tc>
                  <a:txBody>
                    <a:bodyPr/>
                    <a:lstStyle/>
                    <a:p>
                      <a:pPr lvl="0" algn="ctr">
                        <a:buNone/>
                      </a:pPr>
                      <a:endParaRPr lang="en-US" sz="1600">
                        <a:latin typeface="Calibri"/>
                      </a:endParaRPr>
                    </a:p>
                  </a:txBody>
                  <a:tcPr anchor="ctr"/>
                </a:tc>
                <a:tc>
                  <a:txBody>
                    <a:bodyPr/>
                    <a:lstStyle/>
                    <a:p>
                      <a:pPr algn="ctr"/>
                      <a:endParaRPr lang="en-US" sz="1600">
                        <a:latin typeface="Calibri"/>
                      </a:endParaRP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1149256983"/>
                  </a:ext>
                </a:extLst>
              </a:tr>
              <a:tr h="412750">
                <a:tc>
                  <a:txBody>
                    <a:bodyPr/>
                    <a:lstStyle/>
                    <a:p>
                      <a:pPr lvl="0">
                        <a:buNone/>
                      </a:pPr>
                      <a:r>
                        <a:rPr lang="en-US" sz="1600" b="0" i="0" u="none" strike="noStrike" noProof="0">
                          <a:latin typeface="Calibri"/>
                        </a:rPr>
                        <a:t>Teacher</a:t>
                      </a:r>
                    </a:p>
                  </a:txBody>
                  <a:tcPr anchor="ctr"/>
                </a:tc>
                <a:tc>
                  <a:txBody>
                    <a:bodyPr/>
                    <a:lstStyle/>
                    <a:p>
                      <a:pPr lvl="0" algn="ctr">
                        <a:buNone/>
                      </a:pPr>
                      <a:endParaRPr lang="en-US" sz="1600">
                        <a:latin typeface="Calibri"/>
                      </a:endParaRPr>
                    </a:p>
                  </a:txBody>
                  <a:tcPr anchor="ctr"/>
                </a:tc>
                <a:tc>
                  <a:txBody>
                    <a:bodyPr/>
                    <a:lstStyle/>
                    <a:p>
                      <a:pPr algn="ctr"/>
                      <a:endParaRPr lang="en-US" sz="1600">
                        <a:latin typeface="Calibri"/>
                      </a:endParaRPr>
                    </a:p>
                  </a:txBody>
                  <a:tcPr anchor="ctr"/>
                </a:tc>
                <a:tc>
                  <a:txBody>
                    <a:bodyPr/>
                    <a:lstStyle/>
                    <a:p>
                      <a:pPr lvl="0" algn="ctr">
                        <a:buNone/>
                      </a:pPr>
                      <a:endParaRPr lang="en-US" sz="1600">
                        <a:latin typeface="Calibri"/>
                      </a:endParaRPr>
                    </a:p>
                  </a:txBody>
                  <a:tcPr anchor="ctr"/>
                </a:tc>
                <a:tc>
                  <a:txBody>
                    <a:bodyPr/>
                    <a:lstStyle/>
                    <a:p>
                      <a:pPr algn="ctr"/>
                      <a:r>
                        <a:rPr lang="en-US" sz="1600">
                          <a:latin typeface="Calibri"/>
                        </a:rPr>
                        <a:t>X</a:t>
                      </a:r>
                    </a:p>
                  </a:txBody>
                  <a:tcPr anchor="ctr"/>
                </a:tc>
                <a:tc>
                  <a:txBody>
                    <a:bodyPr/>
                    <a:lstStyle/>
                    <a:p>
                      <a:pPr algn="ctr"/>
                      <a:r>
                        <a:rPr lang="en-US" sz="1600">
                          <a:latin typeface="Calibri"/>
                        </a:rPr>
                        <a:t>X*</a:t>
                      </a:r>
                    </a:p>
                  </a:txBody>
                  <a:tcPr anchor="ctr"/>
                </a:tc>
                <a:extLst>
                  <a:ext uri="{0D108BD9-81ED-4DB2-BD59-A6C34878D82A}">
                    <a16:rowId xmlns:a16="http://schemas.microsoft.com/office/drawing/2014/main" val="374531235"/>
                  </a:ext>
                </a:extLst>
              </a:tr>
              <a:tr h="412750">
                <a:tc>
                  <a:txBody>
                    <a:bodyPr/>
                    <a:lstStyle/>
                    <a:p>
                      <a:pPr lvl="0">
                        <a:buNone/>
                      </a:pPr>
                      <a:r>
                        <a:rPr lang="en-US" sz="1600" b="0" i="0" u="none" strike="noStrike" noProof="0">
                          <a:latin typeface="Calibri"/>
                        </a:rPr>
                        <a:t>Proctor</a:t>
                      </a:r>
                    </a:p>
                  </a:txBody>
                  <a:tcPr anchor="ctr"/>
                </a:tc>
                <a:tc>
                  <a:txBody>
                    <a:bodyPr/>
                    <a:lstStyle/>
                    <a:p>
                      <a:pPr lvl="0" algn="ctr">
                        <a:buNone/>
                      </a:pPr>
                      <a:endParaRPr lang="en-US" sz="1600">
                        <a:latin typeface="Calibri"/>
                      </a:endParaRPr>
                    </a:p>
                  </a:txBody>
                  <a:tcPr anchor="ctr"/>
                </a:tc>
                <a:tc>
                  <a:txBody>
                    <a:bodyPr/>
                    <a:lstStyle/>
                    <a:p>
                      <a:pPr algn="ctr"/>
                      <a:endParaRPr lang="en-US" sz="1600">
                        <a:latin typeface="Calibri"/>
                      </a:endParaRPr>
                    </a:p>
                  </a:txBody>
                  <a:tcPr anchor="ctr"/>
                </a:tc>
                <a:tc>
                  <a:txBody>
                    <a:bodyPr/>
                    <a:lstStyle/>
                    <a:p>
                      <a:pPr lvl="0" algn="ctr">
                        <a:buNone/>
                      </a:pPr>
                      <a:endParaRPr lang="en-US" sz="1600">
                        <a:latin typeface="Calibri"/>
                      </a:endParaRPr>
                    </a:p>
                  </a:txBody>
                  <a:tcPr anchor="ctr"/>
                </a:tc>
                <a:tc>
                  <a:txBody>
                    <a:bodyPr/>
                    <a:lstStyle/>
                    <a:p>
                      <a:pPr algn="ctr"/>
                      <a:r>
                        <a:rPr lang="en-US" sz="1600">
                          <a:latin typeface="Calibri"/>
                        </a:rPr>
                        <a:t>X</a:t>
                      </a:r>
                    </a:p>
                  </a:txBody>
                  <a:tcPr anchor="ctr"/>
                </a:tc>
                <a:tc>
                  <a:txBody>
                    <a:bodyPr/>
                    <a:lstStyle/>
                    <a:p>
                      <a:pPr algn="ctr"/>
                      <a:endParaRPr lang="en-US" sz="1600">
                        <a:latin typeface="Calibri"/>
                      </a:endParaRPr>
                    </a:p>
                  </a:txBody>
                  <a:tcPr anchor="ctr"/>
                </a:tc>
                <a:extLst>
                  <a:ext uri="{0D108BD9-81ED-4DB2-BD59-A6C34878D82A}">
                    <a16:rowId xmlns:a16="http://schemas.microsoft.com/office/drawing/2014/main" val="1347392658"/>
                  </a:ext>
                </a:extLst>
              </a:tr>
            </a:tbl>
          </a:graphicData>
        </a:graphic>
      </p:graphicFrame>
      <p:sp>
        <p:nvSpPr>
          <p:cNvPr id="5" name="Title 4">
            <a:extLst>
              <a:ext uri="{FF2B5EF4-FFF2-40B4-BE49-F238E27FC236}">
                <a16:creationId xmlns:a16="http://schemas.microsoft.com/office/drawing/2014/main" id="{95E1740C-1BC3-4A29-2646-CB31027ABF5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User Roles</a:t>
            </a:r>
          </a:p>
        </p:txBody>
      </p:sp>
      <p:sp>
        <p:nvSpPr>
          <p:cNvPr id="2" name="TextBox 1">
            <a:extLst>
              <a:ext uri="{FF2B5EF4-FFF2-40B4-BE49-F238E27FC236}">
                <a16:creationId xmlns:a16="http://schemas.microsoft.com/office/drawing/2014/main" id="{B4E507DF-601D-A873-AF92-FDC64F0D2A5A}"/>
              </a:ext>
            </a:extLst>
          </p:cNvPr>
          <p:cNvSpPr txBox="1"/>
          <p:nvPr/>
        </p:nvSpPr>
        <p:spPr>
          <a:xfrm>
            <a:off x="457200" y="5740400"/>
            <a:ext cx="783522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*Teachers will be able to view reports under My Classes if a class is assigned to them during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administration.</a:t>
            </a:r>
          </a:p>
        </p:txBody>
      </p:sp>
    </p:spTree>
    <p:extLst>
      <p:ext uri="{BB962C8B-B14F-4D97-AF65-F5344CB8AC3E}">
        <p14:creationId xmlns:p14="http://schemas.microsoft.com/office/powerpoint/2010/main" val="424984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2A254-D88E-430A-8E18-F55D9A98C229}"/>
              </a:ext>
            </a:extLst>
          </p:cNvPr>
          <p:cNvSpPr txBox="1"/>
          <p:nvPr/>
        </p:nvSpPr>
        <p:spPr>
          <a:xfrm>
            <a:off x="457200" y="1325880"/>
            <a:ext cx="8229600" cy="369331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To search for a user including students:</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On the left side of the User Config page, enter or select the appropriate filters. The search is dynamic, so you change the filter fields at any time to alter the search. </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Name or ID </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Org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 Filter by a specific district or school. </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Class</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 – If you have filtered by School, the Class filter will also display. This can then be used if classes have been created within that org. </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Role</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Course </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User Status</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Accommodation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a:rPr>
              <a:t> Filter by a specific accommodation (e.g. Paper or Text to Speech). </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72F07579-A211-2295-B96F-CB85F7D204A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View Roster Data</a:t>
            </a:r>
          </a:p>
        </p:txBody>
      </p:sp>
    </p:spTree>
    <p:extLst>
      <p:ext uri="{BB962C8B-B14F-4D97-AF65-F5344CB8AC3E}">
        <p14:creationId xmlns:p14="http://schemas.microsoft.com/office/powerpoint/2010/main" val="19451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7E5C6-9D31-CC01-0040-39D39B9C9056}"/>
              </a:ext>
            </a:extLst>
          </p:cNvPr>
          <p:cNvSpPr txBox="1"/>
          <p:nvPr/>
        </p:nvSpPr>
        <p:spPr>
          <a:xfrm>
            <a:off x="1455682" y="5123793"/>
            <a:ext cx="564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3" name="Title 4">
            <a:extLst>
              <a:ext uri="{FF2B5EF4-FFF2-40B4-BE49-F238E27FC236}">
                <a16:creationId xmlns:a16="http://schemas.microsoft.com/office/drawing/2014/main" id="{8DF7E520-DE6B-4647-447F-8B649A31044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View Roster Data</a:t>
            </a:r>
          </a:p>
        </p:txBody>
      </p:sp>
      <p:pic>
        <p:nvPicPr>
          <p:cNvPr id="2" name="Picture 4">
            <a:extLst>
              <a:ext uri="{FF2B5EF4-FFF2-40B4-BE49-F238E27FC236}">
                <a16:creationId xmlns:a16="http://schemas.microsoft.com/office/drawing/2014/main" id="{976698E4-D98B-6393-2A10-78419B4BE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818861"/>
            <a:ext cx="8229600" cy="32202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615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a:solidFill>
                  <a:schemeClr val="bg1"/>
                </a:solidFill>
                <a:latin typeface="Franklin Gothic Demi Cond" panose="020B0706030402020204" pitchFamily="34" charset="0"/>
              </a:rPr>
              <a:t>VTCAP Overview</a:t>
            </a:r>
          </a:p>
        </p:txBody>
      </p:sp>
    </p:spTree>
    <p:extLst>
      <p:ext uri="{BB962C8B-B14F-4D97-AF65-F5344CB8AC3E}">
        <p14:creationId xmlns:p14="http://schemas.microsoft.com/office/powerpoint/2010/main" val="86366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286000"/>
            <a:ext cx="9144000" cy="228600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5400" dirty="0">
                <a:solidFill>
                  <a:schemeClr val="bg1"/>
                </a:solidFill>
                <a:latin typeface="Franklin Gothic Demi Cond"/>
              </a:rPr>
              <a:t>Before, During, and After Computer-Based Testing (CBT)</a:t>
            </a:r>
          </a:p>
        </p:txBody>
      </p:sp>
    </p:spTree>
    <p:extLst>
      <p:ext uri="{BB962C8B-B14F-4D97-AF65-F5344CB8AC3E}">
        <p14:creationId xmlns:p14="http://schemas.microsoft.com/office/powerpoint/2010/main" val="3240554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CBT Checklist for Test Administrators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325880"/>
            <a:ext cx="8229600" cy="1200329"/>
          </a:xfrm>
          <a:prstGeom prst="rect">
            <a:avLst/>
          </a:prstGeom>
          <a:noFill/>
        </p:spPr>
        <p:txBody>
          <a:bodyPr wrap="square">
            <a:spAutoFit/>
          </a:bodyPr>
          <a:lstStyle/>
          <a:p>
            <a:pPr marL="285750" indent="-285750">
              <a:buFont typeface="Arial" panose="020B0604020202020204" pitchFamily="34" charset="0"/>
              <a:buChar char="•"/>
            </a:pPr>
            <a:r>
              <a:rPr lang="en-US">
                <a:latin typeface="Franklin Gothic Book" panose="020B0503020102020204" pitchFamily="34" charset="0"/>
              </a:rPr>
              <a:t>Refer to Appendix A of the TAM for the CBT Checklist for Test Administrators </a:t>
            </a:r>
          </a:p>
          <a:p>
            <a:pPr marL="285750" indent="-285750">
              <a:buFont typeface="Arial" panose="020B0604020202020204" pitchFamily="34" charset="0"/>
              <a:buChar char="•"/>
            </a:pPr>
            <a:r>
              <a:rPr lang="en-US">
                <a:latin typeface="Franklin Gothic Book" panose="020B0503020102020204" pitchFamily="34" charset="0"/>
              </a:rPr>
              <a:t>It may be helpful to print this checklist out to ensure proper administration</a:t>
            </a:r>
          </a:p>
          <a:p>
            <a:pPr lvl="1"/>
            <a:endParaRPr lang="en-US">
              <a:latin typeface="Franklin Gothic Book" panose="020B0503020102020204" pitchFamily="34" charset="0"/>
            </a:endParaRPr>
          </a:p>
          <a:p>
            <a:pPr marL="285750" indent="-285750">
              <a:buFont typeface="Arial" panose="020B0604020202020204" pitchFamily="34" charset="0"/>
              <a:buChar char="•"/>
            </a:pPr>
            <a:endParaRPr lang="en-US">
              <a:latin typeface="Franklin Gothic Book" panose="020B0503020102020204" pitchFamily="34" charset="0"/>
            </a:endParaRPr>
          </a:p>
        </p:txBody>
      </p:sp>
      <p:pic>
        <p:nvPicPr>
          <p:cNvPr id="5" name="Picture 4">
            <a:extLst>
              <a:ext uri="{FF2B5EF4-FFF2-40B4-BE49-F238E27FC236}">
                <a16:creationId xmlns:a16="http://schemas.microsoft.com/office/drawing/2014/main" id="{DBD5826F-A51B-E9AD-D830-799362209E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3897" y="2081719"/>
            <a:ext cx="3716204" cy="416789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177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Before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4247317"/>
          </a:xfrm>
          <a:prstGeom prst="rect">
            <a:avLst/>
          </a:prstGeom>
          <a:noFill/>
        </p:spPr>
        <p:txBody>
          <a:bodyPr wrap="square">
            <a:spAutoFit/>
          </a:bodyPr>
          <a:lstStyle/>
          <a:p>
            <a:pPr marL="285750" indent="-285750">
              <a:buFont typeface="Arial" panose="020B0604020202020204" pitchFamily="34" charset="0"/>
              <a:buChar char="•"/>
            </a:pPr>
            <a:r>
              <a:rPr lang="en-US" b="1" i="1" u="sng" dirty="0">
                <a:solidFill>
                  <a:srgbClr val="007935"/>
                </a:solidFill>
                <a:latin typeface="Franklin Gothic Book" panose="020B0503020102020204" pitchFamily="34" charset="0"/>
              </a:rPr>
              <a:t>Assurance:</a:t>
            </a:r>
            <a:r>
              <a:rPr lang="en-US" i="1" dirty="0">
                <a:solidFill>
                  <a:srgbClr val="007935"/>
                </a:solidFill>
                <a:latin typeface="Franklin Gothic Book" panose="020B0503020102020204" pitchFamily="34" charset="0"/>
              </a:rPr>
              <a:t> </a:t>
            </a:r>
            <a:r>
              <a:rPr lang="en-US" dirty="0">
                <a:latin typeface="Franklin Gothic Book" panose="020B0503020102020204" pitchFamily="34" charset="0"/>
              </a:rPr>
              <a:t>Complete training facilitated by the DC/SC</a:t>
            </a:r>
          </a:p>
          <a:p>
            <a:pPr marL="285750" indent="-285750">
              <a:buFont typeface="Arial" panose="020B0604020202020204" pitchFamily="34" charset="0"/>
              <a:buChar char="•"/>
            </a:pPr>
            <a:r>
              <a:rPr lang="en-US" b="1" i="1" u="sng" dirty="0">
                <a:solidFill>
                  <a:srgbClr val="007935"/>
                </a:solidFill>
                <a:latin typeface="Franklin Gothic Book" panose="020B0503020102020204" pitchFamily="34" charset="0"/>
              </a:rPr>
              <a:t>Assurance:</a:t>
            </a:r>
            <a:r>
              <a:rPr lang="en-US" i="1" dirty="0">
                <a:solidFill>
                  <a:srgbClr val="007935"/>
                </a:solidFill>
                <a:latin typeface="Franklin Gothic Book" panose="020B0503020102020204" pitchFamily="34" charset="0"/>
              </a:rPr>
              <a:t> </a:t>
            </a:r>
            <a:r>
              <a:rPr lang="en-US" dirty="0">
                <a:latin typeface="Franklin Gothic Book" panose="020B0503020102020204" pitchFamily="34" charset="0"/>
              </a:rPr>
              <a:t>Sign the </a:t>
            </a:r>
            <a:r>
              <a:rPr lang="en-US" dirty="0">
                <a:latin typeface="Franklin Gothic Book" panose="020B0503020102020204" pitchFamily="34" charset="0"/>
                <a:hlinkClick r:id="rId3"/>
              </a:rPr>
              <a:t>Non-Embedded Accommodation Non-Disclosure Agreement </a:t>
            </a:r>
            <a:r>
              <a:rPr lang="en-US" dirty="0">
                <a:latin typeface="Franklin Gothic Book" panose="020B0503020102020204" pitchFamily="34" charset="0"/>
              </a:rPr>
              <a:t>if administering non-embedded accommodations and submit to the SC</a:t>
            </a:r>
          </a:p>
          <a:p>
            <a:pPr marL="285750" indent="-285750">
              <a:buFont typeface="Arial" panose="020B0604020202020204" pitchFamily="34" charset="0"/>
              <a:buChar char="•"/>
            </a:pPr>
            <a:r>
              <a:rPr lang="en-US" dirty="0">
                <a:latin typeface="Franklin Gothic Book" panose="020B0503020102020204" pitchFamily="34" charset="0"/>
              </a:rPr>
              <a:t>Review the Test Administrator’s Manual (TAM)</a:t>
            </a:r>
          </a:p>
          <a:p>
            <a:pPr marL="285750" indent="-285750">
              <a:buFont typeface="Arial" panose="020B0604020202020204" pitchFamily="34" charset="0"/>
              <a:buChar char="•"/>
            </a:pPr>
            <a:r>
              <a:rPr lang="en-US" dirty="0">
                <a:latin typeface="Franklin Gothic Book" panose="020B0503020102020204" pitchFamily="34" charset="0"/>
              </a:rPr>
              <a:t>Provide students the opportunity to take the practice test</a:t>
            </a:r>
          </a:p>
          <a:p>
            <a:pPr marL="285750" indent="-285750">
              <a:buFont typeface="Arial" panose="020B0604020202020204" pitchFamily="34" charset="0"/>
              <a:buChar char="•"/>
            </a:pPr>
            <a:r>
              <a:rPr lang="en-US" dirty="0">
                <a:latin typeface="Franklin Gothic Book" panose="020B0503020102020204" pitchFamily="34" charset="0"/>
              </a:rPr>
              <a:t>Validate the student roster and notify the DC/SC of any errors</a:t>
            </a:r>
          </a:p>
          <a:p>
            <a:pPr marL="742950" lvl="1" indent="-285750">
              <a:buFont typeface="Arial" panose="020B0604020202020204" pitchFamily="34" charset="0"/>
              <a:buChar char="•"/>
            </a:pPr>
            <a:r>
              <a:rPr lang="en-US" dirty="0">
                <a:latin typeface="Franklin Gothic Book" panose="020B0503020102020204" pitchFamily="34" charset="0"/>
              </a:rPr>
              <a:t>Are all students in ADAM?</a:t>
            </a:r>
          </a:p>
          <a:p>
            <a:pPr marL="742950" lvl="1" indent="-285750">
              <a:buFont typeface="Arial" panose="020B0604020202020204" pitchFamily="34" charset="0"/>
              <a:buChar char="•"/>
            </a:pPr>
            <a:r>
              <a:rPr lang="en-US" dirty="0">
                <a:latin typeface="Franklin Gothic Book" panose="020B0503020102020204" pitchFamily="34" charset="0"/>
              </a:rPr>
              <a:t>Are all students assigned to the correct grade?</a:t>
            </a:r>
          </a:p>
          <a:p>
            <a:pPr marL="742950" lvl="1" indent="-285750">
              <a:buFont typeface="Arial" panose="020B0604020202020204" pitchFamily="34" charset="0"/>
              <a:buChar char="•"/>
            </a:pPr>
            <a:r>
              <a:rPr lang="en-US" dirty="0">
                <a:latin typeface="Franklin Gothic Book" panose="020B0503020102020204" pitchFamily="34" charset="0"/>
              </a:rPr>
              <a:t>Is the identifier the correct, 7-digit, state assigned student ID?</a:t>
            </a:r>
          </a:p>
          <a:p>
            <a:pPr marL="742950" lvl="1" indent="-285750">
              <a:buFont typeface="Arial" panose="020B0604020202020204" pitchFamily="34" charset="0"/>
              <a:buChar char="•"/>
            </a:pPr>
            <a:r>
              <a:rPr lang="en-US" dirty="0">
                <a:latin typeface="Franklin Gothic Book" panose="020B0503020102020204" pitchFamily="34" charset="0"/>
              </a:rPr>
              <a:t>Do all students have the appropriate accommodations and supports assigned?</a:t>
            </a:r>
          </a:p>
          <a:p>
            <a:pPr marL="285750" indent="-285750">
              <a:buFont typeface="Arial" panose="020B0604020202020204" pitchFamily="34" charset="0"/>
              <a:buChar char="•"/>
            </a:pPr>
            <a:r>
              <a:rPr lang="en-US" dirty="0">
                <a:latin typeface="Franklin Gothic Book" panose="020B0503020102020204" pitchFamily="34" charset="0"/>
              </a:rPr>
              <a:t>Review your school’s testing schedule</a:t>
            </a:r>
          </a:p>
          <a:p>
            <a:pPr marL="285750" indent="-285750">
              <a:buFont typeface="Arial" panose="020B0604020202020204" pitchFamily="34" charset="0"/>
              <a:buChar char="•"/>
            </a:pPr>
            <a:r>
              <a:rPr lang="en-US" dirty="0">
                <a:latin typeface="Franklin Gothic Book" panose="020B0503020102020204" pitchFamily="34" charset="0"/>
              </a:rPr>
              <a:t>Receive necessary student materials (e.g. scratch paper, log in information, accommodation materials)</a:t>
            </a:r>
          </a:p>
          <a:p>
            <a:pPr marL="285750" indent="-285750">
              <a:buFont typeface="Arial" panose="020B0604020202020204" pitchFamily="34" charset="0"/>
              <a:buChar char="•"/>
            </a:pPr>
            <a:r>
              <a:rPr lang="en-US" dirty="0">
                <a:latin typeface="Franklin Gothic Book" panose="020B0503020102020204" pitchFamily="34" charset="0"/>
              </a:rPr>
              <a:t>Adhere to all school, district, and state test security policies and procedures</a:t>
            </a:r>
          </a:p>
        </p:txBody>
      </p:sp>
    </p:spTree>
    <p:extLst>
      <p:ext uri="{BB962C8B-B14F-4D97-AF65-F5344CB8AC3E}">
        <p14:creationId xmlns:p14="http://schemas.microsoft.com/office/powerpoint/2010/main" val="24510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anim calcmode="lin" valueType="num">
                                      <p:cBhvr>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Before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3139321"/>
          </a:xfrm>
          <a:prstGeom prst="rect">
            <a:avLst/>
          </a:prstGeom>
          <a:noFill/>
        </p:spPr>
        <p:txBody>
          <a:bodyPr wrap="square">
            <a:spAutoFit/>
          </a:bodyPr>
          <a:lstStyle/>
          <a:p>
            <a:pPr marL="285750" indent="-285750">
              <a:buFont typeface="Arial" panose="020B0604020202020204" pitchFamily="34" charset="0"/>
              <a:buChar char="•"/>
            </a:pPr>
            <a:r>
              <a:rPr lang="en-US">
                <a:latin typeface="Franklin Gothic Book" panose="020B0503020102020204" pitchFamily="34" charset="0"/>
              </a:rPr>
              <a:t>Prepare the testing environment</a:t>
            </a:r>
          </a:p>
          <a:p>
            <a:pPr marL="742950" lvl="1" indent="-285750">
              <a:buFont typeface="Arial" panose="020B0604020202020204" pitchFamily="34" charset="0"/>
              <a:buChar char="•"/>
            </a:pPr>
            <a:r>
              <a:rPr lang="en-US">
                <a:latin typeface="Franklin Gothic Book" panose="020B0503020102020204" pitchFamily="34" charset="0"/>
              </a:rPr>
              <a:t>Ensure laptops are fully charged and workstations are set up to prevent student’s from seeing each other’s work</a:t>
            </a:r>
          </a:p>
          <a:p>
            <a:pPr marL="742950" lvl="1" indent="-285750">
              <a:buFont typeface="Arial" panose="020B0604020202020204" pitchFamily="34" charset="0"/>
              <a:buChar char="•"/>
            </a:pPr>
            <a:r>
              <a:rPr lang="en-US">
                <a:latin typeface="Franklin Gothic Book" panose="020B0503020102020204" pitchFamily="34" charset="0"/>
              </a:rPr>
              <a:t>Obtain scratch paper and pencils for each student</a:t>
            </a:r>
          </a:p>
          <a:p>
            <a:pPr marL="742950" lvl="1" indent="-285750">
              <a:buFont typeface="Arial" panose="020B0604020202020204" pitchFamily="34" charset="0"/>
              <a:buChar char="•"/>
            </a:pPr>
            <a:r>
              <a:rPr lang="en-US">
                <a:latin typeface="Franklin Gothic Book" panose="020B0503020102020204" pitchFamily="34" charset="0"/>
              </a:rPr>
              <a:t>Obtain Session Access Codes and Student Login Tickets</a:t>
            </a:r>
          </a:p>
          <a:p>
            <a:pPr marL="742950" lvl="1" indent="-285750">
              <a:buFont typeface="Arial" panose="020B0604020202020204" pitchFamily="34" charset="0"/>
              <a:buChar char="•"/>
            </a:pPr>
            <a:r>
              <a:rPr lang="en-US">
                <a:latin typeface="Franklin Gothic Book" panose="020B0503020102020204" pitchFamily="34" charset="0"/>
              </a:rPr>
              <a:t>Hang a “Testing—Do Not Disturb” sign on the door</a:t>
            </a:r>
          </a:p>
          <a:p>
            <a:pPr marL="742950" lvl="1" indent="-285750">
              <a:buFont typeface="Arial" panose="020B0604020202020204" pitchFamily="34" charset="0"/>
              <a:buChar char="•"/>
            </a:pPr>
            <a:r>
              <a:rPr lang="en-US">
                <a:latin typeface="Franklin Gothic Book" panose="020B0503020102020204" pitchFamily="34" charset="0"/>
              </a:rPr>
              <a:t>Ensure nothing is visible in the room that could clue any test answers</a:t>
            </a:r>
          </a:p>
          <a:p>
            <a:pPr marL="1200150" lvl="2" indent="-285750">
              <a:buFont typeface="Arial" panose="020B0604020202020204" pitchFamily="34" charset="0"/>
              <a:buChar char="•"/>
            </a:pPr>
            <a:r>
              <a:rPr lang="en-US">
                <a:latin typeface="Franklin Gothic Book" panose="020B0503020102020204" pitchFamily="34" charset="0"/>
              </a:rPr>
              <a:t>Ex: rubrics, writing guides, word walls, hundreds charts, multiplication fact tables</a:t>
            </a:r>
          </a:p>
          <a:p>
            <a:pPr lvl="1"/>
            <a:endParaRPr lang="en-US">
              <a:latin typeface="Franklin Gothic Book" panose="020B0503020102020204" pitchFamily="34" charset="0"/>
            </a:endParaRPr>
          </a:p>
          <a:p>
            <a:pPr marL="285750" indent="-285750">
              <a:buFont typeface="Arial" panose="020B0604020202020204" pitchFamily="34" charset="0"/>
              <a:buChar char="•"/>
            </a:pPr>
            <a:endParaRPr lang="en-US">
              <a:latin typeface="Franklin Gothic Book" panose="020B0503020102020204" pitchFamily="34" charset="0"/>
            </a:endParaRPr>
          </a:p>
        </p:txBody>
      </p:sp>
    </p:spTree>
    <p:extLst>
      <p:ext uri="{BB962C8B-B14F-4D97-AF65-F5344CB8AC3E}">
        <p14:creationId xmlns:p14="http://schemas.microsoft.com/office/powerpoint/2010/main" val="33826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During CBT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325880"/>
            <a:ext cx="8229600" cy="2031325"/>
          </a:xfrm>
          <a:prstGeom prst="rect">
            <a:avLst/>
          </a:prstGeom>
          <a:noFill/>
        </p:spPr>
        <p:txBody>
          <a:bodyPr wrap="square" rtlCol="0">
            <a:spAutoFit/>
          </a:bodyPr>
          <a:lstStyle/>
          <a:p>
            <a:r>
              <a:rPr lang="en-US" dirty="0">
                <a:latin typeface="+mj-lt"/>
              </a:rPr>
              <a:t>Teachers and Proctors</a:t>
            </a:r>
          </a:p>
          <a:p>
            <a:pPr marL="285750" indent="-285750">
              <a:buFont typeface="Arial" panose="020B0604020202020204" pitchFamily="34" charset="0"/>
              <a:buChar char="•"/>
            </a:pPr>
            <a:r>
              <a:rPr lang="en-US" dirty="0">
                <a:latin typeface="+mj-lt"/>
              </a:rPr>
              <a:t>Monitor students during testing</a:t>
            </a:r>
          </a:p>
          <a:p>
            <a:pPr marL="285750" indent="-285750">
              <a:buFont typeface="Arial" panose="020B0604020202020204" pitchFamily="34" charset="0"/>
              <a:buChar char="•"/>
            </a:pPr>
            <a:r>
              <a:rPr lang="en-US" dirty="0">
                <a:latin typeface="+mj-lt"/>
              </a:rPr>
              <a:t>Use of cell phones and electronic devices is strictly prohibited</a:t>
            </a:r>
          </a:p>
          <a:p>
            <a:pPr marL="285750" indent="-285750">
              <a:buFont typeface="Arial" panose="020B0604020202020204" pitchFamily="34" charset="0"/>
              <a:buChar char="•"/>
            </a:pPr>
            <a:r>
              <a:rPr lang="en-US" dirty="0">
                <a:latin typeface="+mj-lt"/>
              </a:rPr>
              <a:t>Adhere to security policies and procedures</a:t>
            </a:r>
          </a:p>
          <a:p>
            <a:pPr marL="285750" indent="-285750">
              <a:buFont typeface="Arial" panose="020B0604020202020204" pitchFamily="34" charset="0"/>
              <a:buChar char="•"/>
            </a:pPr>
            <a:r>
              <a:rPr lang="en-US" dirty="0">
                <a:latin typeface="+mj-lt"/>
              </a:rPr>
              <a:t>Report any test security incidents to the SC</a:t>
            </a:r>
          </a:p>
          <a:p>
            <a:pPr marL="285750" indent="-285750">
              <a:buFont typeface="Arial" panose="020B0604020202020204" pitchFamily="34" charset="0"/>
              <a:buChar char="•"/>
            </a:pPr>
            <a:r>
              <a:rPr lang="en-US" dirty="0">
                <a:latin typeface="+mj-lt"/>
              </a:rPr>
              <a:t>Follow the test administration script exactly</a:t>
            </a:r>
          </a:p>
          <a:p>
            <a:pPr marL="742950" lvl="1" indent="-285750">
              <a:buFont typeface="Arial" panose="020B0604020202020204" pitchFamily="34" charset="0"/>
              <a:buChar char="•"/>
            </a:pPr>
            <a:r>
              <a:rPr lang="en-US" dirty="0">
                <a:latin typeface="+mj-lt"/>
              </a:rPr>
              <a:t>Beginning on p. 23 of the TAM</a:t>
            </a:r>
          </a:p>
        </p:txBody>
      </p:sp>
    </p:spTree>
    <p:extLst>
      <p:ext uri="{BB962C8B-B14F-4D97-AF65-F5344CB8AC3E}">
        <p14:creationId xmlns:p14="http://schemas.microsoft.com/office/powerpoint/2010/main" val="30791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After CBT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Ensure all students click Submit once they complete a test session and are showing in the Proctor Dashboard as Submitted</a:t>
            </a:r>
          </a:p>
          <a:p>
            <a:pPr marL="285750" indent="-285750">
              <a:buFont typeface="Arial" panose="020B0604020202020204" pitchFamily="34" charset="0"/>
              <a:buChar char="•"/>
            </a:pPr>
            <a:r>
              <a:rPr lang="en-US" dirty="0">
                <a:latin typeface="Franklin Gothic Book" panose="020B0503020102020204" pitchFamily="34" charset="0"/>
              </a:rPr>
              <a:t>Collect and securely destroy any testing materials</a:t>
            </a:r>
          </a:p>
          <a:p>
            <a:pPr marL="742950" lvl="1" indent="-285750">
              <a:buFont typeface="Arial" panose="020B0604020202020204" pitchFamily="34" charset="0"/>
              <a:buChar char="•"/>
            </a:pPr>
            <a:r>
              <a:rPr lang="en-US" dirty="0">
                <a:latin typeface="Franklin Gothic Book" panose="020B0503020102020204" pitchFamily="34" charset="0"/>
              </a:rPr>
              <a:t>Test booklets</a:t>
            </a:r>
          </a:p>
          <a:p>
            <a:pPr marL="742950" lvl="1" indent="-285750">
              <a:buFont typeface="Arial" panose="020B0604020202020204" pitchFamily="34" charset="0"/>
              <a:buChar char="•"/>
            </a:pPr>
            <a:r>
              <a:rPr lang="en-US" dirty="0">
                <a:latin typeface="Franklin Gothic Book" panose="020B0503020102020204" pitchFamily="34" charset="0"/>
              </a:rPr>
              <a:t>Student print cards</a:t>
            </a:r>
          </a:p>
          <a:p>
            <a:pPr marL="742950" lvl="1" indent="-285750">
              <a:buFont typeface="Arial" panose="020B0604020202020204" pitchFamily="34" charset="0"/>
              <a:buChar char="•"/>
            </a:pPr>
            <a:r>
              <a:rPr lang="en-US" dirty="0">
                <a:latin typeface="Franklin Gothic Book" panose="020B0503020102020204" pitchFamily="34" charset="0"/>
              </a:rPr>
              <a:t>Scratch paper</a:t>
            </a:r>
          </a:p>
          <a:p>
            <a:pPr marL="742950" lvl="1" indent="-285750">
              <a:buFont typeface="Arial" panose="020B0604020202020204" pitchFamily="34" charset="0"/>
              <a:buChar char="•"/>
            </a:pPr>
            <a:r>
              <a:rPr lang="en-US" dirty="0">
                <a:latin typeface="Franklin Gothic Book" panose="020B0503020102020204" pitchFamily="34" charset="0"/>
              </a:rPr>
              <a:t>Periodic tables written on by students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23551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a:solidFill>
                  <a:schemeClr val="bg1"/>
                </a:solidFill>
                <a:latin typeface="Franklin Gothic Demi Cond" panose="020B0706030402020204" pitchFamily="34" charset="0"/>
              </a:rPr>
              <a:t>Test Proctoring</a:t>
            </a:r>
          </a:p>
        </p:txBody>
      </p:sp>
    </p:spTree>
    <p:extLst>
      <p:ext uri="{BB962C8B-B14F-4D97-AF65-F5344CB8AC3E}">
        <p14:creationId xmlns:p14="http://schemas.microsoft.com/office/powerpoint/2010/main" val="840382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6B334F-A64D-CA7C-95F6-704A45F30C58}"/>
              </a:ext>
            </a:extLst>
          </p:cNvPr>
          <p:cNvSpPr txBox="1"/>
          <p:nvPr/>
        </p:nvSpPr>
        <p:spPr>
          <a:xfrm>
            <a:off x="457200" y="1325880"/>
            <a:ext cx="5438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Go to: </a:t>
            </a:r>
            <a:r>
              <a:rPr lang="en-US">
                <a:solidFill>
                  <a:prstClr val="black"/>
                </a:solidFill>
                <a:latin typeface="Franklin Gothic Book" panose="020B0503020102020204" pitchFamily="34" charset="0"/>
                <a:cs typeface="Arial"/>
                <a:hlinkClick r:id="rId3"/>
              </a:rPr>
              <a:t>https://vt.adamexam.com</a:t>
            </a:r>
            <a:r>
              <a:rPr lang="en-US">
                <a:solidFill>
                  <a:prstClr val="black"/>
                </a:solidFill>
                <a:latin typeface="Franklin Gothic Book" panose="020B0503020102020204" pitchFamily="34" charset="0"/>
                <a:cs typeface="Arial"/>
              </a:rPr>
              <a:t> </a:t>
            </a: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Click on </a:t>
            </a:r>
            <a:r>
              <a:rPr kumimoji="0" lang="en-US" b="1" i="0" u="none" strike="noStrike" kern="1200" cap="none" spc="0" normalizeH="0" baseline="0" noProof="0">
                <a:ln>
                  <a:noFill/>
                </a:ln>
                <a:solidFill>
                  <a:prstClr val="black"/>
                </a:solidFill>
                <a:effectLst/>
                <a:uLnTx/>
                <a:uFillTx/>
                <a:latin typeface="Franklin Gothic Book" panose="020B0503020102020204" pitchFamily="34" charset="0"/>
                <a:cs typeface="Arial"/>
              </a:rPr>
              <a:t>Proctor </a:t>
            </a:r>
            <a:r>
              <a:rPr lang="en-US" b="1">
                <a:solidFill>
                  <a:prstClr val="black"/>
                </a:solidFill>
                <a:latin typeface="Franklin Gothic Book" panose="020B0503020102020204" pitchFamily="34" charset="0"/>
                <a:cs typeface="Arial"/>
              </a:rPr>
              <a:t>Login</a:t>
            </a:r>
            <a:endParaRPr kumimoji="0" lang="en-US" b="1"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4" name="Title 4">
            <a:extLst>
              <a:ext uri="{FF2B5EF4-FFF2-40B4-BE49-F238E27FC236}">
                <a16:creationId xmlns:a16="http://schemas.microsoft.com/office/drawing/2014/main" id="{A15FBBEB-88B9-FFB0-6362-ECBF0FA7B8E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Login</a:t>
            </a:r>
          </a:p>
        </p:txBody>
      </p:sp>
      <p:pic>
        <p:nvPicPr>
          <p:cNvPr id="3" name="Picture 2">
            <a:extLst>
              <a:ext uri="{FF2B5EF4-FFF2-40B4-BE49-F238E27FC236}">
                <a16:creationId xmlns:a16="http://schemas.microsoft.com/office/drawing/2014/main" id="{53A0B27F-0CCE-8AD6-4207-5486E453B9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0694" y="2543671"/>
            <a:ext cx="6882611" cy="288578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65B1723C-005D-55B1-95DE-39427DA21FE2}"/>
              </a:ext>
            </a:extLst>
          </p:cNvPr>
          <p:cNvSpPr/>
          <p:nvPr/>
        </p:nvSpPr>
        <p:spPr>
          <a:xfrm>
            <a:off x="1765005" y="4635795"/>
            <a:ext cx="1690576" cy="3934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187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6B334F-A64D-CA7C-95F6-704A45F30C58}"/>
              </a:ext>
            </a:extLst>
          </p:cNvPr>
          <p:cNvSpPr txBox="1"/>
          <p:nvPr/>
        </p:nvSpPr>
        <p:spPr>
          <a:xfrm>
            <a:off x="457200" y="1325880"/>
            <a:ext cx="71769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Enter the </a:t>
            </a:r>
            <a:r>
              <a:rPr kumimoji="0" lang="en-US" b="1" i="0" u="none" strike="noStrike" kern="1200" cap="none" spc="0" normalizeH="0" baseline="0" noProof="0">
                <a:ln>
                  <a:noFill/>
                </a:ln>
                <a:solidFill>
                  <a:prstClr val="black"/>
                </a:solidFill>
                <a:effectLst/>
                <a:uLnTx/>
                <a:uFillTx/>
                <a:latin typeface="Franklin Gothic Book" panose="020B0503020102020204" pitchFamily="34" charset="0"/>
                <a:cs typeface="Arial"/>
              </a:rPr>
              <a:t>Test Code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and </a:t>
            </a:r>
            <a:r>
              <a:rPr kumimoji="0" lang="en-US" b="1" i="0" u="none" strike="noStrike" kern="1200" cap="none" spc="0" normalizeH="0" baseline="0" noProof="0">
                <a:ln>
                  <a:noFill/>
                </a:ln>
                <a:solidFill>
                  <a:prstClr val="black"/>
                </a:solidFill>
                <a:effectLst/>
                <a:uLnTx/>
                <a:uFillTx/>
                <a:latin typeface="Franklin Gothic Book" panose="020B0503020102020204" pitchFamily="34" charset="0"/>
                <a:cs typeface="Arial"/>
              </a:rPr>
              <a:t>Proctor Password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provided by your school.</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a:solidFill>
                  <a:prstClr val="black"/>
                </a:solidFill>
                <a:latin typeface="Franklin Gothic Book" panose="020B0503020102020204" pitchFamily="34" charset="0"/>
                <a:cs typeface="Arial"/>
              </a:rPr>
              <a:t>Click Submit.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 </a:t>
            </a:r>
            <a:endParaRPr kumimoji="0" lang="en-US" b="1"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4" name="Title 4">
            <a:extLst>
              <a:ext uri="{FF2B5EF4-FFF2-40B4-BE49-F238E27FC236}">
                <a16:creationId xmlns:a16="http://schemas.microsoft.com/office/drawing/2014/main" id="{A15FBBEB-88B9-FFB0-6362-ECBF0FA7B8E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Login</a:t>
            </a:r>
          </a:p>
        </p:txBody>
      </p:sp>
      <p:pic>
        <p:nvPicPr>
          <p:cNvPr id="5" name="Picture 4">
            <a:extLst>
              <a:ext uri="{FF2B5EF4-FFF2-40B4-BE49-F238E27FC236}">
                <a16:creationId xmlns:a16="http://schemas.microsoft.com/office/drawing/2014/main" id="{FC5D42CC-DFE0-D138-B456-EAA849D20641}"/>
              </a:ext>
            </a:extLst>
          </p:cNvPr>
          <p:cNvPicPr>
            <a:picLocks noChangeAspect="1"/>
          </p:cNvPicPr>
          <p:nvPr/>
        </p:nvPicPr>
        <p:blipFill>
          <a:blip r:embed="rId3"/>
          <a:stretch>
            <a:fillRect/>
          </a:stretch>
        </p:blipFill>
        <p:spPr>
          <a:xfrm>
            <a:off x="2504820" y="2385034"/>
            <a:ext cx="4134359" cy="303457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111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4DDC2-13E9-B341-7F0F-65430C8569CE}"/>
              </a:ext>
            </a:extLst>
          </p:cNvPr>
          <p:cNvSpPr>
            <a:spLocks noGrp="1"/>
          </p:cNvSpPr>
          <p:nvPr>
            <p:ph sz="quarter" idx="10"/>
          </p:nvPr>
        </p:nvSpPr>
        <p:spPr>
          <a:xfrm>
            <a:off x="457200" y="1325880"/>
            <a:ext cx="8229600" cy="4495800"/>
          </a:xfrm>
        </p:spPr>
        <p:txBody>
          <a:bodyPr/>
          <a:lstStyle/>
          <a:p>
            <a:pPr marL="285750" indent="-285750">
              <a:buChar char="•"/>
            </a:pPr>
            <a:r>
              <a:rPr lang="en-US" sz="1800">
                <a:latin typeface="Franklin Gothic Book" panose="020B0503020102020204" pitchFamily="34" charset="0"/>
              </a:rPr>
              <a:t>On the next screen, confirm the Proctor Group Name is accurate, then click Confirm. </a:t>
            </a:r>
          </a:p>
          <a:p>
            <a:pPr marL="285750" indent="-285750">
              <a:buChar char="•"/>
            </a:pPr>
            <a:endParaRPr lang="en-US" sz="1800">
              <a:latin typeface="Franklin Gothic Book" panose="020B0503020102020204" pitchFamily="34" charset="0"/>
            </a:endParaRPr>
          </a:p>
          <a:p>
            <a:pPr marL="285750" indent="-285750">
              <a:buChar char="•"/>
            </a:pPr>
            <a:endParaRPr lang="en-US" sz="1800">
              <a:latin typeface="Franklin Gothic Book" panose="020B0503020102020204" pitchFamily="34" charset="0"/>
            </a:endParaRPr>
          </a:p>
          <a:p>
            <a:pPr marL="285750" indent="-285750">
              <a:buChar char="•"/>
            </a:pPr>
            <a:endParaRPr lang="en-US" sz="1800">
              <a:latin typeface="Franklin Gothic Book" panose="020B0503020102020204" pitchFamily="34" charset="0"/>
            </a:endParaRPr>
          </a:p>
          <a:p>
            <a:pPr marL="285750" indent="-285750">
              <a:buChar char="•"/>
            </a:pPr>
            <a:endParaRPr lang="en-US" sz="1800">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800" i="0" u="none" strike="noStrike" kern="1200" cap="none" spc="0" normalizeH="0" baseline="0" noProof="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a:ln>
                  <a:noFill/>
                </a:ln>
                <a:solidFill>
                  <a:prstClr val="black"/>
                </a:solidFill>
                <a:effectLst/>
                <a:uLnTx/>
                <a:uFillTx/>
                <a:latin typeface="Franklin Gothic Book" panose="020B0503020102020204" pitchFamily="34" charset="0"/>
                <a:cs typeface="Arial"/>
              </a:rPr>
              <a:t>Enter your first and last name, then click Save. </a:t>
            </a:r>
            <a:endParaRPr lang="en-US" sz="1800">
              <a:latin typeface="Franklin Gothic Book" panose="020B0503020102020204" pitchFamily="34" charset="0"/>
            </a:endParaRPr>
          </a:p>
          <a:p>
            <a:endParaRPr lang="en-US" b="1"/>
          </a:p>
        </p:txBody>
      </p:sp>
      <p:sp>
        <p:nvSpPr>
          <p:cNvPr id="8" name="Title 4">
            <a:extLst>
              <a:ext uri="{FF2B5EF4-FFF2-40B4-BE49-F238E27FC236}">
                <a16:creationId xmlns:a16="http://schemas.microsoft.com/office/drawing/2014/main" id="{65ECD24E-6149-F83A-50CC-7F8A704BBB8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Login</a:t>
            </a:r>
          </a:p>
        </p:txBody>
      </p:sp>
      <p:pic>
        <p:nvPicPr>
          <p:cNvPr id="2" name="Picture 4" descr="Graphical user interface, text, application, chat or text message&#10;&#10;Description automatically generated">
            <a:extLst>
              <a:ext uri="{FF2B5EF4-FFF2-40B4-BE49-F238E27FC236}">
                <a16:creationId xmlns:a16="http://schemas.microsoft.com/office/drawing/2014/main" id="{CADB9982-1400-4C67-E519-5445CCE5E533}"/>
              </a:ext>
            </a:extLst>
          </p:cNvPr>
          <p:cNvPicPr>
            <a:picLocks noChangeAspect="1"/>
          </p:cNvPicPr>
          <p:nvPr/>
        </p:nvPicPr>
        <p:blipFill rotWithShape="1">
          <a:blip r:embed="rId3"/>
          <a:srcRect b="11832"/>
          <a:stretch/>
        </p:blipFill>
        <p:spPr>
          <a:xfrm>
            <a:off x="2797236" y="1975581"/>
            <a:ext cx="3324303" cy="13005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descr="A screenshot of a computer&#10;&#10;Description automatically generated">
            <a:extLst>
              <a:ext uri="{FF2B5EF4-FFF2-40B4-BE49-F238E27FC236}">
                <a16:creationId xmlns:a16="http://schemas.microsoft.com/office/drawing/2014/main" id="{FD3855AA-7B26-C858-B3B3-A86B988E6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235" y="3842673"/>
            <a:ext cx="3324303" cy="254556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540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VTCAP Assessments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5048305"/>
          </a:xfrm>
          <a:prstGeom prst="rect">
            <a:avLst/>
          </a:prstGeom>
          <a:noFill/>
        </p:spPr>
        <p:txBody>
          <a:bodyPr wrap="square">
            <a:spAutoFit/>
          </a:bodyPr>
          <a:lstStyle/>
          <a:p>
            <a:pPr>
              <a:lnSpc>
                <a:spcPct val="120000"/>
              </a:lnSpc>
            </a:pPr>
            <a:r>
              <a:rPr lang="en-US" b="1">
                <a:latin typeface="Franklin Gothic Book" panose="020B0503020102020204" pitchFamily="34" charset="0"/>
                <a:cs typeface="Calibri"/>
              </a:rPr>
              <a:t>Grades and Contents</a:t>
            </a:r>
            <a:endParaRPr lang="en-US" sz="1800" b="1">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English language arts, grades 3–9</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Mathematics, grades 3–9</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S</a:t>
            </a:r>
            <a:r>
              <a:rPr lang="en-US" sz="1800">
                <a:latin typeface="Franklin Gothic Book" panose="020B0503020102020204" pitchFamily="34" charset="0"/>
                <a:cs typeface="Calibri"/>
              </a:rPr>
              <a:t>cience, grades 5, 8, and 11</a:t>
            </a:r>
          </a:p>
          <a:p>
            <a:pPr>
              <a:lnSpc>
                <a:spcPct val="120000"/>
              </a:lnSpc>
            </a:pPr>
            <a:r>
              <a:rPr lang="en-US" b="1">
                <a:latin typeface="Franklin Gothic Book" panose="020B0503020102020204" pitchFamily="34" charset="0"/>
                <a:cs typeface="Calibri"/>
              </a:rPr>
              <a:t>Format</a:t>
            </a:r>
          </a:p>
          <a:p>
            <a:pPr marL="285750" indent="-285750">
              <a:lnSpc>
                <a:spcPct val="120000"/>
              </a:lnSpc>
              <a:buFont typeface="Arial" panose="020B0604020202020204" pitchFamily="34" charset="0"/>
              <a:buChar char="•"/>
            </a:pPr>
            <a:r>
              <a:rPr lang="en-US">
                <a:latin typeface="Franklin Gothic Book" panose="020B0503020102020204" pitchFamily="34" charset="0"/>
                <a:cs typeface="Calibri"/>
              </a:rPr>
              <a:t>Adaptive, computer-based test (CBT) – primary mode of administration</a:t>
            </a:r>
          </a:p>
          <a:p>
            <a:pPr marL="285750" indent="-285750">
              <a:lnSpc>
                <a:spcPct val="120000"/>
              </a:lnSpc>
              <a:buFont typeface="Arial" panose="020B0604020202020204" pitchFamily="34" charset="0"/>
              <a:buChar char="•"/>
            </a:pPr>
            <a:r>
              <a:rPr lang="en-US">
                <a:latin typeface="Franklin Gothic Book" panose="020B0503020102020204" pitchFamily="34" charset="0"/>
                <a:cs typeface="Calibri"/>
              </a:rPr>
              <a:t>Fixed, accommodated CBT</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ASL</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Screen reader</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Translations (Math &amp; Science only)</a:t>
            </a:r>
          </a:p>
          <a:p>
            <a:pPr marL="285750" indent="-285750">
              <a:lnSpc>
                <a:spcPct val="120000"/>
              </a:lnSpc>
              <a:buFont typeface="Arial" panose="020B0604020202020204" pitchFamily="34" charset="0"/>
              <a:buChar char="•"/>
            </a:pPr>
            <a:r>
              <a:rPr lang="en-US">
                <a:latin typeface="Franklin Gothic Book" panose="020B0503020102020204" pitchFamily="34" charset="0"/>
                <a:cs typeface="Calibri"/>
              </a:rPr>
              <a:t>Fixed, accommodated paper-based test (PBT)</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Standard print</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Large print</a:t>
            </a:r>
          </a:p>
          <a:p>
            <a:pPr marL="742950" lvl="1" indent="-285750">
              <a:lnSpc>
                <a:spcPct val="120000"/>
              </a:lnSpc>
              <a:buFont typeface="Arial" panose="020B0604020202020204" pitchFamily="34" charset="0"/>
              <a:buChar char="•"/>
            </a:pPr>
            <a:r>
              <a:rPr lang="en-US">
                <a:latin typeface="Franklin Gothic Book" panose="020B0503020102020204" pitchFamily="34" charset="0"/>
                <a:cs typeface="Calibri"/>
              </a:rPr>
              <a:t>Braille (as Braille Ready Files)</a:t>
            </a:r>
          </a:p>
          <a:p>
            <a:pPr marL="342900" indent="-342900">
              <a:lnSpc>
                <a:spcPct val="120000"/>
              </a:lnSpc>
              <a:buFont typeface="Arial" panose="020B0604020202020204" pitchFamily="34" charset="0"/>
              <a:buChar char="•"/>
            </a:pPr>
            <a:endParaRPr lang="en-US" sz="1800">
              <a:latin typeface="Franklin Gothic Book" panose="020B0503020102020204" pitchFamily="34" charset="0"/>
              <a:cs typeface="Calibri"/>
            </a:endParaRPr>
          </a:p>
        </p:txBody>
      </p:sp>
    </p:spTree>
    <p:extLst>
      <p:ext uri="{BB962C8B-B14F-4D97-AF65-F5344CB8AC3E}">
        <p14:creationId xmlns:p14="http://schemas.microsoft.com/office/powerpoint/2010/main" val="25631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anim calcmode="lin" valueType="num">
                                      <p:cBhvr>
                                        <p:cTn id="4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1000"/>
                                        <p:tgtEl>
                                          <p:spTgt spid="3">
                                            <p:txEl>
                                              <p:pRg st="13" end="13"/>
                                            </p:txEl>
                                          </p:spTgt>
                                        </p:tgtEl>
                                      </p:cBhvr>
                                    </p:animEffect>
                                    <p:anim calcmode="lin" valueType="num">
                                      <p:cBhvr>
                                        <p:cTn id="5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F2C0-86E7-92EE-4E84-3096F80D39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319BA-6562-1D49-D961-6D49952C83C2}"/>
              </a:ext>
            </a:extLst>
          </p:cNvPr>
          <p:cNvSpPr>
            <a:spLocks noGrp="1"/>
          </p:cNvSpPr>
          <p:nvPr>
            <p:ph sz="quarter" idx="10"/>
          </p:nvPr>
        </p:nvSpPr>
        <p:spPr>
          <a:xfrm>
            <a:off x="457199" y="1325880"/>
            <a:ext cx="4473615" cy="4495800"/>
          </a:xfrm>
        </p:spPr>
        <p:txBody>
          <a:bodyPr/>
          <a:lstStyle/>
          <a:p>
            <a:pPr marL="285750" indent="-285750">
              <a:buChar char="•"/>
            </a:pPr>
            <a:r>
              <a:rPr lang="en-US" sz="1800">
                <a:latin typeface="Franklin Gothic Book" panose="020B0503020102020204" pitchFamily="34" charset="0"/>
              </a:rPr>
              <a:t>To create a new proctor group, enter the:</a:t>
            </a:r>
          </a:p>
          <a:p>
            <a:pPr marL="1028700" lvl="1">
              <a:buFont typeface="Courier New" panose="02070309020205020404" pitchFamily="49" charset="0"/>
              <a:buChar char="o"/>
            </a:pPr>
            <a:r>
              <a:rPr lang="en-US" sz="1800">
                <a:latin typeface="Franklin Gothic Book" panose="020B0503020102020204" pitchFamily="34" charset="0"/>
              </a:rPr>
              <a:t>Proctor group name</a:t>
            </a:r>
          </a:p>
          <a:p>
            <a:pPr marL="1028700" lvl="1">
              <a:buFont typeface="Courier New" panose="02070309020205020404" pitchFamily="49" charset="0"/>
              <a:buChar char="o"/>
            </a:pPr>
            <a:r>
              <a:rPr lang="en-US" sz="1800">
                <a:latin typeface="Franklin Gothic Book" panose="020B0503020102020204" pitchFamily="34" charset="0"/>
              </a:rPr>
              <a:t>District</a:t>
            </a:r>
          </a:p>
          <a:p>
            <a:pPr marL="1028700" lvl="1">
              <a:buFont typeface="Courier New" panose="02070309020205020404" pitchFamily="49" charset="0"/>
              <a:buChar char="o"/>
            </a:pPr>
            <a:r>
              <a:rPr lang="en-US" sz="1800">
                <a:latin typeface="Franklin Gothic Book" panose="020B0503020102020204" pitchFamily="34" charset="0"/>
              </a:rPr>
              <a:t>School</a:t>
            </a:r>
          </a:p>
          <a:p>
            <a:pPr marL="1028700" lvl="1">
              <a:buFont typeface="Courier New" panose="02070309020205020404" pitchFamily="49" charset="0"/>
              <a:buChar char="o"/>
            </a:pPr>
            <a:r>
              <a:rPr lang="en-US" sz="1800">
                <a:latin typeface="Franklin Gothic Book" panose="020B0503020102020204" pitchFamily="34" charset="0"/>
              </a:rPr>
              <a:t>Proctor first name</a:t>
            </a:r>
          </a:p>
          <a:p>
            <a:pPr marL="1028700" lvl="1">
              <a:buFont typeface="Courier New" panose="02070309020205020404" pitchFamily="49" charset="0"/>
              <a:buChar char="o"/>
            </a:pPr>
            <a:r>
              <a:rPr lang="en-US" sz="1800">
                <a:latin typeface="Franklin Gothic Book" panose="020B0503020102020204" pitchFamily="34" charset="0"/>
              </a:rPr>
              <a:t>Proctor last name</a:t>
            </a:r>
          </a:p>
          <a:p>
            <a:pPr marL="1028700" lvl="1">
              <a:buFont typeface="Courier New" panose="02070309020205020404" pitchFamily="49" charset="0"/>
              <a:buChar char="o"/>
            </a:pPr>
            <a:r>
              <a:rPr lang="en-US" sz="1800">
                <a:latin typeface="Franklin Gothic Book" panose="020B0503020102020204" pitchFamily="34" charset="0"/>
              </a:rPr>
              <a:t>Proctor email address</a:t>
            </a:r>
          </a:p>
          <a:p>
            <a:pPr marL="1028700" lvl="1">
              <a:buFont typeface="Courier New" panose="02070309020205020404" pitchFamily="49" charset="0"/>
              <a:buChar char="o"/>
            </a:pPr>
            <a:endParaRPr lang="en-US" sz="1800">
              <a:latin typeface="Franklin Gothic Book" panose="020B0503020102020204" pitchFamily="34" charset="0"/>
            </a:endParaRPr>
          </a:p>
          <a:p>
            <a:r>
              <a:rPr lang="en-US" sz="1800">
                <a:latin typeface="Franklin Gothic Book" panose="020B0503020102020204" pitchFamily="34" charset="0"/>
              </a:rPr>
              <a:t>*Note: Make the Proctor Group Name unique, such as </a:t>
            </a:r>
            <a:r>
              <a:rPr lang="en-US" sz="1800" err="1">
                <a:latin typeface="Franklin Gothic Book" panose="020B0503020102020204" pitchFamily="34" charset="0"/>
              </a:rPr>
              <a:t>S.Hanlon</a:t>
            </a:r>
            <a:r>
              <a:rPr lang="en-US" sz="1800">
                <a:latin typeface="Franklin Gothic Book" panose="020B0503020102020204" pitchFamily="34" charset="0"/>
              </a:rPr>
              <a:t> Grade 6 Math First Period</a:t>
            </a:r>
          </a:p>
          <a:p>
            <a:pPr marL="285750" indent="-285750">
              <a:buChar char="•"/>
            </a:pPr>
            <a:endParaRPr lang="en-US" sz="1800">
              <a:latin typeface="Franklin Gothic Book" panose="020B0503020102020204" pitchFamily="34" charset="0"/>
            </a:endParaRPr>
          </a:p>
          <a:p>
            <a:pPr marL="285750" indent="-285750">
              <a:buChar char="•"/>
            </a:pPr>
            <a:endParaRPr lang="en-US" sz="1800">
              <a:latin typeface="Franklin Gothic Book" panose="020B0503020102020204" pitchFamily="34" charset="0"/>
            </a:endParaRPr>
          </a:p>
          <a:p>
            <a:endParaRPr lang="en-US" sz="1800">
              <a:latin typeface="Franklin Gothic Book" panose="020B0503020102020204" pitchFamily="34" charset="0"/>
            </a:endParaRPr>
          </a:p>
          <a:p>
            <a:endParaRPr lang="en-US" b="1"/>
          </a:p>
        </p:txBody>
      </p:sp>
      <p:sp>
        <p:nvSpPr>
          <p:cNvPr id="8" name="Title 4">
            <a:extLst>
              <a:ext uri="{FF2B5EF4-FFF2-40B4-BE49-F238E27FC236}">
                <a16:creationId xmlns:a16="http://schemas.microsoft.com/office/drawing/2014/main" id="{A77B4E6C-C56F-45B7-B6DB-7E4CAE769F53}"/>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Create a New Proctor Group</a:t>
            </a:r>
          </a:p>
        </p:txBody>
      </p:sp>
      <p:pic>
        <p:nvPicPr>
          <p:cNvPr id="2" name="Picture 1">
            <a:extLst>
              <a:ext uri="{FF2B5EF4-FFF2-40B4-BE49-F238E27FC236}">
                <a16:creationId xmlns:a16="http://schemas.microsoft.com/office/drawing/2014/main" id="{9CC246D3-89B1-0B5B-7342-9877475A48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04435" y="1325880"/>
            <a:ext cx="3119249" cy="469822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695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C955A-310B-CDD2-6AE9-44B455A1FAB9}"/>
              </a:ext>
            </a:extLst>
          </p:cNvPr>
          <p:cNvSpPr>
            <a:spLocks noGrp="1"/>
          </p:cNvSpPr>
          <p:nvPr>
            <p:ph sz="quarter" idx="10"/>
          </p:nvPr>
        </p:nvSpPr>
        <p:spPr/>
        <p:txBody>
          <a:bodyPr/>
          <a:lstStyle/>
          <a:p>
            <a:endParaRPr lang="en-US"/>
          </a:p>
          <a:p>
            <a:endParaRPr lang="en-US"/>
          </a:p>
        </p:txBody>
      </p:sp>
      <p:sp>
        <p:nvSpPr>
          <p:cNvPr id="5" name="Title 4">
            <a:extLst>
              <a:ext uri="{FF2B5EF4-FFF2-40B4-BE49-F238E27FC236}">
                <a16:creationId xmlns:a16="http://schemas.microsoft.com/office/drawing/2014/main" id="{C6A1A76D-D855-DFAD-7B96-FCECD6BDE24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Dashboard</a:t>
            </a:r>
          </a:p>
        </p:txBody>
      </p:sp>
      <p:pic>
        <p:nvPicPr>
          <p:cNvPr id="2" name="Picture 1">
            <a:extLst>
              <a:ext uri="{FF2B5EF4-FFF2-40B4-BE49-F238E27FC236}">
                <a16:creationId xmlns:a16="http://schemas.microsoft.com/office/drawing/2014/main" id="{1A5F2E0B-179E-5E94-FF11-6EB4E45C64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10286"/>
            <a:ext cx="8229600" cy="442341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271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5AB3A-BB29-4DB3-85CA-29B0D030420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Proctor Dashboard</a:t>
            </a:r>
          </a:p>
        </p:txBody>
      </p:sp>
      <p:sp>
        <p:nvSpPr>
          <p:cNvPr id="6" name="Content Placeholder 2">
            <a:extLst>
              <a:ext uri="{FF2B5EF4-FFF2-40B4-BE49-F238E27FC236}">
                <a16:creationId xmlns:a16="http://schemas.microsoft.com/office/drawing/2014/main" id="{FF996D63-2C30-D7A4-4D61-B8D3D8C40D47}"/>
              </a:ext>
            </a:extLst>
          </p:cNvPr>
          <p:cNvSpPr>
            <a:spLocks noGrp="1"/>
          </p:cNvSpPr>
          <p:nvPr>
            <p:ph sz="quarter" idx="10"/>
          </p:nvPr>
        </p:nvSpPr>
        <p:spPr>
          <a:xfrm>
            <a:off x="457200" y="1325880"/>
            <a:ext cx="8229600" cy="4495800"/>
          </a:xfrm>
        </p:spPr>
        <p:txBody>
          <a:bodyPr/>
          <a:lstStyle/>
          <a:p>
            <a:r>
              <a:rPr lang="en-US" sz="1800">
                <a:latin typeface="Franklin Gothic Book" panose="020B0503020102020204" pitchFamily="34" charset="0"/>
                <a:ea typeface="+mn-lt"/>
                <a:cs typeface="+mn-lt"/>
              </a:rPr>
              <a:t>The following sections appear on the Proctor Dashboard:</a:t>
            </a:r>
            <a:endParaRPr lang="en-US" sz="1800">
              <a:latin typeface="Franklin Gothic Book" panose="020B0503020102020204" pitchFamily="34" charset="0"/>
            </a:endParaRPr>
          </a:p>
          <a:p>
            <a:r>
              <a:rPr lang="en-US" sz="1800" b="1">
                <a:latin typeface="Franklin Gothic Book" panose="020B0503020102020204" pitchFamily="34" charset="0"/>
                <a:ea typeface="+mn-lt"/>
                <a:cs typeface="+mn-lt"/>
              </a:rPr>
              <a:t>Testing Information</a:t>
            </a:r>
            <a:endParaRPr lang="en-US" sz="1800" b="1">
              <a:latin typeface="Franklin Gothic Book" panose="020B0503020102020204" pitchFamily="34" charset="0"/>
            </a:endParaRPr>
          </a:p>
          <a:p>
            <a:pPr marL="285750" indent="-285750">
              <a:buFont typeface="Arial" panose="020B0604020202020204" pitchFamily="34" charset="0"/>
              <a:buChar char="•"/>
            </a:pPr>
            <a:r>
              <a:rPr lang="en-US" sz="1800">
                <a:latin typeface="Franklin Gothic Book" panose="020B0503020102020204" pitchFamily="34" charset="0"/>
                <a:ea typeface="+mn-lt"/>
                <a:cs typeface="+mn-lt"/>
              </a:rPr>
              <a:t>This section includes the name of the test, administration, proctor group, and testing school. </a:t>
            </a:r>
            <a:endParaRPr lang="en-US" sz="1800">
              <a:latin typeface="Franklin Gothic Book" panose="020B0503020102020204" pitchFamily="34" charset="0"/>
            </a:endParaRPr>
          </a:p>
          <a:p>
            <a:r>
              <a:rPr lang="en-US" sz="1800" b="1">
                <a:latin typeface="Franklin Gothic Book" panose="020B0503020102020204" pitchFamily="34" charset="0"/>
                <a:ea typeface="+mn-lt"/>
                <a:cs typeface="+mn-lt"/>
              </a:rPr>
              <a:t>Config Information</a:t>
            </a:r>
            <a:endParaRPr lang="en-US" sz="1800" b="1">
              <a:latin typeface="Franklin Gothic Book" panose="020B0503020102020204" pitchFamily="34" charset="0"/>
            </a:endParaRPr>
          </a:p>
          <a:p>
            <a:pPr marL="285750" indent="-285750">
              <a:buFont typeface="Arial" panose="020B0604020202020204" pitchFamily="34" charset="0"/>
              <a:buChar char="•"/>
            </a:pPr>
            <a:r>
              <a:rPr lang="en-US" sz="1800">
                <a:latin typeface="Franklin Gothic Book" panose="020B0503020102020204" pitchFamily="34" charset="0"/>
                <a:ea typeface="+mn-lt"/>
                <a:cs typeface="+mn-lt"/>
              </a:rPr>
              <a:t>This section provides the VTCAP testing window, the proctor name, and a field called Kiosk Only, which for the Vermont assessments will always be “No.”  </a:t>
            </a:r>
          </a:p>
          <a:p>
            <a:r>
              <a:rPr lang="en-US" sz="1800" b="1">
                <a:latin typeface="Franklin Gothic Book" panose="020B0503020102020204" pitchFamily="34" charset="0"/>
                <a:ea typeface="+mn-lt"/>
                <a:cs typeface="+mn-lt"/>
              </a:rPr>
              <a:t>Actions</a:t>
            </a:r>
            <a:endParaRPr lang="en-US" sz="1800" b="1">
              <a:latin typeface="Franklin Gothic Book" panose="020B0503020102020204" pitchFamily="34" charset="0"/>
            </a:endParaRPr>
          </a:p>
          <a:p>
            <a:pPr marL="285750" indent="-285750">
              <a:buFont typeface="Arial" panose="020B0604020202020204" pitchFamily="34" charset="0"/>
              <a:buChar char="•"/>
            </a:pPr>
            <a:r>
              <a:rPr lang="en-US" sz="1800">
                <a:latin typeface="Franklin Gothic Book" panose="020B0503020102020204" pitchFamily="34" charset="0"/>
                <a:ea typeface="+mn-lt"/>
                <a:cs typeface="+mn-lt"/>
              </a:rPr>
              <a:t>This section includes the test code, proctor password, and seal code(s).</a:t>
            </a:r>
          </a:p>
          <a:p>
            <a:pPr marL="1028700" lvl="1">
              <a:buFont typeface="Arial" panose="020B0604020202020204" pitchFamily="34" charset="0"/>
              <a:buChar char="•"/>
            </a:pPr>
            <a:r>
              <a:rPr lang="en-US" sz="1800">
                <a:latin typeface="Franklin Gothic Book" panose="020B0503020102020204" pitchFamily="34" charset="0"/>
                <a:ea typeface="+mn-lt"/>
                <a:cs typeface="+mn-lt"/>
              </a:rPr>
              <a:t>Click the expand arrows found next to the code to maximizes the code to a full-screen view of the test code.</a:t>
            </a:r>
          </a:p>
          <a:p>
            <a:pPr marL="285750" indent="-285750">
              <a:buFont typeface="Arial" panose="020B0604020202020204" pitchFamily="34" charset="0"/>
              <a:buChar char="•"/>
            </a:pPr>
            <a:r>
              <a:rPr lang="en-US" sz="1800">
                <a:latin typeface="Franklin Gothic Book" panose="020B0503020102020204" pitchFamily="34" charset="0"/>
                <a:ea typeface="+mn-lt"/>
                <a:cs typeface="+mn-lt"/>
              </a:rPr>
              <a:t>Click the Print Cards button to open a new window with the student print cards for that proctor group. These can be printed and distributed to students. </a:t>
            </a:r>
            <a:endParaRPr lang="en-US" sz="1800">
              <a:latin typeface="Franklin Gothic Book" panose="020B0503020102020204" pitchFamily="34" charset="0"/>
            </a:endParaRPr>
          </a:p>
          <a:p>
            <a:endParaRPr lang="en-US" sz="1800"/>
          </a:p>
        </p:txBody>
      </p:sp>
    </p:spTree>
    <p:extLst>
      <p:ext uri="{BB962C8B-B14F-4D97-AF65-F5344CB8AC3E}">
        <p14:creationId xmlns:p14="http://schemas.microsoft.com/office/powerpoint/2010/main" val="4025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1000"/>
                                        <p:tgtEl>
                                          <p:spTgt spid="6">
                                            <p:txEl>
                                              <p:pRg st="7" end="7"/>
                                            </p:txEl>
                                          </p:spTgt>
                                        </p:tgtEl>
                                      </p:cBhvr>
                                    </p:animEffect>
                                    <p:anim calcmode="lin" valueType="num">
                                      <p:cBhvr>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fade">
                                      <p:cBhvr>
                                        <p:cTn id="48" dur="1000"/>
                                        <p:tgtEl>
                                          <p:spTgt spid="6">
                                            <p:txEl>
                                              <p:pRg st="8" end="8"/>
                                            </p:txEl>
                                          </p:spTgt>
                                        </p:tgtEl>
                                      </p:cBhvr>
                                    </p:animEffect>
                                    <p:anim calcmode="lin" valueType="num">
                                      <p:cBhvr>
                                        <p:cTn id="4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32AC2-F05C-B17B-C8DF-3C0A88479EEA}"/>
              </a:ext>
            </a:extLst>
          </p:cNvPr>
          <p:cNvSpPr>
            <a:spLocks noGrp="1"/>
          </p:cNvSpPr>
          <p:nvPr>
            <p:ph sz="quarter" idx="10"/>
          </p:nvPr>
        </p:nvSpPr>
        <p:spPr>
          <a:xfrm>
            <a:off x="457200" y="1325881"/>
            <a:ext cx="8229600" cy="1000760"/>
          </a:xfrm>
        </p:spPr>
        <p:txBody>
          <a:bodyPr/>
          <a:lstStyle/>
          <a:p>
            <a:r>
              <a:rPr lang="en-US" sz="1800" b="1">
                <a:latin typeface="Franklin Gothic Book" panose="020B0503020102020204" pitchFamily="34" charset="0"/>
                <a:ea typeface="+mn-lt"/>
                <a:cs typeface="+mn-lt"/>
              </a:rPr>
              <a:t>Session Management Area</a:t>
            </a:r>
            <a:endParaRPr lang="en-US" sz="1800">
              <a:latin typeface="Franklin Gothic Book" panose="020B0503020102020204" pitchFamily="34" charset="0"/>
            </a:endParaRPr>
          </a:p>
          <a:p>
            <a:r>
              <a:rPr lang="en-US" sz="1800">
                <a:latin typeface="Franklin Gothic Book" panose="020B0503020102020204" pitchFamily="34" charset="0"/>
                <a:ea typeface="+mn-lt"/>
                <a:cs typeface="+mn-lt"/>
              </a:rPr>
              <a:t>In this area, you will be able to view, filter, and search for students in your proctor group and manage their sessions. </a:t>
            </a:r>
          </a:p>
        </p:txBody>
      </p:sp>
      <p:sp>
        <p:nvSpPr>
          <p:cNvPr id="5" name="Title 4">
            <a:extLst>
              <a:ext uri="{FF2B5EF4-FFF2-40B4-BE49-F238E27FC236}">
                <a16:creationId xmlns:a16="http://schemas.microsoft.com/office/drawing/2014/main" id="{6121BB42-1B6A-F1C8-158C-56B53028E8E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pic>
        <p:nvPicPr>
          <p:cNvPr id="7" name="Picture 6" descr="A screenshot of a computer&#10;&#10;Description automatically generated">
            <a:extLst>
              <a:ext uri="{FF2B5EF4-FFF2-40B4-BE49-F238E27FC236}">
                <a16:creationId xmlns:a16="http://schemas.microsoft.com/office/drawing/2014/main" id="{B1CF9C73-4F4F-F32F-5016-58AEC9BD1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26641"/>
            <a:ext cx="6858000" cy="372546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052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2A609-DA99-1121-E40C-A763C81AAA75}"/>
              </a:ext>
            </a:extLst>
          </p:cNvPr>
          <p:cNvSpPr>
            <a:spLocks noGrp="1"/>
          </p:cNvSpPr>
          <p:nvPr>
            <p:ph sz="quarter" idx="10"/>
          </p:nvPr>
        </p:nvSpPr>
        <p:spPr>
          <a:xfrm>
            <a:off x="457200" y="1325880"/>
            <a:ext cx="8229600" cy="5402387"/>
          </a:xfrm>
        </p:spPr>
        <p:txBody>
          <a:bodyPr/>
          <a:lstStyle/>
          <a:p>
            <a:r>
              <a:rPr lang="en-US" sz="1800">
                <a:latin typeface="Franklin Gothic Book" panose="020B0503020102020204" pitchFamily="34" charset="0"/>
                <a:ea typeface="+mn-lt"/>
                <a:cs typeface="+mn-lt"/>
              </a:rPr>
              <a:t>The Session Management area has the following information:</a:t>
            </a:r>
          </a:p>
          <a:p>
            <a:endParaRPr lang="en-US" sz="1800" b="1">
              <a:latin typeface="Franklin Gothic Book" panose="020B0503020102020204" pitchFamily="34" charset="0"/>
              <a:ea typeface="+mn-lt"/>
              <a:cs typeface="+mn-lt"/>
            </a:endParaRPr>
          </a:p>
          <a:p>
            <a:r>
              <a:rPr lang="en-US" sz="1800" b="1">
                <a:latin typeface="Franklin Gothic Book" panose="020B0503020102020204" pitchFamily="34" charset="0"/>
                <a:ea typeface="+mn-lt"/>
                <a:cs typeface="+mn-lt"/>
              </a:rPr>
              <a:t>Tester: </a:t>
            </a:r>
            <a:r>
              <a:rPr lang="en-US" sz="1800">
                <a:latin typeface="Franklin Gothic Book" panose="020B0503020102020204" pitchFamily="34" charset="0"/>
                <a:ea typeface="+mn-lt"/>
                <a:cs typeface="+mn-lt"/>
              </a:rPr>
              <a:t>Student’s name</a:t>
            </a:r>
          </a:p>
          <a:p>
            <a:r>
              <a:rPr lang="en-US" sz="1800" b="1">
                <a:latin typeface="Franklin Gothic Book" panose="020B0503020102020204" pitchFamily="34" charset="0"/>
                <a:ea typeface="+mn-lt"/>
                <a:cs typeface="+mn-lt"/>
              </a:rPr>
              <a:t>Identifier: </a:t>
            </a:r>
            <a:r>
              <a:rPr lang="en-US" sz="1800">
                <a:latin typeface="Franklin Gothic Book" panose="020B0503020102020204" pitchFamily="34" charset="0"/>
                <a:ea typeface="+mn-lt"/>
                <a:cs typeface="+mn-lt"/>
              </a:rPr>
              <a:t>Student’s state-assigned student ID</a:t>
            </a:r>
          </a:p>
          <a:p>
            <a:r>
              <a:rPr lang="en-US" sz="1800" b="1">
                <a:latin typeface="Franklin Gothic Book" panose="020B0503020102020204" pitchFamily="34" charset="0"/>
                <a:ea typeface="+mn-lt"/>
                <a:cs typeface="+mn-lt"/>
              </a:rPr>
              <a:t>Orgs:</a:t>
            </a:r>
            <a:r>
              <a:rPr lang="en-US" sz="1800">
                <a:latin typeface="Franklin Gothic Book" panose="020B0503020102020204" pitchFamily="34" charset="0"/>
                <a:ea typeface="+mn-lt"/>
                <a:cs typeface="+mn-lt"/>
              </a:rPr>
              <a:t> The student’s assigned testing school</a:t>
            </a:r>
          </a:p>
          <a:p>
            <a:r>
              <a:rPr lang="en-US" sz="1800" b="1">
                <a:latin typeface="Franklin Gothic Book" panose="020B0503020102020204" pitchFamily="34" charset="0"/>
                <a:ea typeface="+mn-lt"/>
                <a:cs typeface="+mn-lt"/>
              </a:rPr>
              <a:t>Started Time: </a:t>
            </a:r>
            <a:r>
              <a:rPr lang="en-US" sz="1800">
                <a:latin typeface="Franklin Gothic Book" panose="020B0503020102020204" pitchFamily="34" charset="0"/>
                <a:ea typeface="+mn-lt"/>
                <a:cs typeface="+mn-lt"/>
              </a:rPr>
              <a:t>The time the student began testing.  </a:t>
            </a:r>
          </a:p>
          <a:p>
            <a:r>
              <a:rPr lang="en-US" sz="1800" b="1">
                <a:latin typeface="Franklin Gothic Book" panose="020B0503020102020204" pitchFamily="34" charset="0"/>
                <a:ea typeface="+mn-lt"/>
                <a:cs typeface="+mn-lt"/>
              </a:rPr>
              <a:t>Test Progress:</a:t>
            </a:r>
          </a:p>
          <a:p>
            <a:pPr marL="1028700" lvl="1">
              <a:lnSpc>
                <a:spcPct val="150000"/>
              </a:lnSpc>
              <a:spcBef>
                <a:spcPct val="0"/>
              </a:spcBef>
              <a:buFont typeface="Arial"/>
              <a:buChar char="•"/>
              <a:defRPr/>
            </a:pPr>
            <a:r>
              <a:rPr lang="en-US" sz="1800" b="1">
                <a:solidFill>
                  <a:prstClr val="black"/>
                </a:solidFill>
                <a:latin typeface="Franklin Gothic Book" panose="020B0503020102020204" pitchFamily="34" charset="0"/>
                <a:cs typeface="Arial"/>
              </a:rPr>
              <a:t>            – Not Started </a:t>
            </a:r>
          </a:p>
          <a:p>
            <a:pPr marL="1028700" lvl="1">
              <a:lnSpc>
                <a:spcPct val="150000"/>
              </a:lnSpc>
              <a:spcBef>
                <a:spcPct val="0"/>
              </a:spcBef>
              <a:buFont typeface="Arial"/>
              <a:buChar char="•"/>
              <a:defRPr/>
            </a:pPr>
            <a:r>
              <a:rPr lang="en-US" sz="1800" b="1">
                <a:solidFill>
                  <a:prstClr val="black"/>
                </a:solidFill>
                <a:latin typeface="Franklin Gothic Book" panose="020B0503020102020204" pitchFamily="34" charset="0"/>
                <a:cs typeface="Arial"/>
              </a:rPr>
              <a:t>            – Started</a:t>
            </a:r>
          </a:p>
          <a:p>
            <a:pPr marL="1028700" lvl="1">
              <a:lnSpc>
                <a:spcPct val="150000"/>
              </a:lnSpc>
              <a:spcBef>
                <a:spcPct val="0"/>
              </a:spcBef>
              <a:buFont typeface="Arial"/>
              <a:buChar char="•"/>
              <a:defRPr/>
            </a:pPr>
            <a:r>
              <a:rPr lang="en-US" sz="1800" b="1">
                <a:solidFill>
                  <a:prstClr val="black"/>
                </a:solidFill>
                <a:latin typeface="Franklin Gothic Book" panose="020B0503020102020204" pitchFamily="34" charset="0"/>
                <a:cs typeface="Arial"/>
              </a:rPr>
              <a:t>            – Submitted</a:t>
            </a:r>
          </a:p>
          <a:p>
            <a:pPr marL="1028700" lvl="1">
              <a:lnSpc>
                <a:spcPct val="150000"/>
              </a:lnSpc>
              <a:spcBef>
                <a:spcPct val="0"/>
              </a:spcBef>
              <a:buFont typeface="Arial"/>
              <a:buChar char="•"/>
              <a:defRPr/>
            </a:pPr>
            <a:endParaRPr lang="en-US" sz="1800" b="1">
              <a:solidFill>
                <a:prstClr val="black"/>
              </a:solidFill>
              <a:latin typeface="Franklin Gothic Book" panose="020B0503020102020204" pitchFamily="34" charset="0"/>
              <a:cs typeface="Arial"/>
            </a:endParaRPr>
          </a:p>
          <a:p>
            <a:pPr marL="1028700" lvl="1">
              <a:lnSpc>
                <a:spcPct val="150000"/>
              </a:lnSpc>
              <a:spcBef>
                <a:spcPct val="0"/>
              </a:spcBef>
              <a:buFont typeface="Arial"/>
              <a:buChar char="•"/>
              <a:defRPr/>
            </a:pPr>
            <a:endParaRPr lang="en-US" sz="1800"/>
          </a:p>
          <a:p>
            <a:pPr marL="285750" indent="-285750">
              <a:buFont typeface="Arial"/>
              <a:buChar char="•"/>
            </a:pPr>
            <a:endParaRPr lang="en-US"/>
          </a:p>
        </p:txBody>
      </p:sp>
      <p:sp>
        <p:nvSpPr>
          <p:cNvPr id="5" name="Title 4">
            <a:extLst>
              <a:ext uri="{FF2B5EF4-FFF2-40B4-BE49-F238E27FC236}">
                <a16:creationId xmlns:a16="http://schemas.microsoft.com/office/drawing/2014/main" id="{BD443B64-A8F5-A085-FD41-8467FC17C75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pic>
        <p:nvPicPr>
          <p:cNvPr id="4" name="Picture 3">
            <a:extLst>
              <a:ext uri="{FF2B5EF4-FFF2-40B4-BE49-F238E27FC236}">
                <a16:creationId xmlns:a16="http://schemas.microsoft.com/office/drawing/2014/main" id="{B2F8244B-74E3-0C99-5482-72EA96DD4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47" y="3663207"/>
            <a:ext cx="733425" cy="381000"/>
          </a:xfrm>
          <a:prstGeom prst="rect">
            <a:avLst/>
          </a:prstGeom>
        </p:spPr>
      </p:pic>
      <p:pic>
        <p:nvPicPr>
          <p:cNvPr id="7" name="Picture 6">
            <a:extLst>
              <a:ext uri="{FF2B5EF4-FFF2-40B4-BE49-F238E27FC236}">
                <a16:creationId xmlns:a16="http://schemas.microsoft.com/office/drawing/2014/main" id="{F96BC2CD-EF93-1A4A-4B34-950268B3E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047" y="4114800"/>
            <a:ext cx="685800" cy="352425"/>
          </a:xfrm>
          <a:prstGeom prst="rect">
            <a:avLst/>
          </a:prstGeom>
        </p:spPr>
      </p:pic>
      <p:pic>
        <p:nvPicPr>
          <p:cNvPr id="9" name="Picture 8">
            <a:extLst>
              <a:ext uri="{FF2B5EF4-FFF2-40B4-BE49-F238E27FC236}">
                <a16:creationId xmlns:a16="http://schemas.microsoft.com/office/drawing/2014/main" id="{EE2E7EC8-1734-2402-523F-0213E0AD7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047" y="4486059"/>
            <a:ext cx="685800" cy="371475"/>
          </a:xfrm>
          <a:prstGeom prst="rect">
            <a:avLst/>
          </a:prstGeom>
        </p:spPr>
      </p:pic>
    </p:spTree>
    <p:extLst>
      <p:ext uri="{BB962C8B-B14F-4D97-AF65-F5344CB8AC3E}">
        <p14:creationId xmlns:p14="http://schemas.microsoft.com/office/powerpoint/2010/main" val="12985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ADA32-6ED7-DDF7-6B01-3E5B5CDCE23F}"/>
              </a:ext>
            </a:extLst>
          </p:cNvPr>
          <p:cNvSpPr>
            <a:spLocks noGrp="1"/>
          </p:cNvSpPr>
          <p:nvPr>
            <p:ph sz="quarter" idx="10"/>
          </p:nvPr>
        </p:nvSpPr>
        <p:spPr>
          <a:xfrm>
            <a:off x="457200" y="1325880"/>
            <a:ext cx="8229600" cy="4992306"/>
          </a:xfrm>
        </p:spPr>
        <p:txBody>
          <a:bodyPr/>
          <a:lstStyle/>
          <a:p>
            <a:r>
              <a:rPr lang="en-US" sz="1800" b="1">
                <a:latin typeface="Franklin Gothic Book" panose="020B0503020102020204" pitchFamily="34" charset="0"/>
                <a:ea typeface="+mn-lt"/>
                <a:cs typeface="+mn-lt"/>
              </a:rPr>
              <a:t>Test Status:</a:t>
            </a:r>
            <a:endParaRPr lang="en-US" sz="1800">
              <a:latin typeface="Franklin Gothic Book" panose="020B0503020102020204" pitchFamily="34" charset="0"/>
            </a:endParaRPr>
          </a:p>
          <a:p>
            <a:pPr marL="285750" indent="-285750">
              <a:buFont typeface="Arial"/>
              <a:buChar char="•"/>
            </a:pPr>
            <a:r>
              <a:rPr lang="en-US" sz="1800" b="1">
                <a:latin typeface="Franklin Gothic Book" panose="020B0503020102020204" pitchFamily="34" charset="0"/>
                <a:ea typeface="+mn-lt"/>
                <a:cs typeface="+mn-lt"/>
              </a:rPr>
              <a:t>Not Started</a:t>
            </a:r>
            <a:r>
              <a:rPr lang="en-US" sz="1800">
                <a:latin typeface="Franklin Gothic Book" panose="020B0503020102020204" pitchFamily="34" charset="0"/>
                <a:ea typeface="+mn-lt"/>
                <a:cs typeface="+mn-lt"/>
              </a:rPr>
              <a:t> – The student has not logged into the assessment. No action is needed by the Proctor.</a:t>
            </a:r>
            <a:endParaRPr lang="en-US" sz="1800">
              <a:latin typeface="Franklin Gothic Book" panose="020B0503020102020204" pitchFamily="34" charset="0"/>
            </a:endParaRPr>
          </a:p>
          <a:p>
            <a:pPr marL="285750" indent="-285750">
              <a:buFont typeface="Arial"/>
              <a:buChar char="•"/>
            </a:pPr>
            <a:r>
              <a:rPr lang="en-US" sz="1800" b="1">
                <a:latin typeface="Franklin Gothic Book" panose="020B0503020102020204" pitchFamily="34" charset="0"/>
                <a:ea typeface="+mn-lt"/>
                <a:cs typeface="+mn-lt"/>
              </a:rPr>
              <a:t>In Progress </a:t>
            </a:r>
            <a:r>
              <a:rPr lang="en-US" sz="1800">
                <a:latin typeface="Franklin Gothic Book" panose="020B0503020102020204" pitchFamily="34" charset="0"/>
                <a:ea typeface="+mn-lt"/>
                <a:cs typeface="+mn-lt"/>
              </a:rPr>
              <a:t>– The student has logged into the assessment. The student has recently interacted with the assessment.</a:t>
            </a:r>
          </a:p>
          <a:p>
            <a:pPr marL="285750" indent="-285750">
              <a:buFont typeface="Arial"/>
              <a:buChar char="•"/>
            </a:pPr>
            <a:r>
              <a:rPr lang="en-US" sz="1800" b="1">
                <a:latin typeface="Franklin Gothic Book" panose="020B0503020102020204" pitchFamily="34" charset="0"/>
                <a:ea typeface="+mn-lt"/>
                <a:cs typeface="+mn-lt"/>
              </a:rPr>
              <a:t>Exited </a:t>
            </a:r>
            <a:r>
              <a:rPr lang="en-US" sz="1800">
                <a:latin typeface="Franklin Gothic Book" panose="020B0503020102020204" pitchFamily="34" charset="0"/>
                <a:ea typeface="+mn-lt"/>
                <a:cs typeface="+mn-lt"/>
              </a:rPr>
              <a:t>– The student has exited the TestNav app. The Proctor needs to reseat the student before they can log back into the assessment.</a:t>
            </a:r>
          </a:p>
          <a:p>
            <a:pPr marL="285750" indent="-285750">
              <a:buFont typeface="Arial"/>
              <a:buChar char="•"/>
            </a:pPr>
            <a:r>
              <a:rPr lang="en-US" sz="1800" b="1">
                <a:latin typeface="Franklin Gothic Book" panose="020B0503020102020204" pitchFamily="34" charset="0"/>
                <a:ea typeface="+mn-lt"/>
                <a:cs typeface="+mn-lt"/>
              </a:rPr>
              <a:t>Reseat </a:t>
            </a:r>
            <a:r>
              <a:rPr lang="en-US" sz="1800">
                <a:latin typeface="Franklin Gothic Book" panose="020B0503020102020204" pitchFamily="34" charset="0"/>
                <a:ea typeface="+mn-lt"/>
                <a:cs typeface="+mn-lt"/>
              </a:rPr>
              <a:t>– The proctor has reseated the student, and the student has not logged back into the test session. No action needed. </a:t>
            </a:r>
          </a:p>
          <a:p>
            <a:pPr marL="285750" indent="-285750">
              <a:buFont typeface="Arial"/>
              <a:buChar char="•"/>
            </a:pPr>
            <a:r>
              <a:rPr lang="en-US" sz="1800" b="1">
                <a:latin typeface="Franklin Gothic Book" panose="020B0503020102020204" pitchFamily="34" charset="0"/>
                <a:ea typeface="+mn-lt"/>
                <a:cs typeface="+mn-lt"/>
              </a:rPr>
              <a:t>Need Attention </a:t>
            </a:r>
            <a:r>
              <a:rPr lang="en-US" sz="1800">
                <a:latin typeface="Franklin Gothic Book" panose="020B0503020102020204" pitchFamily="34" charset="0"/>
                <a:ea typeface="+mn-lt"/>
                <a:cs typeface="+mn-lt"/>
              </a:rPr>
              <a:t>– The student has logged into the test, but the proctor needs to approve the session for the student to begin. </a:t>
            </a:r>
          </a:p>
          <a:p>
            <a:pPr marL="285750" indent="-285750">
              <a:buFont typeface="Arial"/>
              <a:buChar char="•"/>
            </a:pPr>
            <a:r>
              <a:rPr lang="en-US" sz="1800" b="1">
                <a:latin typeface="Franklin Gothic Book" panose="020B0503020102020204" pitchFamily="34" charset="0"/>
                <a:ea typeface="+mn-lt"/>
                <a:cs typeface="+mn-lt"/>
              </a:rPr>
              <a:t>Submitted </a:t>
            </a:r>
            <a:r>
              <a:rPr lang="en-US" sz="1800">
                <a:latin typeface="Franklin Gothic Book" panose="020B0503020102020204" pitchFamily="34" charset="0"/>
                <a:ea typeface="+mn-lt"/>
                <a:cs typeface="+mn-lt"/>
              </a:rPr>
              <a:t>– The student has completed and submitted the test.</a:t>
            </a:r>
          </a:p>
          <a:p>
            <a:pPr marL="285750" indent="-285750">
              <a:buFont typeface="Arial"/>
              <a:buChar char="•"/>
            </a:pPr>
            <a:endParaRPr lang="en-US" sz="1800">
              <a:latin typeface="Franklin Gothic Book" panose="020B0503020102020204" pitchFamily="34" charset="0"/>
            </a:endParaRPr>
          </a:p>
        </p:txBody>
      </p:sp>
      <p:sp>
        <p:nvSpPr>
          <p:cNvPr id="5" name="Title 4">
            <a:extLst>
              <a:ext uri="{FF2B5EF4-FFF2-40B4-BE49-F238E27FC236}">
                <a16:creationId xmlns:a16="http://schemas.microsoft.com/office/drawing/2014/main" id="{2D4001F8-9274-B7E8-4AAF-43CD84C98236}"/>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spTree>
    <p:extLst>
      <p:ext uri="{BB962C8B-B14F-4D97-AF65-F5344CB8AC3E}">
        <p14:creationId xmlns:p14="http://schemas.microsoft.com/office/powerpoint/2010/main" val="38116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374AD-B395-936F-56BF-985B46275FD3}"/>
              </a:ext>
            </a:extLst>
          </p:cNvPr>
          <p:cNvSpPr>
            <a:spLocks noGrp="1"/>
          </p:cNvSpPr>
          <p:nvPr>
            <p:ph sz="quarter" idx="10"/>
          </p:nvPr>
        </p:nvSpPr>
        <p:spPr>
          <a:xfrm>
            <a:off x="457200" y="1325880"/>
            <a:ext cx="8229600" cy="5344159"/>
          </a:xfrm>
        </p:spPr>
        <p:txBody>
          <a:bodyPr/>
          <a:lstStyle/>
          <a:p>
            <a:r>
              <a:rPr lang="en-US" sz="1800" b="1" dirty="0">
                <a:latin typeface="Franklin Gothic Book" panose="020B0503020102020204" pitchFamily="34" charset="0"/>
              </a:rPr>
              <a:t>Section Progress/Item Progress:</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Section Progress and Item Progress columns show the completion of a section or test. While a student is actively testing, this column will only show N/A. </a:t>
            </a:r>
          </a:p>
          <a:p>
            <a:r>
              <a:rPr lang="en-US" sz="1800" b="1" dirty="0">
                <a:latin typeface="Franklin Gothic Book" panose="020B0503020102020204" pitchFamily="34" charset="0"/>
              </a:rPr>
              <a:t>Test Duration: </a:t>
            </a:r>
            <a:r>
              <a:rPr lang="en-US" sz="1800" dirty="0">
                <a:latin typeface="Franklin Gothic Book" panose="020B0503020102020204" pitchFamily="34" charset="0"/>
              </a:rPr>
              <a:t>The amount of time the student has been testing. </a:t>
            </a:r>
          </a:p>
          <a:p>
            <a:r>
              <a:rPr lang="en-US" sz="1800" b="1" dirty="0">
                <a:latin typeface="Franklin Gothic Book" panose="020B0503020102020204" pitchFamily="34" charset="0"/>
              </a:rPr>
              <a:t>Accommodation:</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number of accommodations a student has appears in this column. Hover over the count to show the accommodations. Only accommodations relevant to the online assessment session administration will be displayed.</a:t>
            </a:r>
          </a:p>
          <a:p>
            <a:r>
              <a:rPr lang="en-US" sz="1800" b="1" dirty="0">
                <a:latin typeface="Franklin Gothic Book" panose="020B0503020102020204" pitchFamily="34" charset="0"/>
              </a:rPr>
              <a:t>Code: </a:t>
            </a:r>
            <a:r>
              <a:rPr lang="en-US" sz="1800" dirty="0">
                <a:latin typeface="Franklin Gothic Book" panose="020B0503020102020204" pitchFamily="34" charset="0"/>
              </a:rPr>
              <a:t>This will display if a student has an accountability code assigned. </a:t>
            </a:r>
          </a:p>
          <a:p>
            <a:r>
              <a:rPr lang="en-US" sz="1800" b="1" dirty="0">
                <a:latin typeface="Franklin Gothic Book" panose="020B0503020102020204" pitchFamily="34" charset="0"/>
              </a:rPr>
              <a:t>Actions:</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Available actions will appear based on the testing status of the student:</a:t>
            </a:r>
          </a:p>
          <a:p>
            <a:pPr marL="1028700" lvl="1">
              <a:buFont typeface="Arial" panose="020B0604020202020204" pitchFamily="34" charset="0"/>
              <a:buChar char="•"/>
            </a:pPr>
            <a:r>
              <a:rPr kumimoji="0" lang="en-US" sz="1800" b="1" i="0" u="none" strike="noStrike" kern="1200" cap="none" spc="0" normalizeH="0" baseline="0" noProof="0" dirty="0">
                <a:ln>
                  <a:noFill/>
                </a:ln>
                <a:effectLst/>
                <a:uLnTx/>
                <a:uFillTx/>
                <a:latin typeface="Franklin Gothic Book" panose="020B0503020102020204" pitchFamily="34" charset="0"/>
                <a:ea typeface="+mn-lt"/>
                <a:cs typeface="+mn-lt"/>
              </a:rPr>
              <a:t>Reseat Session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Use if a student has an “interrupted” session (computer issue, session timeout, unexpected</a:t>
            </a:r>
            <a:r>
              <a:rPr lang="en-US" sz="1800" dirty="0">
                <a:latin typeface="Franklin Gothic Book" panose="020B0503020102020204" pitchFamily="34" charset="0"/>
                <a:ea typeface="+mn-lt"/>
                <a:cs typeface="+mn-lt"/>
              </a:rPr>
              <a:t> error). Reseating allows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the student to </a:t>
            </a:r>
            <a:r>
              <a:rPr lang="en-US" sz="1800" dirty="0">
                <a:latin typeface="Franklin Gothic Book" panose="020B0503020102020204" pitchFamily="34" charset="0"/>
                <a:ea typeface="+mn-lt"/>
                <a:cs typeface="+mn-lt"/>
              </a:rPr>
              <a:t>re-enter</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their test code and SSID to</a:t>
            </a:r>
            <a:r>
              <a:rPr lang="en-US" sz="1800" dirty="0">
                <a:latin typeface="Franklin Gothic Book" panose="020B0503020102020204" pitchFamily="34" charset="0"/>
                <a:ea typeface="+mn-lt"/>
                <a:cs typeface="+mn-lt"/>
              </a:rPr>
              <a:t> resume their assessment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session.</a:t>
            </a:r>
          </a:p>
          <a:p>
            <a:pPr marL="457200" lvl="1" indent="0">
              <a:buNone/>
            </a:pPr>
            <a:endParaRPr lang="en-US" dirty="0">
              <a:ea typeface="+mn-lt"/>
              <a:cs typeface="+mn-lt"/>
            </a:endParaRPr>
          </a:p>
        </p:txBody>
      </p:sp>
      <p:sp>
        <p:nvSpPr>
          <p:cNvPr id="5" name="Title 4">
            <a:extLst>
              <a:ext uri="{FF2B5EF4-FFF2-40B4-BE49-F238E27FC236}">
                <a16:creationId xmlns:a16="http://schemas.microsoft.com/office/drawing/2014/main" id="{F1591B63-CA2B-6E7E-52EF-12DD8B29F08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spTree>
    <p:extLst>
      <p:ext uri="{BB962C8B-B14F-4D97-AF65-F5344CB8AC3E}">
        <p14:creationId xmlns:p14="http://schemas.microsoft.com/office/powerpoint/2010/main" val="13090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E86E-863C-DDBD-F224-097B1E25A5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2D464-47F2-78D4-B8E6-D99DF5D8F316}"/>
              </a:ext>
            </a:extLst>
          </p:cNvPr>
          <p:cNvSpPr>
            <a:spLocks noGrp="1"/>
          </p:cNvSpPr>
          <p:nvPr>
            <p:ph sz="quarter" idx="10"/>
          </p:nvPr>
        </p:nvSpPr>
        <p:spPr>
          <a:xfrm>
            <a:off x="457200" y="1737360"/>
            <a:ext cx="8229600" cy="4097767"/>
          </a:xfrm>
        </p:spPr>
        <p:txBody>
          <a:bodyPr/>
          <a:lstStyle/>
          <a:p>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Another action available</a:t>
            </a:r>
            <a:r>
              <a:rPr kumimoji="0" lang="en-US" sz="1800" b="0" i="0" u="none" strike="noStrike" kern="1200" cap="none" spc="0" normalizeH="0" noProof="0" dirty="0">
                <a:ln>
                  <a:noFill/>
                </a:ln>
                <a:effectLst/>
                <a:uLnTx/>
                <a:uFillTx/>
                <a:latin typeface="Franklin Gothic Book" panose="020B0503020102020204" pitchFamily="34" charset="0"/>
                <a:ea typeface="+mn-lt"/>
                <a:cs typeface="+mn-lt"/>
              </a:rPr>
              <a:t> may be </a:t>
            </a:r>
            <a:r>
              <a:rPr kumimoji="0" lang="en-US" sz="1800" b="1" i="0" u="none" strike="noStrike" kern="1200" cap="none" spc="0" normalizeH="0" noProof="0" dirty="0">
                <a:ln>
                  <a:noFill/>
                </a:ln>
                <a:effectLst/>
                <a:uLnTx/>
                <a:uFillTx/>
                <a:latin typeface="Franklin Gothic Book" panose="020B0503020102020204" pitchFamily="34" charset="0"/>
                <a:ea typeface="+mn-lt"/>
                <a:cs typeface="+mn-lt"/>
              </a:rPr>
              <a:t>View Session Details</a:t>
            </a:r>
            <a:r>
              <a:rPr kumimoji="0" lang="en-US" sz="1800" b="0" i="0" u="none" strike="noStrike" kern="1200" cap="none" spc="0" normalizeH="0" noProof="0" dirty="0">
                <a:ln>
                  <a:noFill/>
                </a:ln>
                <a:effectLst/>
                <a:uLnTx/>
                <a:uFillTx/>
                <a:latin typeface="Franklin Gothic Book" panose="020B0503020102020204" pitchFamily="34" charset="0"/>
                <a:ea typeface="+mn-lt"/>
                <a:cs typeface="+mn-lt"/>
              </a:rPr>
              <a:t>.</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Section Information</a:t>
            </a:r>
            <a:r>
              <a:rPr kumimoji="0" lang="en-US" sz="1800" b="0" i="0" u="none" strike="noStrike" kern="1200" cap="none" spc="0" normalizeH="0" noProof="0" dirty="0">
                <a:ln>
                  <a:noFill/>
                </a:ln>
                <a:effectLst/>
                <a:uLnTx/>
                <a:uFillTx/>
                <a:latin typeface="Franklin Gothic Book" panose="020B0503020102020204" pitchFamily="34" charset="0"/>
                <a:ea typeface="+mn-lt"/>
                <a:cs typeface="+mn-lt"/>
              </a:rPr>
              <a:t> </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Section ID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Seal Code</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Section Name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Start Time</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Section Type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End/Exited Time</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Progress				</a:t>
            </a:r>
            <a:endParaRPr kumimoji="0" lang="en-US" sz="1800" b="0" i="0" u="none" strike="noStrike" kern="1200" cap="none" spc="0" normalizeH="0" noProof="0" dirty="0">
              <a:ln>
                <a:noFill/>
              </a:ln>
              <a:effectLst/>
              <a:uLnTx/>
              <a:uFillTx/>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Item graphic</a:t>
            </a:r>
          </a:p>
          <a:p>
            <a:pPr marL="285750" indent="-285750">
              <a:buFont typeface="Arial" panose="020B0604020202020204" pitchFamily="34" charset="0"/>
              <a:buChar char="•"/>
            </a:pPr>
            <a:r>
              <a:rPr kumimoji="0" lang="en-US" sz="1800" b="0" i="0" u="none" strike="noStrike" kern="1200" cap="none" spc="0" normalizeH="0" noProof="0" dirty="0">
                <a:ln>
                  <a:noFill/>
                </a:ln>
                <a:effectLst/>
                <a:uLnTx/>
                <a:uFillTx/>
                <a:latin typeface="Franklin Gothic Book" panose="020B0503020102020204" pitchFamily="34" charset="0"/>
                <a:ea typeface="+mn-lt"/>
                <a:cs typeface="+mn-lt"/>
              </a:rPr>
              <a:t>Item information</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Item #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Item UIN</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Section ID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Progress</a:t>
            </a:r>
          </a:p>
          <a:p>
            <a:pPr marL="1028700" lvl="1">
              <a:buFont typeface="Arial" panose="020B0604020202020204" pitchFamily="34" charset="0"/>
              <a:buChar char="•"/>
            </a:pPr>
            <a:r>
              <a:rPr lang="en-US" sz="1800" dirty="0">
                <a:latin typeface="Franklin Gothic Book" panose="020B0503020102020204" pitchFamily="34" charset="0"/>
                <a:ea typeface="+mn-lt"/>
                <a:cs typeface="+mn-lt"/>
              </a:rPr>
              <a:t>Sequence			</a:t>
            </a:r>
            <a:r>
              <a:rPr lang="en-US" sz="1100" dirty="0">
                <a:latin typeface="Franklin Gothic Book" panose="020B0503020102020204" pitchFamily="34" charset="0"/>
                <a:ea typeface="+mn-lt"/>
                <a:cs typeface="+mn-lt"/>
              </a:rPr>
              <a:t>●</a:t>
            </a:r>
            <a:r>
              <a:rPr lang="en-US" sz="1800" dirty="0">
                <a:latin typeface="Franklin Gothic Book" panose="020B0503020102020204" pitchFamily="34" charset="0"/>
                <a:ea typeface="+mn-lt"/>
                <a:cs typeface="+mn-lt"/>
              </a:rPr>
              <a:t>    Last Update</a:t>
            </a:r>
          </a:p>
        </p:txBody>
      </p:sp>
      <p:sp>
        <p:nvSpPr>
          <p:cNvPr id="5" name="Title 4">
            <a:extLst>
              <a:ext uri="{FF2B5EF4-FFF2-40B4-BE49-F238E27FC236}">
                <a16:creationId xmlns:a16="http://schemas.microsoft.com/office/drawing/2014/main" id="{67E9E548-DA0C-F6A8-54C2-7DCC50FA535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sp>
        <p:nvSpPr>
          <p:cNvPr id="4" name="TextBox 3">
            <a:extLst>
              <a:ext uri="{FF2B5EF4-FFF2-40B4-BE49-F238E27FC236}">
                <a16:creationId xmlns:a16="http://schemas.microsoft.com/office/drawing/2014/main" id="{4976E600-4DF1-C343-4FB8-AE828C7F5995}"/>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Session Details </a:t>
            </a:r>
          </a:p>
        </p:txBody>
      </p:sp>
    </p:spTree>
    <p:extLst>
      <p:ext uri="{BB962C8B-B14F-4D97-AF65-F5344CB8AC3E}">
        <p14:creationId xmlns:p14="http://schemas.microsoft.com/office/powerpoint/2010/main" val="1353577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4C03-2DE2-580F-1654-3D3A7CF7BD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FBFE4D-E122-29B6-4B36-E6C7B0714B0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pic>
        <p:nvPicPr>
          <p:cNvPr id="6" name="Picture 5">
            <a:extLst>
              <a:ext uri="{FF2B5EF4-FFF2-40B4-BE49-F238E27FC236}">
                <a16:creationId xmlns:a16="http://schemas.microsoft.com/office/drawing/2014/main" id="{8ED12684-8AE3-D3CF-B3D4-4C2A4E958376}"/>
              </a:ext>
            </a:extLst>
          </p:cNvPr>
          <p:cNvPicPr>
            <a:picLocks noChangeAspect="1"/>
          </p:cNvPicPr>
          <p:nvPr/>
        </p:nvPicPr>
        <p:blipFill>
          <a:blip r:embed="rId3"/>
          <a:stretch>
            <a:fillRect/>
          </a:stretch>
        </p:blipFill>
        <p:spPr>
          <a:xfrm>
            <a:off x="1750802" y="1712258"/>
            <a:ext cx="5642395" cy="41950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3E104B2-0780-2BB4-B5B1-8D388FFC132F}"/>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Session Details </a:t>
            </a:r>
          </a:p>
        </p:txBody>
      </p:sp>
    </p:spTree>
    <p:extLst>
      <p:ext uri="{BB962C8B-B14F-4D97-AF65-F5344CB8AC3E}">
        <p14:creationId xmlns:p14="http://schemas.microsoft.com/office/powerpoint/2010/main" val="1258855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AF05A-5005-F576-57D7-A32B40EA92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3258B3-56DC-4D6C-D671-3DB13B27D4D2}"/>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Proctor Dashboard</a:t>
            </a:r>
          </a:p>
        </p:txBody>
      </p:sp>
      <p:pic>
        <p:nvPicPr>
          <p:cNvPr id="4" name="Picture 3">
            <a:extLst>
              <a:ext uri="{FF2B5EF4-FFF2-40B4-BE49-F238E27FC236}">
                <a16:creationId xmlns:a16="http://schemas.microsoft.com/office/drawing/2014/main" id="{41883C64-4430-FD75-3D4B-557E6F9FC4EF}"/>
              </a:ext>
            </a:extLst>
          </p:cNvPr>
          <p:cNvPicPr>
            <a:picLocks noChangeAspect="1"/>
          </p:cNvPicPr>
          <p:nvPr/>
        </p:nvPicPr>
        <p:blipFill>
          <a:blip r:embed="rId3"/>
          <a:srcRect t="32942"/>
          <a:stretch/>
        </p:blipFill>
        <p:spPr>
          <a:xfrm>
            <a:off x="444855" y="1757083"/>
            <a:ext cx="8241946" cy="414457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E7C6F1B-8C70-838B-9426-371F5C165277}"/>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Session Details </a:t>
            </a:r>
          </a:p>
        </p:txBody>
      </p:sp>
    </p:spTree>
    <p:extLst>
      <p:ext uri="{BB962C8B-B14F-4D97-AF65-F5344CB8AC3E}">
        <p14:creationId xmlns:p14="http://schemas.microsoft.com/office/powerpoint/2010/main" val="275766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Key Dates</a:t>
            </a:r>
          </a:p>
        </p:txBody>
      </p:sp>
      <p:graphicFrame>
        <p:nvGraphicFramePr>
          <p:cNvPr id="3" name="Table 2">
            <a:extLst>
              <a:ext uri="{FF2B5EF4-FFF2-40B4-BE49-F238E27FC236}">
                <a16:creationId xmlns:a16="http://schemas.microsoft.com/office/drawing/2014/main" id="{8CD73B67-A160-EB7F-DCB2-40D91DD4D02A}"/>
              </a:ext>
            </a:extLst>
          </p:cNvPr>
          <p:cNvGraphicFramePr>
            <a:graphicFrameLocks noGrp="1"/>
          </p:cNvGraphicFramePr>
          <p:nvPr>
            <p:extLst>
              <p:ext uri="{D42A27DB-BD31-4B8C-83A1-F6EECF244321}">
                <p14:modId xmlns:p14="http://schemas.microsoft.com/office/powerpoint/2010/main" val="3784317766"/>
              </p:ext>
            </p:extLst>
          </p:nvPr>
        </p:nvGraphicFramePr>
        <p:xfrm>
          <a:off x="457200" y="1737360"/>
          <a:ext cx="8229600" cy="2956266"/>
        </p:xfrm>
        <a:graphic>
          <a:graphicData uri="http://schemas.openxmlformats.org/drawingml/2006/table">
            <a:tbl>
              <a:tblPr bandRow="1">
                <a:tableStyleId>{C083E6E3-FA7D-4D7B-A595-EF9225AFEA82}</a:tableStyleId>
              </a:tblPr>
              <a:tblGrid>
                <a:gridCol w="5197876">
                  <a:extLst>
                    <a:ext uri="{9D8B030D-6E8A-4147-A177-3AD203B41FA5}">
                      <a16:colId xmlns:a16="http://schemas.microsoft.com/office/drawing/2014/main" val="1432679361"/>
                    </a:ext>
                  </a:extLst>
                </a:gridCol>
                <a:gridCol w="3031724">
                  <a:extLst>
                    <a:ext uri="{9D8B030D-6E8A-4147-A177-3AD203B41FA5}">
                      <a16:colId xmlns:a16="http://schemas.microsoft.com/office/drawing/2014/main" val="2997015078"/>
                    </a:ext>
                  </a:extLst>
                </a:gridCol>
              </a:tblGrid>
              <a:tr h="492711">
                <a:tc>
                  <a:txBody>
                    <a:bodyPr/>
                    <a:lstStyle/>
                    <a:p>
                      <a:r>
                        <a:rPr lang="en-US" sz="1600">
                          <a:latin typeface="+mj-lt"/>
                        </a:rPr>
                        <a:t>Rostering window for ordering paper materials in ADAM</a:t>
                      </a:r>
                    </a:p>
                  </a:txBody>
                  <a:tcPr anchor="ctr">
                    <a:lnL w="12700" cap="flat" cmpd="sng" algn="ctr">
                      <a:solidFill>
                        <a:srgbClr val="007935"/>
                      </a:solidFill>
                      <a:prstDash val="solid"/>
                      <a:round/>
                      <a:headEnd type="none" w="med" len="med"/>
                      <a:tailEnd type="none" w="med" len="med"/>
                    </a:lnL>
                    <a:lnR>
                      <a:noFill/>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a:latin typeface="+mj-lt"/>
                        </a:rPr>
                        <a:t>January 6–31, 2025</a:t>
                      </a:r>
                    </a:p>
                  </a:txBody>
                  <a:tcPr anchor="ctr">
                    <a:lnL>
                      <a:noFill/>
                    </a:lnL>
                    <a:lnR w="12700" cap="flat" cmpd="sng" algn="ctr">
                      <a:solidFill>
                        <a:srgbClr val="007935"/>
                      </a:solidFill>
                      <a:prstDash val="solid"/>
                      <a:round/>
                      <a:headEnd type="none" w="med" len="med"/>
                      <a:tailEnd type="none" w="med" len="med"/>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453015645"/>
                  </a:ext>
                </a:extLst>
              </a:tr>
              <a:tr h="492711">
                <a:tc>
                  <a:txBody>
                    <a:bodyPr/>
                    <a:lstStyle/>
                    <a:p>
                      <a:r>
                        <a:rPr lang="en-US" sz="1600">
                          <a:latin typeface="+mj-lt"/>
                        </a:rPr>
                        <a:t>Rostering window for all testers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a:latin typeface="+mj-lt"/>
                        </a:rPr>
                        <a:t>January 6–March 7, 2025</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2901821"/>
                  </a:ext>
                </a:extLst>
              </a:tr>
              <a:tr h="492711">
                <a:tc>
                  <a:txBody>
                    <a:bodyPr/>
                    <a:lstStyle/>
                    <a:p>
                      <a:r>
                        <a:rPr lang="en-US" sz="1600">
                          <a:latin typeface="+mj-lt"/>
                        </a:rPr>
                        <a:t>Initial order of paper-based materials arrives in schools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a:latin typeface="+mj-lt"/>
                        </a:rPr>
                        <a:t>March 3, 2025</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962999904"/>
                  </a:ext>
                </a:extLst>
              </a:tr>
              <a:tr h="492711">
                <a:tc>
                  <a:txBody>
                    <a:bodyPr/>
                    <a:lstStyle/>
                    <a:p>
                      <a:r>
                        <a:rPr lang="en-US" sz="1600">
                          <a:latin typeface="+mj-lt"/>
                        </a:rPr>
                        <a:t>Additional materials ordering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a:latin typeface="+mj-lt"/>
                        </a:rPr>
                        <a:t>March 3–April 25, 2025</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3071516"/>
                  </a:ext>
                </a:extLst>
              </a:tr>
              <a:tr h="492711">
                <a:tc>
                  <a:txBody>
                    <a:bodyPr/>
                    <a:lstStyle/>
                    <a:p>
                      <a:r>
                        <a:rPr lang="en-US" sz="1600">
                          <a:latin typeface="+mj-lt"/>
                        </a:rPr>
                        <a:t>Test administration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a:latin typeface="+mj-lt"/>
                        </a:rPr>
                        <a:t>March 10–April 25, 2025</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273990429"/>
                  </a:ext>
                </a:extLst>
              </a:tr>
              <a:tr h="492711">
                <a:tc>
                  <a:txBody>
                    <a:bodyPr/>
                    <a:lstStyle/>
                    <a:p>
                      <a:r>
                        <a:rPr lang="en-US" sz="1600">
                          <a:latin typeface="+mj-lt"/>
                        </a:rPr>
                        <a:t>Make-up test administration window</a:t>
                      </a:r>
                    </a:p>
                  </a:txBody>
                  <a:tcPr anchor="ctr">
                    <a:lnL w="12700" cap="flat" cmpd="sng" algn="ctr">
                      <a:solidFill>
                        <a:srgbClr val="007935"/>
                      </a:solidFill>
                      <a:prstDash val="solid"/>
                      <a:round/>
                      <a:headEnd type="none" w="med" len="med"/>
                      <a:tailEnd type="none" w="med" len="med"/>
                    </a:lnL>
                    <a:lnR>
                      <a:noFill/>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a:latin typeface="+mj-lt"/>
                        </a:rPr>
                        <a:t>April 28–May 2, 2025</a:t>
                      </a:r>
                    </a:p>
                  </a:txBody>
                  <a:tcPr anchor="ctr">
                    <a:lnL>
                      <a:noFill/>
                    </a:lnL>
                    <a:lnR w="12700" cap="flat" cmpd="sng" algn="ctr">
                      <a:solidFill>
                        <a:srgbClr val="007935"/>
                      </a:solidFill>
                      <a:prstDash val="solid"/>
                      <a:round/>
                      <a:headEnd type="none" w="med" len="med"/>
                      <a:tailEnd type="none" w="med" len="med"/>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548666"/>
                  </a:ext>
                </a:extLst>
              </a:tr>
            </a:tbl>
          </a:graphicData>
        </a:graphic>
      </p:graphicFrame>
    </p:spTree>
    <p:extLst>
      <p:ext uri="{BB962C8B-B14F-4D97-AF65-F5344CB8AC3E}">
        <p14:creationId xmlns:p14="http://schemas.microsoft.com/office/powerpoint/2010/main" val="1820245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Student Testing Experience</a:t>
            </a:r>
          </a:p>
        </p:txBody>
      </p:sp>
    </p:spTree>
    <p:extLst>
      <p:ext uri="{BB962C8B-B14F-4D97-AF65-F5344CB8AC3E}">
        <p14:creationId xmlns:p14="http://schemas.microsoft.com/office/powerpoint/2010/main" val="4253226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A329E-5472-6022-A6EC-E440D25122CA}"/>
              </a:ext>
            </a:extLst>
          </p:cNvPr>
          <p:cNvSpPr>
            <a:spLocks noGrp="1"/>
          </p:cNvSpPr>
          <p:nvPr>
            <p:ph sz="quarter" idx="10"/>
          </p:nvPr>
        </p:nvSpPr>
        <p:spPr>
          <a:xfrm>
            <a:off x="457200" y="1737360"/>
            <a:ext cx="8229600" cy="4495800"/>
          </a:xfrm>
        </p:spPr>
        <p:txBody>
          <a:bodyPr/>
          <a:lstStyle/>
          <a:p>
            <a:r>
              <a:rPr lang="en-US" sz="1800">
                <a:latin typeface="Franklin Gothic Book" panose="020B0503020102020204" pitchFamily="34" charset="0"/>
                <a:ea typeface="+mn-lt"/>
                <a:cs typeface="+mn-lt"/>
              </a:rPr>
              <a:t>Make sure TestNav is installed on your device and close all other apps.</a:t>
            </a:r>
            <a:endParaRPr lang="en-US" sz="1800">
              <a:latin typeface="Franklin Gothic Book" panose="020B0503020102020204" pitchFamily="34" charset="0"/>
            </a:endParaRPr>
          </a:p>
          <a:p>
            <a:r>
              <a:rPr lang="en-US" sz="1800">
                <a:latin typeface="Franklin Gothic Book" panose="020B0503020102020204" pitchFamily="34" charset="0"/>
                <a:ea typeface="+mn-lt"/>
                <a:cs typeface="+mn-lt"/>
              </a:rPr>
              <a:t>1. Open the TestNav app.</a:t>
            </a:r>
            <a:endParaRPr lang="en-US" sz="1800">
              <a:latin typeface="Franklin Gothic Book" panose="020B0503020102020204" pitchFamily="34" charset="0"/>
            </a:endParaRPr>
          </a:p>
          <a:p>
            <a:r>
              <a:rPr lang="en-US" sz="1800">
                <a:latin typeface="Franklin Gothic Book" panose="020B0503020102020204" pitchFamily="34" charset="0"/>
                <a:ea typeface="+mn-lt"/>
                <a:cs typeface="+mn-lt"/>
              </a:rPr>
              <a:t>2. Click the Vermont link on the “Where do you want to go?” screen.</a:t>
            </a:r>
            <a:endParaRPr lang="en-US" sz="1800">
              <a:latin typeface="Franklin Gothic Book" panose="020B0503020102020204" pitchFamily="34" charset="0"/>
            </a:endParaRPr>
          </a:p>
        </p:txBody>
      </p:sp>
      <p:sp>
        <p:nvSpPr>
          <p:cNvPr id="6" name="Title 4">
            <a:extLst>
              <a:ext uri="{FF2B5EF4-FFF2-40B4-BE49-F238E27FC236}">
                <a16:creationId xmlns:a16="http://schemas.microsoft.com/office/drawing/2014/main" id="{2D373AA9-668B-64DF-3CA9-CE1CA13693F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Student Experience</a:t>
            </a:r>
          </a:p>
        </p:txBody>
      </p:sp>
      <p:sp>
        <p:nvSpPr>
          <p:cNvPr id="7" name="TextBox 6">
            <a:extLst>
              <a:ext uri="{FF2B5EF4-FFF2-40B4-BE49-F238E27FC236}">
                <a16:creationId xmlns:a16="http://schemas.microsoft.com/office/drawing/2014/main" id="{9994F5B7-ECFA-7701-95BA-1AA123412AC0}"/>
              </a:ext>
            </a:extLst>
          </p:cNvPr>
          <p:cNvSpPr txBox="1"/>
          <p:nvPr/>
        </p:nvSpPr>
        <p:spPr>
          <a:xfrm>
            <a:off x="457200" y="1065320"/>
            <a:ext cx="8229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Log in</a:t>
            </a:r>
          </a:p>
        </p:txBody>
      </p:sp>
      <p:pic>
        <p:nvPicPr>
          <p:cNvPr id="4" name="Picture 3">
            <a:extLst>
              <a:ext uri="{FF2B5EF4-FFF2-40B4-BE49-F238E27FC236}">
                <a16:creationId xmlns:a16="http://schemas.microsoft.com/office/drawing/2014/main" id="{C19C43A7-479E-DA99-E557-A6F91F6A64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64078" y="2953784"/>
            <a:ext cx="5015843" cy="3126976"/>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5884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3CDC5-F4BB-AD56-F9F6-22039526FF79}"/>
              </a:ext>
            </a:extLst>
          </p:cNvPr>
          <p:cNvSpPr>
            <a:spLocks noGrp="1"/>
          </p:cNvSpPr>
          <p:nvPr>
            <p:ph sz="quarter" idx="10"/>
          </p:nvPr>
        </p:nvSpPr>
        <p:spPr>
          <a:xfrm>
            <a:off x="457200" y="1737360"/>
            <a:ext cx="8229600" cy="2012272"/>
          </a:xfrm>
        </p:spPr>
        <p:txBody>
          <a:bodyPr/>
          <a:lstStyle/>
          <a:p>
            <a:r>
              <a:rPr lang="en-US" sz="1800">
                <a:latin typeface="Franklin Gothic Book" panose="020B0503020102020204" pitchFamily="34" charset="0"/>
              </a:rPr>
              <a:t>3. Enter your Test Code and click Next.</a:t>
            </a:r>
            <a:endParaRPr lang="en-US" sz="1800">
              <a:latin typeface="Franklin Gothic Book" panose="020B0503020102020204" pitchFamily="34" charset="0"/>
              <a:ea typeface="+mn-lt"/>
              <a:cs typeface="+mn-lt"/>
            </a:endParaRPr>
          </a:p>
          <a:p>
            <a:r>
              <a:rPr lang="en-US" sz="1800">
                <a:latin typeface="Franklin Gothic Book" panose="020B0503020102020204" pitchFamily="34" charset="0"/>
              </a:rPr>
              <a:t>4. Enter your Last Name and Identifier, then click Next.</a:t>
            </a:r>
            <a:endParaRPr lang="en-US" sz="1800">
              <a:latin typeface="Franklin Gothic Book" panose="020B0503020102020204" pitchFamily="34" charset="0"/>
              <a:ea typeface="+mn-lt"/>
              <a:cs typeface="+mn-lt"/>
            </a:endParaRPr>
          </a:p>
          <a:p>
            <a:r>
              <a:rPr lang="en-US" sz="1800">
                <a:latin typeface="Franklin Gothic Book" panose="020B0503020102020204" pitchFamily="34" charset="0"/>
              </a:rPr>
              <a:t>5. Verify your name and test and click Next; test will launch.</a:t>
            </a:r>
            <a:endParaRPr lang="en-US">
              <a:latin typeface="Franklin Gothic Book" panose="020B0503020102020204" pitchFamily="34" charset="0"/>
            </a:endParaRPr>
          </a:p>
        </p:txBody>
      </p:sp>
      <p:pic>
        <p:nvPicPr>
          <p:cNvPr id="4" name="Picture 5">
            <a:extLst>
              <a:ext uri="{FF2B5EF4-FFF2-40B4-BE49-F238E27FC236}">
                <a16:creationId xmlns:a16="http://schemas.microsoft.com/office/drawing/2014/main" id="{D65723A5-BEBD-4065-9DF8-1B7365477E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952" y="3150989"/>
            <a:ext cx="2694096" cy="2377440"/>
          </a:xfrm>
          <a:prstGeom prst="rect">
            <a:avLst/>
          </a:prstGeom>
        </p:spPr>
      </p:pic>
      <p:pic>
        <p:nvPicPr>
          <p:cNvPr id="6" name="Picture 6">
            <a:extLst>
              <a:ext uri="{FF2B5EF4-FFF2-40B4-BE49-F238E27FC236}">
                <a16:creationId xmlns:a16="http://schemas.microsoft.com/office/drawing/2014/main" id="{98CF546F-4923-75BE-361F-EE7AF41713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1" r="-1496"/>
          <a:stretch/>
        </p:blipFill>
        <p:spPr>
          <a:xfrm>
            <a:off x="6116381" y="3150989"/>
            <a:ext cx="2749403" cy="2377440"/>
          </a:xfrm>
          <a:prstGeom prst="rect">
            <a:avLst/>
          </a:prstGeom>
        </p:spPr>
      </p:pic>
      <p:sp>
        <p:nvSpPr>
          <p:cNvPr id="8" name="Title 4">
            <a:extLst>
              <a:ext uri="{FF2B5EF4-FFF2-40B4-BE49-F238E27FC236}">
                <a16:creationId xmlns:a16="http://schemas.microsoft.com/office/drawing/2014/main" id="{593574DE-A9B5-CABD-C69B-5AA9A029536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Student Experience</a:t>
            </a:r>
          </a:p>
        </p:txBody>
      </p:sp>
      <p:sp>
        <p:nvSpPr>
          <p:cNvPr id="9" name="TextBox 8">
            <a:extLst>
              <a:ext uri="{FF2B5EF4-FFF2-40B4-BE49-F238E27FC236}">
                <a16:creationId xmlns:a16="http://schemas.microsoft.com/office/drawing/2014/main" id="{CC0969AD-EB5E-47A0-011A-8223221828A5}"/>
              </a:ext>
            </a:extLst>
          </p:cNvPr>
          <p:cNvSpPr txBox="1"/>
          <p:nvPr/>
        </p:nvSpPr>
        <p:spPr>
          <a:xfrm>
            <a:off x="457200" y="1065320"/>
            <a:ext cx="8229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Log in</a:t>
            </a:r>
          </a:p>
        </p:txBody>
      </p:sp>
      <p:pic>
        <p:nvPicPr>
          <p:cNvPr id="11" name="Picture 10">
            <a:extLst>
              <a:ext uri="{FF2B5EF4-FFF2-40B4-BE49-F238E27FC236}">
                <a16:creationId xmlns:a16="http://schemas.microsoft.com/office/drawing/2014/main" id="{F971C235-BDA6-C93C-C6F0-CB804CB5BC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5064" y="3150989"/>
            <a:ext cx="2822555" cy="2377440"/>
          </a:xfrm>
          <a:prstGeom prst="rect">
            <a:avLst/>
          </a:prstGeom>
        </p:spPr>
      </p:pic>
    </p:spTree>
    <p:extLst>
      <p:ext uri="{BB962C8B-B14F-4D97-AF65-F5344CB8AC3E}">
        <p14:creationId xmlns:p14="http://schemas.microsoft.com/office/powerpoint/2010/main" val="39482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82D305C2-874C-979B-1589-178AC01B33D8}"/>
              </a:ext>
            </a:extLst>
          </p:cNvPr>
          <p:cNvPicPr>
            <a:picLocks noGrp="1" noChangeAspect="1"/>
          </p:cNvPicPr>
          <p:nvPr>
            <p:ph sz="quarter" idx="10"/>
          </p:nvPr>
        </p:nvPicPr>
        <p:blipFill>
          <a:blip r:embed="rId3"/>
          <a:stretch>
            <a:fillRect/>
          </a:stretch>
        </p:blipFill>
        <p:spPr>
          <a:xfrm>
            <a:off x="1943100" y="1768962"/>
            <a:ext cx="5257800" cy="1750887"/>
          </a:xfrm>
          <a:ln>
            <a:solidFill>
              <a:schemeClr val="bg1">
                <a:lumMod val="75000"/>
              </a:schemeClr>
            </a:solidFill>
          </a:ln>
          <a:effectLst>
            <a:outerShdw blurRad="50800" dist="38100" dir="2700000" algn="tl" rotWithShape="0">
              <a:prstClr val="black">
                <a:alpha val="40000"/>
              </a:prstClr>
            </a:outerShdw>
          </a:effectLst>
        </p:spPr>
      </p:pic>
      <p:pic>
        <p:nvPicPr>
          <p:cNvPr id="6" name="Picture 6" descr="Graphical user interface, application&#10;&#10;Description automatically generated">
            <a:extLst>
              <a:ext uri="{FF2B5EF4-FFF2-40B4-BE49-F238E27FC236}">
                <a16:creationId xmlns:a16="http://schemas.microsoft.com/office/drawing/2014/main" id="{FB5CD54F-BC54-ACC7-931F-7EDEA2125C65}"/>
              </a:ext>
            </a:extLst>
          </p:cNvPr>
          <p:cNvPicPr>
            <a:picLocks noChangeAspect="1"/>
          </p:cNvPicPr>
          <p:nvPr/>
        </p:nvPicPr>
        <p:blipFill rotWithShape="1">
          <a:blip r:embed="rId4"/>
          <a:srcRect b="14533"/>
          <a:stretch/>
        </p:blipFill>
        <p:spPr>
          <a:xfrm>
            <a:off x="1943100" y="4160333"/>
            <a:ext cx="5257800" cy="167229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4">
            <a:extLst>
              <a:ext uri="{FF2B5EF4-FFF2-40B4-BE49-F238E27FC236}">
                <a16:creationId xmlns:a16="http://schemas.microsoft.com/office/drawing/2014/main" id="{072A7F93-9774-95C7-A5FF-F1C5F7275AD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Student Experience</a:t>
            </a:r>
          </a:p>
        </p:txBody>
      </p:sp>
      <p:sp>
        <p:nvSpPr>
          <p:cNvPr id="10" name="Content Placeholder 2">
            <a:extLst>
              <a:ext uri="{FF2B5EF4-FFF2-40B4-BE49-F238E27FC236}">
                <a16:creationId xmlns:a16="http://schemas.microsoft.com/office/drawing/2014/main" id="{89D820FF-A54C-F99A-9DD7-049AA4A3F9ED}"/>
              </a:ext>
            </a:extLst>
          </p:cNvPr>
          <p:cNvSpPr txBox="1">
            <a:spLocks/>
          </p:cNvSpPr>
          <p:nvPr/>
        </p:nvSpPr>
        <p:spPr bwMode="auto">
          <a:xfrm>
            <a:off x="457200" y="1325880"/>
            <a:ext cx="8229600" cy="201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latin typeface="Franklin Gothic Book" panose="020B0503020102020204" pitchFamily="34" charset="0"/>
              </a:rPr>
              <a:t>Press Start to begin the test. </a:t>
            </a:r>
          </a:p>
          <a:p>
            <a:endParaRPr lang="en-US" sz="1600">
              <a:latin typeface="Franklin Gothic Book" panose="020B0503020102020204" pitchFamily="34" charset="0"/>
            </a:endParaRPr>
          </a:p>
          <a:p>
            <a:endParaRPr lang="en-US" sz="1600">
              <a:latin typeface="Franklin Gothic Book" panose="020B0503020102020204" pitchFamily="34" charset="0"/>
            </a:endParaRPr>
          </a:p>
          <a:p>
            <a:endParaRPr lang="en-US" sz="1600">
              <a:latin typeface="Franklin Gothic Book" panose="020B0503020102020204" pitchFamily="34" charset="0"/>
            </a:endParaRPr>
          </a:p>
          <a:p>
            <a:endParaRPr lang="en-US" sz="1600">
              <a:latin typeface="Franklin Gothic Book" panose="020B0503020102020204" pitchFamily="34" charset="0"/>
            </a:endParaRPr>
          </a:p>
          <a:p>
            <a:endParaRPr lang="en-US" sz="1600">
              <a:latin typeface="Franklin Gothic Book" panose="020B0503020102020204" pitchFamily="34" charset="0"/>
            </a:endParaRPr>
          </a:p>
          <a:p>
            <a:endParaRPr lang="en-US" sz="1600">
              <a:latin typeface="Franklin Gothic Book" panose="020B0503020102020204" pitchFamily="34" charset="0"/>
            </a:endParaRPr>
          </a:p>
          <a:p>
            <a:endParaRPr lang="en-US" sz="1600">
              <a:latin typeface="Franklin Gothic Book" panose="020B0503020102020204" pitchFamily="34" charset="0"/>
            </a:endParaRPr>
          </a:p>
          <a:p>
            <a:r>
              <a:rPr lang="en-US" sz="1800">
                <a:latin typeface="Franklin Gothic Book" panose="020B0503020102020204" pitchFamily="34" charset="0"/>
              </a:rPr>
              <a:t>Click Start on the first session</a:t>
            </a:r>
            <a:r>
              <a:rPr lang="en-US" sz="2000">
                <a:latin typeface="Franklin Gothic Book" panose="020B0503020102020204" pitchFamily="34" charset="0"/>
              </a:rPr>
              <a:t>. </a:t>
            </a:r>
            <a:endParaRPr lang="en-US" sz="3600">
              <a:latin typeface="Franklin Gothic Book" panose="020B0503020102020204" pitchFamily="34" charset="0"/>
            </a:endParaRPr>
          </a:p>
        </p:txBody>
      </p:sp>
    </p:spTree>
    <p:extLst>
      <p:ext uri="{BB962C8B-B14F-4D97-AF65-F5344CB8AC3E}">
        <p14:creationId xmlns:p14="http://schemas.microsoft.com/office/powerpoint/2010/main" val="11677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fade">
                                      <p:cBhvr>
                                        <p:cTn id="7" dur="1000"/>
                                        <p:tgtEl>
                                          <p:spTgt spid="10">
                                            <p:txEl>
                                              <p:pRg st="8" end="8"/>
                                            </p:txEl>
                                          </p:spTgt>
                                        </p:tgtEl>
                                      </p:cBhvr>
                                    </p:animEffect>
                                    <p:anim calcmode="lin" valueType="num">
                                      <p:cBhvr>
                                        <p:cTn id="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FA54172F-7CA8-6B0A-7B3D-F3A93D599B27}"/>
              </a:ext>
            </a:extLst>
          </p:cNvPr>
          <p:cNvPicPr>
            <a:picLocks noGrp="1" noChangeAspect="1"/>
          </p:cNvPicPr>
          <p:nvPr>
            <p:ph sz="quarter" idx="10"/>
          </p:nvPr>
        </p:nvPicPr>
        <p:blipFill rotWithShape="1">
          <a:blip r:embed="rId3"/>
          <a:srcRect b="7175"/>
          <a:stretch/>
        </p:blipFill>
        <p:spPr>
          <a:xfrm>
            <a:off x="2274094" y="1849649"/>
            <a:ext cx="4572000" cy="1814783"/>
          </a:xfr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4999860-781E-5811-CD8C-6D510987B664}"/>
              </a:ext>
            </a:extLst>
          </p:cNvPr>
          <p:cNvSpPr txBox="1"/>
          <p:nvPr/>
        </p:nvSpPr>
        <p:spPr>
          <a:xfrm>
            <a:off x="445295" y="1325880"/>
            <a:ext cx="822959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Read the session directions, and then navigate to the first item.</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endParaRPr>
          </a:p>
          <a:p>
            <a:pPr marL="285750" indent="-285750">
              <a:buFont typeface="Arial"/>
              <a:buChar char="•"/>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cs typeface="Arial"/>
              </a:rPr>
              <a:t>Answer the item question.</a:t>
            </a:r>
            <a:endParaRPr kumimoji="0" lang="en-US" b="0" i="0" u="none" strike="noStrike" kern="1200" cap="none" spc="0" normalizeH="0" baseline="0" noProof="0">
              <a:ln>
                <a:noFill/>
              </a:ln>
              <a:solidFill>
                <a:prstClr val="black"/>
              </a:solidFill>
              <a:effectLst/>
              <a:uLnTx/>
              <a:uFillTx/>
              <a:latin typeface="Franklin Gothic Book" panose="020B0503020102020204" pitchFamily="34" charset="0"/>
            </a:endParaRPr>
          </a:p>
        </p:txBody>
      </p:sp>
      <p:pic>
        <p:nvPicPr>
          <p:cNvPr id="6" name="Picture 6" descr="Graphical user interface, text, application, email&#10;&#10;Description automatically generated">
            <a:extLst>
              <a:ext uri="{FF2B5EF4-FFF2-40B4-BE49-F238E27FC236}">
                <a16:creationId xmlns:a16="http://schemas.microsoft.com/office/drawing/2014/main" id="{33019B63-82A1-5F9B-EA0C-BAF9FFE6EB96}"/>
              </a:ext>
            </a:extLst>
          </p:cNvPr>
          <p:cNvPicPr>
            <a:picLocks noChangeAspect="1"/>
          </p:cNvPicPr>
          <p:nvPr/>
        </p:nvPicPr>
        <p:blipFill>
          <a:blip r:embed="rId4"/>
          <a:stretch>
            <a:fillRect/>
          </a:stretch>
        </p:blipFill>
        <p:spPr>
          <a:xfrm>
            <a:off x="2274094" y="4333377"/>
            <a:ext cx="4572000" cy="18544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itle 4">
            <a:extLst>
              <a:ext uri="{FF2B5EF4-FFF2-40B4-BE49-F238E27FC236}">
                <a16:creationId xmlns:a16="http://schemas.microsoft.com/office/drawing/2014/main" id="{C7CAAAF9-7557-7D7A-B616-BD96BAA49E61}"/>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Student Experience</a:t>
            </a:r>
          </a:p>
        </p:txBody>
      </p:sp>
      <p:sp>
        <p:nvSpPr>
          <p:cNvPr id="2" name="Rectangle 1">
            <a:extLst>
              <a:ext uri="{FF2B5EF4-FFF2-40B4-BE49-F238E27FC236}">
                <a16:creationId xmlns:a16="http://schemas.microsoft.com/office/drawing/2014/main" id="{21AE3472-F8F1-EDE7-9C44-5ACBDD0D978B}"/>
              </a:ext>
            </a:extLst>
          </p:cNvPr>
          <p:cNvSpPr/>
          <p:nvPr/>
        </p:nvSpPr>
        <p:spPr>
          <a:xfrm>
            <a:off x="2480553" y="1849649"/>
            <a:ext cx="233464" cy="17370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8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Effect transition="in" filter="fade">
                                      <p:cBhvr>
                                        <p:cTn id="11" dur="1000"/>
                                        <p:tgtEl>
                                          <p:spTgt spid="5">
                                            <p:txEl>
                                              <p:pRg st="9" end="9"/>
                                            </p:txEl>
                                          </p:spTgt>
                                        </p:tgtEl>
                                      </p:cBhvr>
                                    </p:animEffect>
                                    <p:anim calcmode="lin" valueType="num">
                                      <p:cBhvr>
                                        <p:cTn id="1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0366E177-4196-8775-0DF8-6C4EB183580F}"/>
              </a:ext>
            </a:extLst>
          </p:cNvPr>
          <p:cNvPicPr>
            <a:picLocks noChangeAspect="1"/>
          </p:cNvPicPr>
          <p:nvPr/>
        </p:nvPicPr>
        <p:blipFill>
          <a:blip r:embed="rId3">
            <a:extLst>
              <a:ext uri="{28A0092B-C50C-407E-A947-70E740481C1C}">
                <a14:useLocalDpi xmlns:a14="http://schemas.microsoft.com/office/drawing/2010/main" val="0"/>
              </a:ext>
            </a:extLst>
          </a:blip>
          <a:srcRect l="640" t="1073" r="1433" b="2159"/>
          <a:stretch/>
        </p:blipFill>
        <p:spPr>
          <a:xfrm>
            <a:off x="1620671" y="2131390"/>
            <a:ext cx="5902657" cy="376678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27D51274-FD54-D1C7-8B5D-3C940821815C}"/>
              </a:ext>
            </a:extLst>
          </p:cNvPr>
          <p:cNvSpPr>
            <a:spLocks noGrp="1"/>
          </p:cNvSpPr>
          <p:nvPr>
            <p:ph sz="quarter" idx="10"/>
          </p:nvPr>
        </p:nvSpPr>
        <p:spPr>
          <a:xfrm>
            <a:off x="457200" y="1325880"/>
            <a:ext cx="8229600" cy="4495800"/>
          </a:xfrm>
        </p:spPr>
        <p:txBody>
          <a:bodyPr/>
          <a:lstStyle/>
          <a:p>
            <a:r>
              <a:rPr lang="en-US" sz="1800">
                <a:latin typeface="Franklin Gothic Book" panose="020B0503020102020204" pitchFamily="34" charset="0"/>
                <a:ea typeface="+mn-lt"/>
                <a:cs typeface="+mn-lt"/>
              </a:rPr>
              <a:t>The student test will include the universal tools and any accommodations assigned to the student. </a:t>
            </a:r>
            <a:endParaRPr lang="en-US"/>
          </a:p>
        </p:txBody>
      </p:sp>
      <p:sp>
        <p:nvSpPr>
          <p:cNvPr id="6" name="Title 4">
            <a:extLst>
              <a:ext uri="{FF2B5EF4-FFF2-40B4-BE49-F238E27FC236}">
                <a16:creationId xmlns:a16="http://schemas.microsoft.com/office/drawing/2014/main" id="{82C57626-E4B9-356A-C23F-5F201BE381F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Student Experience</a:t>
            </a:r>
          </a:p>
        </p:txBody>
      </p:sp>
      <p:sp>
        <p:nvSpPr>
          <p:cNvPr id="2" name="Rectangle 1">
            <a:extLst>
              <a:ext uri="{FF2B5EF4-FFF2-40B4-BE49-F238E27FC236}">
                <a16:creationId xmlns:a16="http://schemas.microsoft.com/office/drawing/2014/main" id="{3AFE8435-E256-6C3B-A143-DDBFEBE23460}"/>
              </a:ext>
            </a:extLst>
          </p:cNvPr>
          <p:cNvSpPr/>
          <p:nvPr/>
        </p:nvSpPr>
        <p:spPr>
          <a:xfrm>
            <a:off x="2084137" y="2876799"/>
            <a:ext cx="603114" cy="2821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D17B96-EC44-76DD-9899-3FFDE0646E2C}"/>
              </a:ext>
            </a:extLst>
          </p:cNvPr>
          <p:cNvSpPr/>
          <p:nvPr/>
        </p:nvSpPr>
        <p:spPr>
          <a:xfrm>
            <a:off x="2829313" y="2876798"/>
            <a:ext cx="1254868" cy="2821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569D94-93C1-613D-1770-7F09ADCF47D0}"/>
              </a:ext>
            </a:extLst>
          </p:cNvPr>
          <p:cNvSpPr/>
          <p:nvPr/>
        </p:nvSpPr>
        <p:spPr>
          <a:xfrm>
            <a:off x="4226243" y="2883075"/>
            <a:ext cx="2106462" cy="2821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CCA7E2-FC9B-5099-ABF3-36F0B4C8F8E4}"/>
              </a:ext>
            </a:extLst>
          </p:cNvPr>
          <p:cNvSpPr/>
          <p:nvPr/>
        </p:nvSpPr>
        <p:spPr>
          <a:xfrm>
            <a:off x="6749071" y="2876799"/>
            <a:ext cx="330740" cy="2821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2160C-884F-163E-04A4-584C3EFB06F4}"/>
              </a:ext>
            </a:extLst>
          </p:cNvPr>
          <p:cNvSpPr/>
          <p:nvPr/>
        </p:nvSpPr>
        <p:spPr>
          <a:xfrm>
            <a:off x="7192588" y="4014780"/>
            <a:ext cx="330740" cy="127484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3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6F003BA4-BA17-0B15-6E83-A22F2F2F1A9F}"/>
              </a:ext>
            </a:extLst>
          </p:cNvPr>
          <p:cNvPicPr>
            <a:picLocks noGrp="1" noChangeAspect="1"/>
          </p:cNvPicPr>
          <p:nvPr>
            <p:ph sz="quarter" idx="10"/>
          </p:nvPr>
        </p:nvPicPr>
        <p:blipFill>
          <a:blip r:embed="rId3"/>
          <a:stretch>
            <a:fillRect/>
          </a:stretch>
        </p:blipFill>
        <p:spPr>
          <a:xfrm>
            <a:off x="2576068" y="3706759"/>
            <a:ext cx="3991864" cy="2458701"/>
          </a:xfrm>
          <a:ln>
            <a:solidFill>
              <a:schemeClr val="bg1">
                <a:lumMod val="7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6F12A5C-BF5B-68D4-DEFC-0842E2815236}"/>
              </a:ext>
            </a:extLst>
          </p:cNvPr>
          <p:cNvSpPr txBox="1"/>
          <p:nvPr/>
        </p:nvSpPr>
        <p:spPr>
          <a:xfrm>
            <a:off x="457200" y="1325880"/>
            <a:ext cx="8229600"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Mathematics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Grades 3–5: Four-function with square root and percentage functions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Grades 6–8: Scientific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Grade 9: Graphing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Grades 5 &amp; 8: Four-function with square root and percentage functions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Arial" panose="020B0604020202020204" pitchFamily="34" charset="0"/>
              </a:rPr>
              <a:t>Grade 11: Scientific</a:t>
            </a:r>
          </a:p>
        </p:txBody>
      </p:sp>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Franklin Gothic Demi Cond" panose="020B0706030402020204" pitchFamily="34" charset="0"/>
                <a:ea typeface="+mj-ea"/>
                <a:cs typeface="+mj-cs"/>
              </a:rPr>
              <a:t>Desmos Calculator</a:t>
            </a:r>
          </a:p>
        </p:txBody>
      </p:sp>
    </p:spTree>
    <p:extLst>
      <p:ext uri="{BB962C8B-B14F-4D97-AF65-F5344CB8AC3E}">
        <p14:creationId xmlns:p14="http://schemas.microsoft.com/office/powerpoint/2010/main" val="16193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286000"/>
            <a:ext cx="9144000" cy="228600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5400" dirty="0">
                <a:solidFill>
                  <a:schemeClr val="bg1"/>
                </a:solidFill>
                <a:latin typeface="Franklin Gothic Demi Cond"/>
              </a:rPr>
              <a:t>Before, During, and After </a:t>
            </a:r>
          </a:p>
          <a:p>
            <a:r>
              <a:rPr lang="en-US" sz="5400" dirty="0">
                <a:solidFill>
                  <a:schemeClr val="bg1"/>
                </a:solidFill>
                <a:latin typeface="Franklin Gothic Demi Cond"/>
              </a:rPr>
              <a:t>Paper-Based Testing (PBT)</a:t>
            </a:r>
          </a:p>
        </p:txBody>
      </p:sp>
    </p:spTree>
    <p:extLst>
      <p:ext uri="{BB962C8B-B14F-4D97-AF65-F5344CB8AC3E}">
        <p14:creationId xmlns:p14="http://schemas.microsoft.com/office/powerpoint/2010/main" val="1500187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Before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b="1" i="1" u="sng" dirty="0">
                <a:solidFill>
                  <a:srgbClr val="007935"/>
                </a:solidFill>
                <a:latin typeface="Franklin Gothic Book" panose="020B0503020102020204" pitchFamily="34" charset="0"/>
              </a:rPr>
              <a:t>Assurance:</a:t>
            </a:r>
            <a:r>
              <a:rPr lang="en-US" i="1" dirty="0">
                <a:solidFill>
                  <a:srgbClr val="007935"/>
                </a:solidFill>
                <a:latin typeface="Franklin Gothic Book" panose="020B0503020102020204" pitchFamily="34" charset="0"/>
              </a:rPr>
              <a:t> </a:t>
            </a:r>
            <a:r>
              <a:rPr lang="en-US" dirty="0">
                <a:latin typeface="Franklin Gothic Book" panose="020B0503020102020204" pitchFamily="34" charset="0"/>
              </a:rPr>
              <a:t>Complete training facilitated by the DC/SC</a:t>
            </a:r>
          </a:p>
          <a:p>
            <a:pPr marL="285750" indent="-285750">
              <a:buFont typeface="Arial" panose="020B0604020202020204" pitchFamily="34" charset="0"/>
              <a:buChar char="•"/>
            </a:pPr>
            <a:r>
              <a:rPr lang="en-US" b="1" i="1" u="sng" dirty="0">
                <a:solidFill>
                  <a:srgbClr val="007935"/>
                </a:solidFill>
                <a:latin typeface="Franklin Gothic Book" panose="020B0503020102020204" pitchFamily="34" charset="0"/>
              </a:rPr>
              <a:t>Assurance:</a:t>
            </a:r>
            <a:r>
              <a:rPr lang="en-US" i="1" dirty="0">
                <a:solidFill>
                  <a:srgbClr val="007935"/>
                </a:solidFill>
                <a:latin typeface="Franklin Gothic Book" panose="020B0503020102020204" pitchFamily="34" charset="0"/>
              </a:rPr>
              <a:t> </a:t>
            </a:r>
            <a:r>
              <a:rPr lang="en-US" dirty="0">
                <a:latin typeface="Franklin Gothic Book" panose="020B0503020102020204" pitchFamily="34" charset="0"/>
              </a:rPr>
              <a:t>Sign the </a:t>
            </a:r>
            <a:r>
              <a:rPr lang="en-US" dirty="0">
                <a:latin typeface="Franklin Gothic Book" panose="020B0503020102020204" pitchFamily="34" charset="0"/>
                <a:hlinkClick r:id="rId3"/>
              </a:rPr>
              <a:t>Non-Embedded Accommodation Non-Disclosure Agreement </a:t>
            </a:r>
            <a:r>
              <a:rPr lang="en-US" dirty="0">
                <a:latin typeface="Franklin Gothic Book" panose="020B0503020102020204" pitchFamily="34" charset="0"/>
              </a:rPr>
              <a:t>if administering non-embedded accommodations and submit to the SC</a:t>
            </a:r>
          </a:p>
          <a:p>
            <a:pPr marL="285750" indent="-285750">
              <a:buFont typeface="Arial" panose="020B0604020202020204" pitchFamily="34" charset="0"/>
              <a:buChar char="•"/>
            </a:pPr>
            <a:r>
              <a:rPr lang="en-US" dirty="0">
                <a:latin typeface="Franklin Gothic Book" panose="020B0503020102020204" pitchFamily="34" charset="0"/>
              </a:rPr>
              <a:t>Review the Test Administrator’s Manual (TAM)</a:t>
            </a:r>
          </a:p>
          <a:p>
            <a:pPr marL="285750" indent="-285750">
              <a:buFont typeface="Arial" panose="020B0604020202020204" pitchFamily="34" charset="0"/>
              <a:buChar char="•"/>
            </a:pPr>
            <a:r>
              <a:rPr lang="en-US" dirty="0">
                <a:latin typeface="Franklin Gothic Book" panose="020B0503020102020204" pitchFamily="34" charset="0"/>
              </a:rPr>
              <a:t>Provide students the opportunity to take the practice test</a:t>
            </a:r>
          </a:p>
          <a:p>
            <a:pPr marL="285750" indent="-285750">
              <a:buFont typeface="Arial" panose="020B0604020202020204" pitchFamily="34" charset="0"/>
              <a:buChar char="•"/>
            </a:pPr>
            <a:r>
              <a:rPr lang="en-US" dirty="0">
                <a:latin typeface="Franklin Gothic Book" panose="020B0503020102020204" pitchFamily="34" charset="0"/>
              </a:rPr>
              <a:t>Review your school’s testing schedule</a:t>
            </a:r>
          </a:p>
          <a:p>
            <a:pPr marL="285750" indent="-285750">
              <a:buFont typeface="Arial" panose="020B0604020202020204" pitchFamily="34" charset="0"/>
              <a:buChar char="•"/>
            </a:pPr>
            <a:r>
              <a:rPr lang="en-US" dirty="0">
                <a:latin typeface="Franklin Gothic Book" panose="020B0503020102020204" pitchFamily="34" charset="0"/>
              </a:rPr>
              <a:t>Adhere to all school, district, and state test security policies and procedures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8637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Before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4247317"/>
          </a:xfrm>
          <a:prstGeom prst="rect">
            <a:avLst/>
          </a:prstGeom>
          <a:noFill/>
        </p:spPr>
        <p:txBody>
          <a:bodyPr wrap="square">
            <a:spAutoFit/>
          </a:bodyPr>
          <a:lstStyle/>
          <a:p>
            <a:pPr marL="285750" indent="-285750">
              <a:buFont typeface="Arial" panose="020B0604020202020204" pitchFamily="34" charset="0"/>
              <a:buChar char="•"/>
            </a:pPr>
            <a:r>
              <a:rPr lang="en-US">
                <a:latin typeface="Franklin Gothic Book" panose="020B0503020102020204" pitchFamily="34" charset="0"/>
              </a:rPr>
              <a:t>Prepare the testing environment</a:t>
            </a:r>
          </a:p>
          <a:p>
            <a:pPr marL="742950" lvl="1" indent="-285750">
              <a:buFont typeface="Arial" panose="020B0604020202020204" pitchFamily="34" charset="0"/>
              <a:buChar char="•"/>
            </a:pPr>
            <a:r>
              <a:rPr lang="en-US">
                <a:latin typeface="Franklin Gothic Book" panose="020B0503020102020204" pitchFamily="34" charset="0"/>
              </a:rPr>
              <a:t>Ensure there is sufficient lighting and space between desks</a:t>
            </a:r>
          </a:p>
          <a:p>
            <a:pPr marL="742950" lvl="1" indent="-285750">
              <a:buFont typeface="Arial" panose="020B0604020202020204" pitchFamily="34" charset="0"/>
              <a:buChar char="•"/>
            </a:pPr>
            <a:r>
              <a:rPr lang="en-US">
                <a:latin typeface="Franklin Gothic Book" panose="020B0503020102020204" pitchFamily="34" charset="0"/>
              </a:rPr>
              <a:t>Hang a “Testing—Do Not Disturb” sign on the door</a:t>
            </a:r>
          </a:p>
          <a:p>
            <a:pPr marL="742950" lvl="1" indent="-285750">
              <a:buFont typeface="Arial" panose="020B0604020202020204" pitchFamily="34" charset="0"/>
              <a:buChar char="•"/>
            </a:pPr>
            <a:r>
              <a:rPr lang="en-US">
                <a:latin typeface="Franklin Gothic Book" panose="020B0503020102020204" pitchFamily="34" charset="0"/>
              </a:rPr>
              <a:t>Ensure nothing is visible in the room that could clue any test answers</a:t>
            </a:r>
          </a:p>
          <a:p>
            <a:pPr marL="1200150" lvl="2" indent="-285750">
              <a:buFont typeface="Arial" panose="020B0604020202020204" pitchFamily="34" charset="0"/>
              <a:buChar char="•"/>
            </a:pPr>
            <a:r>
              <a:rPr lang="en-US">
                <a:latin typeface="Franklin Gothic Book" panose="020B0503020102020204" pitchFamily="34" charset="0"/>
              </a:rPr>
              <a:t>Ex: rubrics, writing guides, word walls, hundreds charts, multiplication fact tables</a:t>
            </a:r>
          </a:p>
          <a:p>
            <a:pPr marL="285750" indent="-285750">
              <a:buFont typeface="Arial" panose="020B0604020202020204" pitchFamily="34" charset="0"/>
              <a:buChar char="•"/>
            </a:pPr>
            <a:r>
              <a:rPr lang="en-US">
                <a:latin typeface="Franklin Gothic Book" panose="020B0503020102020204" pitchFamily="34" charset="0"/>
              </a:rPr>
              <a:t>Prepare student materials</a:t>
            </a:r>
          </a:p>
          <a:p>
            <a:pPr marL="742950" lvl="1" indent="-285750">
              <a:buFont typeface="Arial" panose="020B0604020202020204" pitchFamily="34" charset="0"/>
              <a:buChar char="•"/>
            </a:pPr>
            <a:r>
              <a:rPr lang="en-US">
                <a:latin typeface="Franklin Gothic Book" panose="020B0503020102020204" pitchFamily="34" charset="0"/>
              </a:rPr>
              <a:t>Test booklets</a:t>
            </a:r>
          </a:p>
          <a:p>
            <a:pPr marL="742950" lvl="1" indent="-285750">
              <a:buFont typeface="Arial" panose="020B0604020202020204" pitchFamily="34" charset="0"/>
              <a:buChar char="•"/>
            </a:pPr>
            <a:r>
              <a:rPr lang="en-US">
                <a:latin typeface="Franklin Gothic Book" panose="020B0503020102020204" pitchFamily="34" charset="0"/>
              </a:rPr>
              <a:t>Obtain scratch paper and pencils for each student</a:t>
            </a:r>
          </a:p>
          <a:p>
            <a:pPr marL="742950" lvl="1" indent="-285750">
              <a:buFont typeface="Arial" panose="020B0604020202020204" pitchFamily="34" charset="0"/>
              <a:buChar char="•"/>
            </a:pPr>
            <a:r>
              <a:rPr lang="en-US">
                <a:latin typeface="Franklin Gothic Book" panose="020B0503020102020204" pitchFamily="34" charset="0"/>
              </a:rPr>
              <a:t>Other support materials based on grade/content</a:t>
            </a:r>
          </a:p>
          <a:p>
            <a:pPr marL="1200150" lvl="2" indent="-285750">
              <a:buFont typeface="Arial" panose="020B0604020202020204" pitchFamily="34" charset="0"/>
              <a:buChar char="•"/>
            </a:pPr>
            <a:r>
              <a:rPr lang="en-US">
                <a:latin typeface="Franklin Gothic Book" panose="020B0503020102020204" pitchFamily="34" charset="0"/>
              </a:rPr>
              <a:t>Calculators (Math and Science only)</a:t>
            </a:r>
          </a:p>
          <a:p>
            <a:pPr marL="1200150" lvl="2" indent="-285750">
              <a:buFont typeface="Arial" panose="020B0604020202020204" pitchFamily="34" charset="0"/>
              <a:buChar char="•"/>
            </a:pPr>
            <a:r>
              <a:rPr lang="en-US">
                <a:latin typeface="Franklin Gothic Book" panose="020B0503020102020204" pitchFamily="34" charset="0"/>
              </a:rPr>
              <a:t>Periodic table (Science, Grade 11)</a:t>
            </a:r>
          </a:p>
          <a:p>
            <a:pPr marL="742950" lvl="1" indent="-285750">
              <a:buFont typeface="Arial" panose="020B0604020202020204" pitchFamily="34" charset="0"/>
              <a:buChar char="•"/>
            </a:pPr>
            <a:endParaRPr lang="en-US">
              <a:latin typeface="Franklin Gothic Book" panose="020B0503020102020204" pitchFamily="34" charset="0"/>
            </a:endParaRPr>
          </a:p>
          <a:p>
            <a:pPr lvl="1"/>
            <a:endParaRPr lang="en-US">
              <a:latin typeface="Franklin Gothic Book" panose="020B0503020102020204" pitchFamily="34" charset="0"/>
            </a:endParaRPr>
          </a:p>
          <a:p>
            <a:pPr marL="285750" indent="-285750">
              <a:buFont typeface="Arial" panose="020B0604020202020204" pitchFamily="34" charset="0"/>
              <a:buChar char="•"/>
            </a:pPr>
            <a:endParaRPr lang="en-US">
              <a:latin typeface="Franklin Gothic Book" panose="020B0503020102020204" pitchFamily="34" charset="0"/>
            </a:endParaRPr>
          </a:p>
        </p:txBody>
      </p:sp>
    </p:spTree>
    <p:extLst>
      <p:ext uri="{BB962C8B-B14F-4D97-AF65-F5344CB8AC3E}">
        <p14:creationId xmlns:p14="http://schemas.microsoft.com/office/powerpoint/2010/main" val="41443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Roles and Responsibilities</a:t>
            </a:r>
          </a:p>
        </p:txBody>
      </p:sp>
      <p:sp>
        <p:nvSpPr>
          <p:cNvPr id="2" name="TextBox 1">
            <a:extLst>
              <a:ext uri="{FF2B5EF4-FFF2-40B4-BE49-F238E27FC236}">
                <a16:creationId xmlns:a16="http://schemas.microsoft.com/office/drawing/2014/main" id="{8C06335D-018E-72B4-09A4-D32EADF89331}"/>
              </a:ext>
            </a:extLst>
          </p:cNvPr>
          <p:cNvSpPr txBox="1"/>
          <p:nvPr/>
        </p:nvSpPr>
        <p:spPr>
          <a:xfrm>
            <a:off x="457200" y="1325880"/>
            <a:ext cx="8229600" cy="3386312"/>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District Administrator (DA)</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District Test Coordinator (DC)</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School Test Coordinator (SC)</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Teacher</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Proctor</a:t>
            </a:r>
          </a:p>
          <a:p>
            <a:pPr marL="342900" indent="-342900">
              <a:lnSpc>
                <a:spcPct val="120000"/>
              </a:lnSpc>
              <a:buFont typeface="Arial" panose="020B0604020202020204" pitchFamily="34" charset="0"/>
              <a:buChar char="•"/>
            </a:pPr>
            <a:endParaRPr lang="en-US">
              <a:latin typeface="Franklin Gothic Book" panose="020B0503020102020204" pitchFamily="34" charset="0"/>
              <a:cs typeface="Calibri"/>
            </a:endParaRPr>
          </a:p>
          <a:p>
            <a:pPr>
              <a:lnSpc>
                <a:spcPct val="120000"/>
              </a:lnSpc>
            </a:pPr>
            <a:r>
              <a:rPr lang="en-US" sz="1800">
                <a:latin typeface="Franklin Gothic Book" panose="020B0503020102020204" pitchFamily="34" charset="0"/>
                <a:cs typeface="Calibri"/>
              </a:rPr>
              <a:t>New for 2025:</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IT Coordinator</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Special Education Director</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Superintendent</a:t>
            </a:r>
          </a:p>
        </p:txBody>
      </p:sp>
    </p:spTree>
    <p:extLst>
      <p:ext uri="{BB962C8B-B14F-4D97-AF65-F5344CB8AC3E}">
        <p14:creationId xmlns:p14="http://schemas.microsoft.com/office/powerpoint/2010/main" val="2243601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During PBT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73736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Monitor students during testing</a:t>
            </a:r>
          </a:p>
          <a:p>
            <a:pPr marL="285750" indent="-285750">
              <a:buFont typeface="Arial" panose="020B0604020202020204" pitchFamily="34" charset="0"/>
              <a:buChar char="•"/>
            </a:pPr>
            <a:r>
              <a:rPr lang="en-US" dirty="0">
                <a:latin typeface="+mj-lt"/>
              </a:rPr>
              <a:t>Use of cell phones and electronic devices is strictly prohibited</a:t>
            </a:r>
          </a:p>
          <a:p>
            <a:pPr marL="285750" indent="-285750">
              <a:buFont typeface="Arial" panose="020B0604020202020204" pitchFamily="34" charset="0"/>
              <a:buChar char="•"/>
            </a:pPr>
            <a:r>
              <a:rPr lang="en-US" dirty="0">
                <a:latin typeface="+mj-lt"/>
              </a:rPr>
              <a:t>Adhere to security policies and procedures</a:t>
            </a:r>
          </a:p>
          <a:p>
            <a:pPr marL="285750" indent="-285750">
              <a:buFont typeface="Arial" panose="020B0604020202020204" pitchFamily="34" charset="0"/>
              <a:buChar char="•"/>
            </a:pPr>
            <a:r>
              <a:rPr lang="en-US" dirty="0">
                <a:latin typeface="+mj-lt"/>
              </a:rPr>
              <a:t>Report any test security incidents to the SC</a:t>
            </a:r>
          </a:p>
          <a:p>
            <a:pPr marL="285750" indent="-285750">
              <a:buFont typeface="Arial" panose="020B0604020202020204" pitchFamily="34" charset="0"/>
              <a:buChar char="•"/>
            </a:pPr>
            <a:r>
              <a:rPr lang="en-US" dirty="0">
                <a:latin typeface="+mj-lt"/>
              </a:rPr>
              <a:t>Follow the test administration script exactly</a:t>
            </a:r>
          </a:p>
          <a:p>
            <a:pPr marL="742950" lvl="1" indent="-285750">
              <a:buFont typeface="Arial" panose="020B0604020202020204" pitchFamily="34" charset="0"/>
              <a:buChar char="•"/>
            </a:pPr>
            <a:r>
              <a:rPr lang="en-US" dirty="0">
                <a:latin typeface="+mj-lt"/>
              </a:rPr>
              <a:t>Beginning on p. </a:t>
            </a:r>
            <a:r>
              <a:rPr lang="en-US">
                <a:latin typeface="+mj-lt"/>
              </a:rPr>
              <a:t>50 of the TAM</a:t>
            </a:r>
          </a:p>
        </p:txBody>
      </p:sp>
      <p:sp>
        <p:nvSpPr>
          <p:cNvPr id="2" name="TextBox 1">
            <a:extLst>
              <a:ext uri="{FF2B5EF4-FFF2-40B4-BE49-F238E27FC236}">
                <a16:creationId xmlns:a16="http://schemas.microsoft.com/office/drawing/2014/main" id="{21FBFBA9-4CC1-B01B-DD05-222158C43398}"/>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Tree>
    <p:extLst>
      <p:ext uri="{BB962C8B-B14F-4D97-AF65-F5344CB8AC3E}">
        <p14:creationId xmlns:p14="http://schemas.microsoft.com/office/powerpoint/2010/main" val="11620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During PBT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325880"/>
            <a:ext cx="8229600" cy="4247317"/>
          </a:xfrm>
          <a:prstGeom prst="rect">
            <a:avLst/>
          </a:prstGeom>
          <a:noFill/>
        </p:spPr>
        <p:txBody>
          <a:bodyPr wrap="square" rtlCol="0">
            <a:spAutoFit/>
          </a:bodyPr>
          <a:lstStyle/>
          <a:p>
            <a:r>
              <a:rPr lang="en-US" sz="1800">
                <a:latin typeface="Franklin Gothic Book" panose="020B0503020102020204" pitchFamily="34" charset="0"/>
              </a:rPr>
              <a:t>Large Print</a:t>
            </a:r>
          </a:p>
          <a:p>
            <a:pPr marL="285750" indent="-285750">
              <a:buFont typeface="Arial" panose="020B0604020202020204" pitchFamily="34" charset="0"/>
              <a:buChar char="•"/>
            </a:pPr>
            <a:r>
              <a:rPr lang="en-US">
                <a:latin typeface="+mj-lt"/>
              </a:rPr>
              <a:t>Read the directions and scripts exactly as you would for a standard administration</a:t>
            </a:r>
          </a:p>
          <a:p>
            <a:pPr marL="285750" indent="-285750">
              <a:buFont typeface="Arial" panose="020B0604020202020204" pitchFamily="34" charset="0"/>
              <a:buChar char="•"/>
            </a:pPr>
            <a:r>
              <a:rPr lang="en-US">
                <a:latin typeface="+mj-lt"/>
              </a:rPr>
              <a:t>It is recommended that students work at tables to allow for the booklet’s size</a:t>
            </a:r>
          </a:p>
          <a:p>
            <a:pPr marL="285750" indent="-285750">
              <a:buFont typeface="Arial" panose="020B0604020202020204" pitchFamily="34" charset="0"/>
              <a:buChar char="•"/>
            </a:pPr>
            <a:r>
              <a:rPr lang="en-US">
                <a:latin typeface="+mj-lt"/>
              </a:rPr>
              <a:t>Student responses are recorded directly into the test booklet</a:t>
            </a:r>
          </a:p>
          <a:p>
            <a:pPr marL="285750" indent="-285750">
              <a:buFont typeface="Arial" panose="020B0604020202020204" pitchFamily="34" charset="0"/>
              <a:buChar char="•"/>
            </a:pPr>
            <a:endParaRPr lang="en-US">
              <a:latin typeface="+mj-lt"/>
            </a:endParaRPr>
          </a:p>
          <a:p>
            <a:r>
              <a:rPr lang="en-US">
                <a:latin typeface="+mj-lt"/>
              </a:rPr>
              <a:t>Braille</a:t>
            </a:r>
          </a:p>
          <a:p>
            <a:pPr marL="285750" indent="-285750">
              <a:buFont typeface="Arial" panose="020B0604020202020204" pitchFamily="34" charset="0"/>
              <a:buChar char="•"/>
            </a:pPr>
            <a:r>
              <a:rPr lang="en-US">
                <a:latin typeface="+mj-lt"/>
              </a:rPr>
              <a:t>Read the directions and scripts exactly as you would for a standard administration</a:t>
            </a:r>
          </a:p>
          <a:p>
            <a:pPr marL="285750" indent="-285750">
              <a:buFont typeface="Arial" panose="020B0604020202020204" pitchFamily="34" charset="0"/>
              <a:buChar char="•"/>
            </a:pPr>
            <a:r>
              <a:rPr lang="en-US">
                <a:latin typeface="+mj-lt"/>
              </a:rPr>
              <a:t>Students may record their responses:</a:t>
            </a:r>
          </a:p>
          <a:p>
            <a:pPr marL="742950" lvl="1" indent="-285750">
              <a:buFont typeface="Arial" panose="020B0604020202020204" pitchFamily="34" charset="0"/>
              <a:buChar char="•"/>
            </a:pPr>
            <a:r>
              <a:rPr lang="en-US">
                <a:latin typeface="+mj-lt"/>
              </a:rPr>
              <a:t>Using braille on a separate sheet of braille paper</a:t>
            </a:r>
          </a:p>
          <a:p>
            <a:pPr marL="742950" lvl="1" indent="-285750">
              <a:buFont typeface="Arial" panose="020B0604020202020204" pitchFamily="34" charset="0"/>
              <a:buChar char="•"/>
            </a:pPr>
            <a:r>
              <a:rPr lang="en-US">
                <a:latin typeface="+mj-lt"/>
              </a:rPr>
              <a:t>Directly in the braille version of the test booklet</a:t>
            </a:r>
          </a:p>
          <a:p>
            <a:pPr marL="742950" lvl="1" indent="-285750">
              <a:buFont typeface="Arial" panose="020B0604020202020204" pitchFamily="34" charset="0"/>
              <a:buChar char="•"/>
            </a:pPr>
            <a:r>
              <a:rPr lang="en-US">
                <a:latin typeface="+mj-lt"/>
              </a:rPr>
              <a:t>Using a word processor (without spelling and grammar check) for short-answer or open-ended response questions</a:t>
            </a:r>
          </a:p>
          <a:p>
            <a:pPr marL="742950" lvl="1" indent="-285750">
              <a:buFont typeface="Arial" panose="020B0604020202020204" pitchFamily="34" charset="0"/>
              <a:buChar char="•"/>
            </a:pPr>
            <a:r>
              <a:rPr lang="en-US">
                <a:latin typeface="+mj-lt"/>
              </a:rPr>
              <a:t>Using a scribe, if indicated in the student’s IEP</a:t>
            </a:r>
          </a:p>
        </p:txBody>
      </p:sp>
    </p:spTree>
    <p:extLst>
      <p:ext uri="{BB962C8B-B14F-4D97-AF65-F5344CB8AC3E}">
        <p14:creationId xmlns:p14="http://schemas.microsoft.com/office/powerpoint/2010/main" val="10296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1000"/>
                                        <p:tgtEl>
                                          <p:spTgt spid="4">
                                            <p:txEl>
                                              <p:pRg st="7" end="7"/>
                                            </p:txEl>
                                          </p:spTgt>
                                        </p:tgtEl>
                                      </p:cBhvr>
                                    </p:animEffect>
                                    <p:anim calcmode="lin" valueType="num">
                                      <p:cBhvr>
                                        <p:cTn id="1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1000"/>
                                        <p:tgtEl>
                                          <p:spTgt spid="4">
                                            <p:txEl>
                                              <p:pRg st="8" end="8"/>
                                            </p:txEl>
                                          </p:spTgt>
                                        </p:tgtEl>
                                      </p:cBhvr>
                                    </p:animEffect>
                                    <p:anim calcmode="lin" valueType="num">
                                      <p:cBhvr>
                                        <p:cTn id="2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anim calcmode="lin" valueType="num">
                                      <p:cBhvr>
                                        <p:cTn id="2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1000"/>
                                        <p:tgtEl>
                                          <p:spTgt spid="4">
                                            <p:txEl>
                                              <p:pRg st="10" end="10"/>
                                            </p:txEl>
                                          </p:spTgt>
                                        </p:tgtEl>
                                      </p:cBhvr>
                                    </p:animEffect>
                                    <p:anim calcmode="lin" valueType="num">
                                      <p:cBhvr>
                                        <p:cTn id="3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1000"/>
                                        <p:tgtEl>
                                          <p:spTgt spid="4">
                                            <p:txEl>
                                              <p:pRg st="11" end="11"/>
                                            </p:txEl>
                                          </p:spTgt>
                                        </p:tgtEl>
                                      </p:cBhvr>
                                    </p:animEffect>
                                    <p:anim calcmode="lin" valueType="num">
                                      <p:cBhvr>
                                        <p:cTn id="3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After PBT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a:latin typeface="Franklin Gothic Book" panose="020B0503020102020204" pitchFamily="34" charset="0"/>
              </a:rPr>
              <a:t>All student responses must be submitted by the teacher or proctor into TestNav for scoring</a:t>
            </a:r>
          </a:p>
          <a:p>
            <a:pPr marL="285750" indent="-285750">
              <a:buFont typeface="Arial" panose="020B0604020202020204" pitchFamily="34" charset="0"/>
              <a:buChar char="•"/>
            </a:pPr>
            <a:r>
              <a:rPr lang="en-US">
                <a:latin typeface="Franklin Gothic Book" panose="020B0503020102020204" pitchFamily="34" charset="0"/>
              </a:rPr>
              <a:t>All student responses must be transcribed verbatim into TestNav</a:t>
            </a:r>
          </a:p>
          <a:p>
            <a:pPr marL="285750" indent="-285750">
              <a:buFont typeface="Arial" panose="020B0604020202020204" pitchFamily="34" charset="0"/>
              <a:buChar char="•"/>
            </a:pPr>
            <a:r>
              <a:rPr lang="en-US">
                <a:latin typeface="Franklin Gothic Book" panose="020B0503020102020204" pitchFamily="34" charset="0"/>
              </a:rPr>
              <a:t>Collect and securely destroy any testing materials</a:t>
            </a:r>
          </a:p>
          <a:p>
            <a:pPr marL="742950" lvl="1" indent="-285750">
              <a:buFont typeface="Arial" panose="020B0604020202020204" pitchFamily="34" charset="0"/>
              <a:buChar char="•"/>
            </a:pPr>
            <a:r>
              <a:rPr lang="en-US">
                <a:latin typeface="Franklin Gothic Book" panose="020B0503020102020204" pitchFamily="34" charset="0"/>
              </a:rPr>
              <a:t>Test booklets</a:t>
            </a:r>
          </a:p>
          <a:p>
            <a:pPr marL="742950" lvl="1" indent="-285750">
              <a:buFont typeface="Arial" panose="020B0604020202020204" pitchFamily="34" charset="0"/>
              <a:buChar char="•"/>
            </a:pPr>
            <a:r>
              <a:rPr lang="en-US">
                <a:latin typeface="Franklin Gothic Book" panose="020B0503020102020204" pitchFamily="34" charset="0"/>
              </a:rPr>
              <a:t>Scratch paper</a:t>
            </a:r>
          </a:p>
          <a:p>
            <a:pPr marL="742950" lvl="1" indent="-285750">
              <a:buFont typeface="Arial" panose="020B0604020202020204" pitchFamily="34" charset="0"/>
              <a:buChar char="•"/>
            </a:pPr>
            <a:r>
              <a:rPr lang="en-US">
                <a:latin typeface="Franklin Gothic Book" panose="020B0503020102020204" pitchFamily="34" charset="0"/>
              </a:rPr>
              <a:t>Periodic tables written on by students</a:t>
            </a:r>
          </a:p>
          <a:p>
            <a:pPr lvl="1"/>
            <a:endParaRPr lang="en-US">
              <a:latin typeface="Franklin Gothic Book" panose="020B0503020102020204" pitchFamily="34" charset="0"/>
            </a:endParaRPr>
          </a:p>
          <a:p>
            <a:pPr marL="285750" indent="-285750">
              <a:buFont typeface="Arial" panose="020B0604020202020204" pitchFamily="34" charset="0"/>
              <a:buChar char="•"/>
            </a:pPr>
            <a:endParaRPr lang="en-US">
              <a:latin typeface="Franklin Gothic Book" panose="020B0503020102020204" pitchFamily="34" charset="0"/>
            </a:endParaRPr>
          </a:p>
        </p:txBody>
      </p:sp>
    </p:spTree>
    <p:extLst>
      <p:ext uri="{BB962C8B-B14F-4D97-AF65-F5344CB8AC3E}">
        <p14:creationId xmlns:p14="http://schemas.microsoft.com/office/powerpoint/2010/main" val="34278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DD29B-CB92-6ACF-4535-B64417535640}"/>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48CE4335-ACDB-842C-614D-F47C84D2A650}"/>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Resources &amp; Support</a:t>
            </a:r>
          </a:p>
        </p:txBody>
      </p:sp>
    </p:spTree>
    <p:extLst>
      <p:ext uri="{BB962C8B-B14F-4D97-AF65-F5344CB8AC3E}">
        <p14:creationId xmlns:p14="http://schemas.microsoft.com/office/powerpoint/2010/main" val="2216548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ADF1-4029-6865-A88A-7E575BA1A302}"/>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306AE54E-EA6A-4A01-1D9F-4A42FE77C8C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Practice Test</a:t>
            </a:r>
          </a:p>
        </p:txBody>
      </p:sp>
      <p:sp>
        <p:nvSpPr>
          <p:cNvPr id="3" name="TextBox 2">
            <a:extLst>
              <a:ext uri="{FF2B5EF4-FFF2-40B4-BE49-F238E27FC236}">
                <a16:creationId xmlns:a16="http://schemas.microsoft.com/office/drawing/2014/main" id="{04F2EF32-BBEF-1934-1C17-98E09F8EC347}"/>
              </a:ext>
            </a:extLst>
          </p:cNvPr>
          <p:cNvSpPr txBox="1"/>
          <p:nvPr/>
        </p:nvSpPr>
        <p:spPr>
          <a:xfrm>
            <a:off x="457199" y="1325880"/>
            <a:ext cx="8229599" cy="378565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Practice tests are available for all grades and contents assessed </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Standard</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Text to Speech</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ASL</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Student test experience may vary from operational test experience</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Review &amp; Bookmark buttons</a:t>
            </a:r>
          </a:p>
          <a:p>
            <a:pPr marL="1200150" lvl="2" indent="-285750">
              <a:buFont typeface="Arial" panose="020B0604020202020204" pitchFamily="34" charset="0"/>
              <a:buChar char="•"/>
            </a:pPr>
            <a:r>
              <a:rPr lang="en-US" sz="2000" dirty="0">
                <a:latin typeface="Franklin Gothic Book" panose="020B0503020102020204" pitchFamily="34" charset="0"/>
                <a:ea typeface="+mn-lt"/>
                <a:cs typeface="+mn-lt"/>
              </a:rPr>
              <a:t>Available in some operational forms but restrict students within an item set for computer-adaptive tests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End of Session Review Screen shows which items were answered</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Score Report available after a student submits that provides information on whether machine-scored items were answered correctly</a:t>
            </a:r>
          </a:p>
        </p:txBody>
      </p:sp>
    </p:spTree>
    <p:extLst>
      <p:ext uri="{BB962C8B-B14F-4D97-AF65-F5344CB8AC3E}">
        <p14:creationId xmlns:p14="http://schemas.microsoft.com/office/powerpoint/2010/main" val="4243229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Resources</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2862322"/>
          </a:xfrm>
          <a:prstGeom prst="rect">
            <a:avLst/>
          </a:prstGeom>
          <a:noFill/>
        </p:spPr>
        <p:txBody>
          <a:bodyPr wrap="square">
            <a:spAutoFit/>
          </a:bodyPr>
          <a:lstStyle/>
          <a:p>
            <a:pPr marL="285750" indent="-285750">
              <a:buFont typeface="Arial" panose="020B0604020202020204" pitchFamily="34" charset="0"/>
              <a:buChar char="•"/>
            </a:pPr>
            <a:r>
              <a:rPr lang="en-US" sz="2000">
                <a:latin typeface="Franklin Gothic Book" panose="020B0503020102020204" pitchFamily="34" charset="0"/>
                <a:ea typeface="+mn-lt"/>
                <a:cs typeface="+mn-lt"/>
                <a:hlinkClick r:id="rId3"/>
              </a:rPr>
              <a:t>https://vermont.onlinehelp.cognia.org</a:t>
            </a:r>
            <a:endParaRPr lang="en-US" sz="2000">
              <a:latin typeface="Franklin Gothic Book" panose="020B0503020102020204" pitchFamily="34" charset="0"/>
              <a:ea typeface="+mn-lt"/>
              <a:cs typeface="+mn-lt"/>
            </a:endParaRPr>
          </a:p>
          <a:p>
            <a:pPr marL="285750" indent="-285750">
              <a:buFont typeface="Arial" panose="020B0604020202020204" pitchFamily="34" charset="0"/>
              <a:buChar char="•"/>
            </a:pPr>
            <a:r>
              <a:rPr lang="en-US" sz="2000">
                <a:latin typeface="Franklin Gothic Book" panose="020B0503020102020204" pitchFamily="34" charset="0"/>
                <a:ea typeface="+mn-lt"/>
                <a:cs typeface="+mn-lt"/>
              </a:rPr>
              <a:t>Resources are posted throughout the year</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Key dates</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Announcements</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Documentation and Training</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Online Testing</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Practice Test</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Reporting</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Formative Resources</a:t>
            </a:r>
          </a:p>
        </p:txBody>
      </p:sp>
    </p:spTree>
    <p:extLst>
      <p:ext uri="{BB962C8B-B14F-4D97-AF65-F5344CB8AC3E}">
        <p14:creationId xmlns:p14="http://schemas.microsoft.com/office/powerpoint/2010/main" val="2746475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Vermont Service Center</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1631216"/>
          </a:xfrm>
          <a:prstGeom prst="rect">
            <a:avLst/>
          </a:prstGeom>
          <a:noFill/>
        </p:spPr>
        <p:txBody>
          <a:bodyPr wrap="square">
            <a:spAutoFit/>
          </a:bodyPr>
          <a:lstStyle/>
          <a:p>
            <a:pPr marL="285750" indent="-285750">
              <a:buFont typeface="Arial" panose="020B0604020202020204" pitchFamily="34" charset="0"/>
              <a:buChar char="•"/>
            </a:pPr>
            <a:r>
              <a:rPr lang="en-US" sz="2000">
                <a:latin typeface="Franklin Gothic Book" panose="020B0503020102020204" pitchFamily="34" charset="0"/>
                <a:ea typeface="+mn-lt"/>
                <a:cs typeface="+mn-lt"/>
              </a:rPr>
              <a:t>Hours</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Monday–Friday 7:00 a.m.–5:00 p.m. Eastern</a:t>
            </a:r>
          </a:p>
          <a:p>
            <a:pPr marL="285750" indent="-285750">
              <a:buFont typeface="Arial" panose="020B0604020202020204" pitchFamily="34" charset="0"/>
              <a:buChar char="•"/>
            </a:pPr>
            <a:r>
              <a:rPr lang="en-US" sz="2000">
                <a:latin typeface="Franklin Gothic Book" panose="020B0503020102020204" pitchFamily="34" charset="0"/>
                <a:ea typeface="+mn-lt"/>
                <a:cs typeface="+mn-lt"/>
              </a:rPr>
              <a:t>Contact Information</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Phone: 800-215-8975</a:t>
            </a:r>
          </a:p>
          <a:p>
            <a:pPr marL="742950" lvl="1" indent="-285750">
              <a:buFont typeface="Arial" panose="020B0604020202020204" pitchFamily="34" charset="0"/>
              <a:buChar char="•"/>
            </a:pPr>
            <a:r>
              <a:rPr lang="en-US" sz="2000">
                <a:latin typeface="Franklin Gothic Book" panose="020B0503020102020204" pitchFamily="34" charset="0"/>
                <a:ea typeface="+mn-lt"/>
                <a:cs typeface="+mn-lt"/>
              </a:rPr>
              <a:t>Email: </a:t>
            </a:r>
            <a:r>
              <a:rPr lang="en-US" sz="2000">
                <a:latin typeface="Franklin Gothic Book" panose="020B0503020102020204" pitchFamily="34" charset="0"/>
                <a:ea typeface="+mn-lt"/>
                <a:cs typeface="+mn-lt"/>
                <a:hlinkClick r:id="rId3"/>
              </a:rPr>
              <a:t>VTServiceCenter@cognia.org</a:t>
            </a:r>
            <a:r>
              <a:rPr lang="en-US" sz="2000">
                <a:latin typeface="Franklin Gothic Book" panose="020B0503020102020204" pitchFamily="34" charset="0"/>
                <a:ea typeface="+mn-lt"/>
                <a:cs typeface="+mn-lt"/>
              </a:rPr>
              <a:t> </a:t>
            </a:r>
          </a:p>
        </p:txBody>
      </p:sp>
    </p:spTree>
    <p:extLst>
      <p:ext uri="{BB962C8B-B14F-4D97-AF65-F5344CB8AC3E}">
        <p14:creationId xmlns:p14="http://schemas.microsoft.com/office/powerpoint/2010/main" val="1299109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ctrTitle"/>
          </p:nvPr>
        </p:nvSpPr>
        <p:spPr>
          <a:xfrm>
            <a:off x="952500" y="2610036"/>
            <a:ext cx="7239000" cy="1012054"/>
          </a:xfrm>
          <a:prstGeom prst="rect">
            <a:avLst/>
          </a:prstGeom>
          <a:noFill/>
          <a:ln>
            <a:noFill/>
          </a:ln>
        </p:spPr>
        <p:txBody>
          <a:bodyPr lIns="91425" tIns="91425" rIns="91425" bIns="91425" anchor="b" anchorCtr="0">
            <a:noAutofit/>
          </a:bodyPr>
          <a:lstStyle/>
          <a:p>
            <a:pPr marL="0" marR="0" lvl="0" indent="0" algn="ctr" rtl="0">
              <a:lnSpc>
                <a:spcPct val="117647"/>
              </a:lnSpc>
              <a:spcBef>
                <a:spcPts val="0"/>
              </a:spcBef>
              <a:spcAft>
                <a:spcPts val="0"/>
              </a:spcAft>
              <a:buClr>
                <a:schemeClr val="dk1"/>
              </a:buClr>
              <a:buSzPct val="25000"/>
              <a:buFont typeface="Times New Roman"/>
              <a:buNone/>
            </a:pPr>
            <a:r>
              <a:rPr lang="en-GB" sz="6000">
                <a:latin typeface="Franklin Gothic Book" panose="020B0503020102020204" pitchFamily="34" charset="0"/>
                <a:cs typeface="Arial" panose="020B0604020202020204" pitchFamily="34" charset="0"/>
              </a:rPr>
              <a:t>Thank you!</a:t>
            </a:r>
          </a:p>
        </p:txBody>
      </p:sp>
    </p:spTree>
    <p:extLst>
      <p:ext uri="{BB962C8B-B14F-4D97-AF65-F5344CB8AC3E}">
        <p14:creationId xmlns:p14="http://schemas.microsoft.com/office/powerpoint/2010/main" val="289623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051109"/>
          </a:xfrm>
          <a:prstGeom prst="rect">
            <a:avLst/>
          </a:prstGeom>
          <a:noFill/>
        </p:spPr>
        <p:txBody>
          <a:bodyPr wrap="square">
            <a:spAutoFit/>
          </a:bodyPr>
          <a:lstStyle/>
          <a:p>
            <a:pPr marL="342900" indent="-342900">
              <a:lnSpc>
                <a:spcPct val="120000"/>
              </a:lnSpc>
            </a:pPr>
            <a:r>
              <a:rPr lang="en-US" sz="1800">
                <a:latin typeface="Franklin Gothic Book" panose="020B0503020102020204" pitchFamily="34" charset="0"/>
                <a:cs typeface="Calibri"/>
              </a:rPr>
              <a:t>The </a:t>
            </a:r>
            <a:r>
              <a:rPr lang="en-US" sz="1800" b="1" u="sng">
                <a:latin typeface="Franklin Gothic Book" panose="020B0503020102020204" pitchFamily="34" charset="0"/>
                <a:cs typeface="Calibri"/>
              </a:rPr>
              <a:t>District Test Administrator (DA)</a:t>
            </a:r>
            <a:r>
              <a:rPr lang="en-US" sz="180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Assumes overall responsibility for implementing VTCAP assessments in their organization</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Serves as the local point of contact for questions and information</a:t>
            </a:r>
            <a:endParaRPr lang="en-US" sz="180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r>
              <a:rPr lang="en-US" sz="1800">
                <a:latin typeface="Franklin Gothic Book" panose="020B0503020102020204" pitchFamily="34" charset="0"/>
                <a:ea typeface="+mn-lt"/>
                <a:cs typeface="+mn-lt"/>
              </a:rPr>
              <a:t>Disseminates information about assessments with the district and schools</a:t>
            </a:r>
            <a:endParaRPr lang="en-US" sz="1800">
              <a:latin typeface="Franklin Gothic Book" panose="020B0503020102020204" pitchFamily="34" charset="0"/>
            </a:endParaRPr>
          </a:p>
          <a:p>
            <a:pPr marL="342900" indent="-342900">
              <a:lnSpc>
                <a:spcPct val="120000"/>
              </a:lnSpc>
              <a:buFont typeface="Arial" panose="020B0604020202020204" pitchFamily="34" charset="0"/>
              <a:buChar char="•"/>
            </a:pPr>
            <a:r>
              <a:rPr lang="en-US" sz="1800">
                <a:latin typeface="Franklin Gothic Book" panose="020B0503020102020204" pitchFamily="34" charset="0"/>
                <a:ea typeface="+mn-lt"/>
                <a:cs typeface="+mn-lt"/>
              </a:rPr>
              <a:t>Organizes training for SCs</a:t>
            </a:r>
          </a:p>
          <a:p>
            <a:pPr marL="342900" indent="-342900">
              <a:lnSpc>
                <a:spcPct val="120000"/>
              </a:lnSpc>
              <a:buFont typeface="Arial" panose="020B0604020202020204" pitchFamily="34" charset="0"/>
              <a:buChar char="•"/>
            </a:pPr>
            <a:r>
              <a:rPr lang="en-US" sz="180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endParaRPr lang="en-US" sz="180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a:latin typeface="Franklin Gothic Book" panose="020B0503020102020204" pitchFamily="34" charset="0"/>
              <a:ea typeface="+mn-lt"/>
              <a:cs typeface="+mn-lt"/>
            </a:endParaRPr>
          </a:p>
          <a:p>
            <a:pPr>
              <a:lnSpc>
                <a:spcPct val="120000"/>
              </a:lnSpc>
            </a:pPr>
            <a:r>
              <a:rPr lang="en-US" sz="1800">
                <a:latin typeface="Franklin Gothic Book" panose="020B0503020102020204" pitchFamily="34" charset="0"/>
                <a:ea typeface="+mn-lt"/>
                <a:cs typeface="+mn-lt"/>
              </a:rPr>
              <a:t>*Note: The DA can assign District Test Coordinators (DC) as needed to assist with their responsibilities or may also serve as the DC. </a:t>
            </a:r>
            <a:endParaRPr lang="en-US" sz="1800">
              <a:latin typeface="Franklin Gothic Book" panose="020B0503020102020204" pitchFamily="34" charset="0"/>
              <a:cs typeface="Calibri"/>
            </a:endParaRPr>
          </a:p>
        </p:txBody>
      </p:sp>
    </p:spTree>
    <p:extLst>
      <p:ext uri="{BB962C8B-B14F-4D97-AF65-F5344CB8AC3E}">
        <p14:creationId xmlns:p14="http://schemas.microsoft.com/office/powerpoint/2010/main" val="4268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715906"/>
          </a:xfrm>
          <a:prstGeom prst="rect">
            <a:avLst/>
          </a:prstGeom>
          <a:noFill/>
        </p:spPr>
        <p:txBody>
          <a:bodyPr wrap="square">
            <a:spAutoFit/>
          </a:bodyPr>
          <a:lstStyle/>
          <a:p>
            <a:pPr marL="342900" indent="-342900">
              <a:lnSpc>
                <a:spcPct val="120000"/>
              </a:lnSpc>
            </a:pPr>
            <a:r>
              <a:rPr lang="en-US" sz="1800">
                <a:latin typeface="Franklin Gothic Book" panose="020B0503020102020204" pitchFamily="34" charset="0"/>
                <a:cs typeface="Calibri"/>
              </a:rPr>
              <a:t>The </a:t>
            </a:r>
            <a:r>
              <a:rPr lang="en-US" sz="1800" b="1" u="sng">
                <a:latin typeface="Franklin Gothic Book" panose="020B0503020102020204" pitchFamily="34" charset="0"/>
                <a:cs typeface="Calibri"/>
              </a:rPr>
              <a:t>District Test Coordinator (DC)</a:t>
            </a:r>
            <a:r>
              <a:rPr lang="en-US" sz="180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Reviews schedule and testing requirements with SCs, teachers, and proctors</a:t>
            </a:r>
          </a:p>
          <a:p>
            <a:pPr marL="342900" indent="-342900">
              <a:lnSpc>
                <a:spcPct val="120000"/>
              </a:lnSpc>
              <a:buFont typeface="Arial" panose="020B0604020202020204" pitchFamily="34" charset="0"/>
              <a:buChar char="•"/>
            </a:pPr>
            <a:r>
              <a:rPr lang="en-US">
                <a:latin typeface="Franklin Gothic Book" panose="020B0503020102020204" pitchFamily="34" charset="0"/>
                <a:cs typeface="Calibri"/>
              </a:rPr>
              <a:t>Works with SCs and technology staff to ensure all systems are properly installed and functioning</a:t>
            </a:r>
          </a:p>
          <a:p>
            <a:pPr marL="342900" indent="-342900">
              <a:lnSpc>
                <a:spcPct val="120000"/>
              </a:lnSpc>
              <a:buFont typeface="Arial" panose="020B0604020202020204" pitchFamily="34" charset="0"/>
              <a:buChar char="•"/>
            </a:pPr>
            <a:r>
              <a:rPr lang="en-US" sz="180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Schedules and administers training sessions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Ensures all personnel are trained on how to properly administer the VTCAP assessments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Monitors secure administration</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Investigates and reports all testing irregularities and breaches reported by the SC, teacher, or proctor</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mn-lt"/>
              </a:rPr>
              <a:t>Ensures all testing materials remain secure</a:t>
            </a:r>
          </a:p>
          <a:p>
            <a:pPr marL="342900" indent="-342900">
              <a:lnSpc>
                <a:spcPct val="120000"/>
              </a:lnSpc>
              <a:buFont typeface="Arial" panose="020B0604020202020204" pitchFamily="34" charset="0"/>
              <a:buChar char="•"/>
            </a:pPr>
            <a:endParaRPr lang="en-US" sz="1800">
              <a:latin typeface="Franklin Gothic Book" panose="020B0503020102020204" pitchFamily="34" charset="0"/>
              <a:cs typeface="Calibri"/>
            </a:endParaRPr>
          </a:p>
        </p:txBody>
      </p:sp>
    </p:spTree>
    <p:extLst>
      <p:ext uri="{BB962C8B-B14F-4D97-AF65-F5344CB8AC3E}">
        <p14:creationId xmlns:p14="http://schemas.microsoft.com/office/powerpoint/2010/main" val="6083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5380704"/>
          </a:xfrm>
          <a:prstGeom prst="rect">
            <a:avLst/>
          </a:prstGeom>
          <a:noFill/>
        </p:spPr>
        <p:txBody>
          <a:bodyPr wrap="square">
            <a:spAutoFit/>
          </a:bodyPr>
          <a:lstStyle/>
          <a:p>
            <a:pPr marL="342900" indent="-342900">
              <a:lnSpc>
                <a:spcPct val="120000"/>
              </a:lnSpc>
            </a:pPr>
            <a:r>
              <a:rPr lang="en-US" sz="1800">
                <a:latin typeface="Franklin Gothic Book" panose="020B0503020102020204" pitchFamily="34" charset="0"/>
                <a:cs typeface="Calibri"/>
              </a:rPr>
              <a:t>The </a:t>
            </a:r>
            <a:r>
              <a:rPr lang="en-US" sz="1800" b="1" u="sng">
                <a:latin typeface="Franklin Gothic Book" panose="020B0503020102020204" pitchFamily="34" charset="0"/>
                <a:cs typeface="Calibri"/>
              </a:rPr>
              <a:t>School Test Coordinator (</a:t>
            </a:r>
            <a:r>
              <a:rPr lang="en-US" b="1" u="sng">
                <a:latin typeface="Franklin Gothic Book" panose="020B0503020102020204" pitchFamily="34" charset="0"/>
                <a:cs typeface="Calibri"/>
              </a:rPr>
              <a:t>S</a:t>
            </a:r>
            <a:r>
              <a:rPr lang="en-US" sz="1800" b="1" u="sng">
                <a:latin typeface="Franklin Gothic Book" panose="020B0503020102020204" pitchFamily="34" charset="0"/>
                <a:cs typeface="Calibri"/>
              </a:rPr>
              <a:t>C)</a:t>
            </a:r>
            <a:r>
              <a:rPr lang="en-US" sz="180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a:latin typeface="Franklin Gothic Book" panose="020B0503020102020204" pitchFamily="34" charset="0"/>
                <a:cs typeface="Calibri"/>
              </a:rPr>
              <a:t>Coordinates the administration of VTCAP assessments within their school</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Ensures testing within their school is conducted properly and securely</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Establishes testing schedules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Works with technology staff </a:t>
            </a:r>
            <a:r>
              <a:rPr lang="en-US">
                <a:latin typeface="Franklin Gothic Book" panose="020B0503020102020204" pitchFamily="34" charset="0"/>
                <a:cs typeface="Calibri"/>
              </a:rPr>
              <a:t>to ensure all systems are properly installed and functioning</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Ensures student information in ADAM is accurate</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Ensures appropriate accommodations or designated supports are assigned in ADAM</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Attends all district training and reviews the manuals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Ensures teachers and proctors attend training or review training modules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Monitors secure administration of the test</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Monitors student test progress</a:t>
            </a:r>
          </a:p>
          <a:p>
            <a:pPr marL="342900" indent="-342900">
              <a:lnSpc>
                <a:spcPct val="120000"/>
              </a:lnSpc>
              <a:buFont typeface="Arial" panose="020B0604020202020204" pitchFamily="34" charset="0"/>
              <a:buChar char="•"/>
            </a:pPr>
            <a:r>
              <a:rPr lang="en-US">
                <a:latin typeface="Franklin Gothic Book" panose="020B0503020102020204" pitchFamily="34" charset="0"/>
                <a:ea typeface="+mn-lt"/>
                <a:cs typeface="Calibri"/>
              </a:rPr>
              <a:t>Investigates and reports any test security incidents</a:t>
            </a:r>
          </a:p>
          <a:p>
            <a:pPr marL="342900" indent="-342900">
              <a:lnSpc>
                <a:spcPct val="120000"/>
              </a:lnSpc>
              <a:buFont typeface="Arial" panose="020B0604020202020204" pitchFamily="34" charset="0"/>
              <a:buChar char="•"/>
            </a:pPr>
            <a:endParaRPr lang="en-US">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sz="1800">
              <a:latin typeface="Franklin Gothic Book" panose="020B0503020102020204" pitchFamily="34" charset="0"/>
              <a:cs typeface="Calibri"/>
            </a:endParaRPr>
          </a:p>
        </p:txBody>
      </p:sp>
    </p:spTree>
    <p:extLst>
      <p:ext uri="{BB962C8B-B14F-4D97-AF65-F5344CB8AC3E}">
        <p14:creationId xmlns:p14="http://schemas.microsoft.com/office/powerpoint/2010/main" val="37671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2902A0DDB4C446ABDA0235A00394D0" ma:contentTypeVersion="21" ma:contentTypeDescription="Create a new document." ma:contentTypeScope="" ma:versionID="7fbd4422f026db7bd605cbf0bcbd2888">
  <xsd:schema xmlns:xsd="http://www.w3.org/2001/XMLSchema" xmlns:xs="http://www.w3.org/2001/XMLSchema" xmlns:p="http://schemas.microsoft.com/office/2006/metadata/properties" xmlns:ns1="http://schemas.microsoft.com/sharepoint/v3" xmlns:ns2="e7dc1591-fb12-4b46-8dfc-32e5fdf60192" xmlns:ns3="9bcf0418-038a-4710-bebf-fd25d6df6430" targetNamespace="http://schemas.microsoft.com/office/2006/metadata/properties" ma:root="true" ma:fieldsID="6ddf1e0fa8fce5a8ea98ec6f06e614a0" ns1:_="" ns2:_="" ns3:_="">
    <xsd:import namespace="http://schemas.microsoft.com/sharepoint/v3"/>
    <xsd:import namespace="e7dc1591-fb12-4b46-8dfc-32e5fdf60192"/>
    <xsd:import namespace="9bcf0418-038a-4710-bebf-fd25d6df64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dc1591-fb12-4b46-8dfc-32e5fdf60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Notes" ma:index="28" nillable="true" ma:displayName="Notes" ma:description="Test"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cf0418-038a-4710-bebf-fd25d6df64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a13d396-d8e7-421e-87c5-ed36deab8490}" ma:internalName="TaxCatchAll" ma:showField="CatchAllData" ma:web="9bcf0418-038a-4710-bebf-fd25d6df6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dc1591-fb12-4b46-8dfc-32e5fdf60192">
      <Terms xmlns="http://schemas.microsoft.com/office/infopath/2007/PartnerControls"/>
    </lcf76f155ced4ddcb4097134ff3c332f>
    <TaxCatchAll xmlns="9bcf0418-038a-4710-bebf-fd25d6df6430" xsi:nil="true"/>
    <_ip_UnifiedCompliancePolicyUIAction xmlns="http://schemas.microsoft.com/sharepoint/v3" xsi:nil="true"/>
    <Notes xmlns="e7dc1591-fb12-4b46-8dfc-32e5fdf60192"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3AE6725-A795-40EE-A78E-60868A81FC19}">
  <ds:schemaRefs>
    <ds:schemaRef ds:uri="http://schemas.microsoft.com/sharepoint/v3/contenttype/forms"/>
  </ds:schemaRefs>
</ds:datastoreItem>
</file>

<file path=customXml/itemProps2.xml><?xml version="1.0" encoding="utf-8"?>
<ds:datastoreItem xmlns:ds="http://schemas.openxmlformats.org/officeDocument/2006/customXml" ds:itemID="{B3F405FB-6718-4D3D-AD6B-6FF919D026E2}">
  <ds:schemaRefs>
    <ds:schemaRef ds:uri="9bcf0418-038a-4710-bebf-fd25d6df6430"/>
    <ds:schemaRef ds:uri="e7dc1591-fb12-4b46-8dfc-32e5fdf601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4016E5-BBDD-4E98-B233-41824DAE6A16}">
  <ds:schemaRefs>
    <ds:schemaRef ds:uri="9bcf0418-038a-4710-bebf-fd25d6df6430"/>
    <ds:schemaRef ds:uri="e7dc1591-fb12-4b46-8dfc-32e5fdf601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edu-aoe-power-point-presentation</Template>
  <TotalTime>136</TotalTime>
  <Words>3542</Words>
  <Application>Microsoft Office PowerPoint</Application>
  <PresentationFormat>On-screen Show (4:3)</PresentationFormat>
  <Paragraphs>633</Paragraphs>
  <Slides>67</Slides>
  <Notes>67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67</vt:i4>
      </vt:variant>
    </vt:vector>
  </HeadingPairs>
  <TitlesOfParts>
    <vt:vector size="79" baseType="lpstr">
      <vt:lpstr>Arial</vt:lpstr>
      <vt:lpstr>Calibri</vt:lpstr>
      <vt:lpstr>Courier New</vt:lpstr>
      <vt:lpstr>Franklin Gothic Book</vt:lpstr>
      <vt:lpstr>Franklin Gothic Demi</vt:lpstr>
      <vt:lpstr>Franklin Gothic Demi Cond</vt:lpstr>
      <vt:lpstr>Palatino Linotype</vt:lpstr>
      <vt:lpstr>Times New Roman</vt:lpstr>
      <vt:lpstr>Custom Design</vt:lpstr>
      <vt:lpstr>2_Custom Design</vt:lpstr>
      <vt:lpstr>1_Custom Design</vt:lpstr>
      <vt:lpstr>Custom Design</vt:lpstr>
      <vt:lpstr>Spring 2025 VTCAP  Proctor Training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Sara Hanlon</cp:lastModifiedBy>
  <cp:revision>11</cp:revision>
  <cp:lastPrinted>2020-02-04T17:31:22Z</cp:lastPrinted>
  <dcterms:created xsi:type="dcterms:W3CDTF">2016-07-25T13:30:01Z</dcterms:created>
  <dcterms:modified xsi:type="dcterms:W3CDTF">2025-01-06T13:31:47Z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0x010100442902A0DDB4C446ABDA0235A00394D0</vt:lpwstr>
  </property>
  <property fmtid="{D5CDD505-2E9C-101B-9397-08002B2CF9AE}" pid="3" name="MediaServiceImageTags">
    <vt:lpwstr/>
  </property>
</Properties>
</file>