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3" r:id="rId4"/>
    <p:sldMasterId id="2147484140" r:id="rId5"/>
    <p:sldMasterId id="2147484161" r:id="rId6"/>
    <p:sldMasterId id="2147484151" r:id="rId7"/>
  </p:sldMasterIdLst>
  <p:notesMasterIdLst>
    <p:notesMasterId r:id="rId147"/>
  </p:notesMasterIdLst>
  <p:sldIdLst>
    <p:sldId id="278" r:id="rId8"/>
    <p:sldId id="279" r:id="rId9"/>
    <p:sldId id="280" r:id="rId10"/>
    <p:sldId id="787" r:id="rId11"/>
    <p:sldId id="822" r:id="rId12"/>
    <p:sldId id="841" r:id="rId13"/>
    <p:sldId id="827" r:id="rId14"/>
    <p:sldId id="820" r:id="rId15"/>
    <p:sldId id="821" r:id="rId16"/>
    <p:sldId id="823" r:id="rId17"/>
    <p:sldId id="824" r:id="rId18"/>
    <p:sldId id="854" r:id="rId19"/>
    <p:sldId id="298" r:id="rId20"/>
    <p:sldId id="855" r:id="rId21"/>
    <p:sldId id="856" r:id="rId22"/>
    <p:sldId id="282" r:id="rId23"/>
    <p:sldId id="317" r:id="rId24"/>
    <p:sldId id="283" r:id="rId25"/>
    <p:sldId id="307" r:id="rId26"/>
    <p:sldId id="860" r:id="rId27"/>
    <p:sldId id="793" r:id="rId28"/>
    <p:sldId id="286" r:id="rId29"/>
    <p:sldId id="322" r:id="rId30"/>
    <p:sldId id="790" r:id="rId31"/>
    <p:sldId id="842" r:id="rId32"/>
    <p:sldId id="843" r:id="rId33"/>
    <p:sldId id="846" r:id="rId34"/>
    <p:sldId id="865" r:id="rId35"/>
    <p:sldId id="847" r:id="rId36"/>
    <p:sldId id="318" r:id="rId37"/>
    <p:sldId id="357" r:id="rId38"/>
    <p:sldId id="358" r:id="rId39"/>
    <p:sldId id="845" r:id="rId40"/>
    <p:sldId id="858" r:id="rId41"/>
    <p:sldId id="792" r:id="rId42"/>
    <p:sldId id="791" r:id="rId43"/>
    <p:sldId id="295" r:id="rId44"/>
    <p:sldId id="886" r:id="rId45"/>
    <p:sldId id="284" r:id="rId46"/>
    <p:sldId id="294" r:id="rId47"/>
    <p:sldId id="293" r:id="rId48"/>
    <p:sldId id="355" r:id="rId49"/>
    <p:sldId id="866" r:id="rId50"/>
    <p:sldId id="305" r:id="rId51"/>
    <p:sldId id="859" r:id="rId52"/>
    <p:sldId id="359" r:id="rId53"/>
    <p:sldId id="869" r:id="rId54"/>
    <p:sldId id="285" r:id="rId55"/>
    <p:sldId id="868" r:id="rId56"/>
    <p:sldId id="867" r:id="rId57"/>
    <p:sldId id="306" r:id="rId58"/>
    <p:sldId id="300" r:id="rId59"/>
    <p:sldId id="301" r:id="rId60"/>
    <p:sldId id="861" r:id="rId61"/>
    <p:sldId id="303" r:id="rId62"/>
    <p:sldId id="871" r:id="rId63"/>
    <p:sldId id="872" r:id="rId64"/>
    <p:sldId id="875" r:id="rId65"/>
    <p:sldId id="873" r:id="rId66"/>
    <p:sldId id="870" r:id="rId67"/>
    <p:sldId id="876" r:id="rId68"/>
    <p:sldId id="877" r:id="rId69"/>
    <p:sldId id="878" r:id="rId70"/>
    <p:sldId id="879" r:id="rId71"/>
    <p:sldId id="885" r:id="rId72"/>
    <p:sldId id="880" r:id="rId73"/>
    <p:sldId id="881" r:id="rId74"/>
    <p:sldId id="882" r:id="rId75"/>
    <p:sldId id="883" r:id="rId76"/>
    <p:sldId id="874" r:id="rId77"/>
    <p:sldId id="314" r:id="rId78"/>
    <p:sldId id="323" r:id="rId79"/>
    <p:sldId id="884" r:id="rId80"/>
    <p:sldId id="315" r:id="rId81"/>
    <p:sldId id="324" r:id="rId82"/>
    <p:sldId id="325" r:id="rId83"/>
    <p:sldId id="326" r:id="rId84"/>
    <p:sldId id="328" r:id="rId85"/>
    <p:sldId id="329" r:id="rId86"/>
    <p:sldId id="891" r:id="rId87"/>
    <p:sldId id="892" r:id="rId88"/>
    <p:sldId id="893" r:id="rId89"/>
    <p:sldId id="862" r:id="rId90"/>
    <p:sldId id="353" r:id="rId91"/>
    <p:sldId id="332" r:id="rId92"/>
    <p:sldId id="335" r:id="rId93"/>
    <p:sldId id="336" r:id="rId94"/>
    <p:sldId id="350" r:id="rId95"/>
    <p:sldId id="788" r:id="rId96"/>
    <p:sldId id="333" r:id="rId97"/>
    <p:sldId id="863" r:id="rId98"/>
    <p:sldId id="794" r:id="rId99"/>
    <p:sldId id="795" r:id="rId100"/>
    <p:sldId id="798" r:id="rId101"/>
    <p:sldId id="799" r:id="rId102"/>
    <p:sldId id="800" r:id="rId103"/>
    <p:sldId id="801" r:id="rId104"/>
    <p:sldId id="802" r:id="rId105"/>
    <p:sldId id="803" r:id="rId106"/>
    <p:sldId id="804" r:id="rId107"/>
    <p:sldId id="805" r:id="rId108"/>
    <p:sldId id="806" r:id="rId109"/>
    <p:sldId id="807" r:id="rId110"/>
    <p:sldId id="808" r:id="rId111"/>
    <p:sldId id="809" r:id="rId112"/>
    <p:sldId id="810" r:id="rId113"/>
    <p:sldId id="811" r:id="rId114"/>
    <p:sldId id="812" r:id="rId115"/>
    <p:sldId id="813" r:id="rId116"/>
    <p:sldId id="894" r:id="rId117"/>
    <p:sldId id="864" r:id="rId118"/>
    <p:sldId id="814" r:id="rId119"/>
    <p:sldId id="815" r:id="rId120"/>
    <p:sldId id="816" r:id="rId121"/>
    <p:sldId id="817" r:id="rId122"/>
    <p:sldId id="818" r:id="rId123"/>
    <p:sldId id="819" r:id="rId124"/>
    <p:sldId id="830" r:id="rId125"/>
    <p:sldId id="853" r:id="rId126"/>
    <p:sldId id="831" r:id="rId127"/>
    <p:sldId id="889" r:id="rId128"/>
    <p:sldId id="836" r:id="rId129"/>
    <p:sldId id="838" r:id="rId130"/>
    <p:sldId id="839" r:id="rId131"/>
    <p:sldId id="890" r:id="rId132"/>
    <p:sldId id="840" r:id="rId133"/>
    <p:sldId id="829" r:id="rId134"/>
    <p:sldId id="826" r:id="rId135"/>
    <p:sldId id="828" r:id="rId136"/>
    <p:sldId id="758" r:id="rId137"/>
    <p:sldId id="759" r:id="rId138"/>
    <p:sldId id="760" r:id="rId139"/>
    <p:sldId id="832" r:id="rId140"/>
    <p:sldId id="833" r:id="rId141"/>
    <p:sldId id="887" r:id="rId142"/>
    <p:sldId id="888" r:id="rId143"/>
    <p:sldId id="834" r:id="rId144"/>
    <p:sldId id="835" r:id="rId145"/>
    <p:sldId id="750" r:id="rId146"/>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Palatino Linotype" panose="0204050205050503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Palatino Linotype" panose="02040502050505030304" pitchFamily="18"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B75F40-30FF-0670-20E8-9F4C1A54AA29}" name="Trevor James" initials="TJ" userId="S::trevor.james@pearson.com::c849c0be-64b3-443d-b9db-53ea38176bcb" providerId="AD"/>
  <p188:author id="{6FAC636C-373D-8DFA-143D-095DF84E7626}" name="Jennifer Riley" initials="JR" userId="S::jennifer.riley@pearson.com::2d8e6163-ca7e-412d-b658-2a4c7ed8a8b4" providerId="AD"/>
  <p188:author id="{3E5A8F79-2524-1507-4261-DC10800890F1}" name="Joseph Henkelman" initials="JH" userId="S::joseph.henkelman@pearson.com::e82eaec1-b45c-47cd-b767-52b36deebf6c" providerId="AD"/>
  <p188:author id="{DF011BB0-B74C-1F7C-8D64-D4B09424E5FD}" name="Stephanie Ada" initials="SA" userId="S::Stephanie.Ada@pearson.com::c1d72dc4-1975-4c96-acd2-a94dd9ee162e" providerId="AD"/>
  <p188:author id="{0A542EC3-009C-46E3-1577-E77DA94A939F}" name="Michelle Richard" initials="MR" userId="S::Michelle.Richard@Pearson.com::7da78db0-4640-4a3f-9bf5-1ec6691d29fe" providerId="AD"/>
  <p188:author id="{C99C54CB-8FFB-40E3-07A6-9A1EF74BB571}" name="Sara Hanlon" initials="" userId="S::Sara.Hanlon@cognia.org::8fc26b1e-d852-448e-8fdd-9116e7769d43" providerId="AD"/>
  <p188:author id="{764EB0D7-E03C-1CB8-4D43-2C0F193BDAAC}" name="Kathleen Myers" initials="KM" userId="S::kathleen.myers@pearson.com::b659c1b5-d04b-4877-939d-898514fc7bb2" providerId="AD"/>
  <p188:author id="{8EE2E0DC-2A86-15DA-4EA9-1AA73F77F834}" name="Amy Cook" initials="AC" userId="S::amy.cook@pearson.com::3497e830-9999-4c21-9c11-0fc52c29306d" providerId="AD"/>
  <p188:author id="{3B5F24F8-A20E-F080-2B31-F5E49D1117C8}" name="Mabika, Goma" initials="MG" userId="S::goma.mabika@vermont.gov::3c776a20-e3a8-4781-81d7-e150f41dc0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35"/>
    <a:srgbClr val="FFFFFF"/>
    <a:srgbClr val="D5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89" autoAdjust="0"/>
    <p:restoredTop sz="81055" autoAdjust="0"/>
  </p:normalViewPr>
  <p:slideViewPr>
    <p:cSldViewPr snapToGrid="0">
      <p:cViewPr varScale="1">
        <p:scale>
          <a:sx n="90" d="100"/>
          <a:sy n="90"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viewProps" Target="viewProps.xml"/><Relationship Id="rId5" Type="http://schemas.openxmlformats.org/officeDocument/2006/relationships/slideMaster" Target="slideMasters/slideMaster2.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slide" Target="slides/slide106.xml"/><Relationship Id="rId118" Type="http://schemas.openxmlformats.org/officeDocument/2006/relationships/slide" Target="slides/slide111.xml"/><Relationship Id="rId134" Type="http://schemas.openxmlformats.org/officeDocument/2006/relationships/slide" Target="slides/slide127.xml"/><Relationship Id="rId139" Type="http://schemas.openxmlformats.org/officeDocument/2006/relationships/slide" Target="slides/slide132.xml"/><Relationship Id="rId80" Type="http://schemas.openxmlformats.org/officeDocument/2006/relationships/slide" Target="slides/slide73.xml"/><Relationship Id="rId85" Type="http://schemas.openxmlformats.org/officeDocument/2006/relationships/slide" Target="slides/slide78.xml"/><Relationship Id="rId150" Type="http://schemas.openxmlformats.org/officeDocument/2006/relationships/theme" Target="theme/theme1.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tableStyles" Target="tableStyles.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61" Type="http://schemas.openxmlformats.org/officeDocument/2006/relationships/slide" Target="slides/slide54.xml"/><Relationship Id="rId82" Type="http://schemas.openxmlformats.org/officeDocument/2006/relationships/slide" Target="slides/slide75.xml"/><Relationship Id="rId152" Type="http://schemas.microsoft.com/office/2018/10/relationships/authors" Target="authors.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fontAlgn="auto">
              <a:spcBef>
                <a:spcPts val="0"/>
              </a:spcBef>
              <a:spcAft>
                <a:spcPts val="0"/>
              </a:spcAft>
              <a:defRPr sz="1200" smtClean="0">
                <a:latin typeface="+mn-lt"/>
                <a:cs typeface="+mn-cs"/>
              </a:defRPr>
            </a:lvl1pPr>
          </a:lstStyle>
          <a:p>
            <a:pPr>
              <a:defRPr/>
            </a:pPr>
            <a:fld id="{AC27C917-86D6-4083-BE96-E72DBE33C8E0}" type="datetimeFigureOut">
              <a:rPr lang="en-US"/>
              <a:pPr>
                <a:defRPr/>
              </a:pPr>
              <a:t>1/2/2025</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a:latin typeface="Calibri" panose="020F0502020204030204" pitchFamily="34" charset="0"/>
              </a:defRPr>
            </a:lvl1pPr>
          </a:lstStyle>
          <a:p>
            <a:fld id="{D9FBDE9E-A812-4663-9CB3-8F1B9102178D}" type="slidenum">
              <a:rPr lang="en-US" altLang="en-US"/>
              <a:pPr/>
              <a:t>‹#›</a:t>
            </a:fld>
            <a:endParaRPr lang="en-US" altLang="en-US"/>
          </a:p>
        </p:txBody>
      </p:sp>
    </p:spTree>
    <p:extLst>
      <p:ext uri="{BB962C8B-B14F-4D97-AF65-F5344CB8AC3E}">
        <p14:creationId xmlns:p14="http://schemas.microsoft.com/office/powerpoint/2010/main" val="36120298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1</a:t>
            </a:fld>
            <a:endParaRPr lang="en-US" altLang="en-US"/>
          </a:p>
        </p:txBody>
      </p:sp>
    </p:spTree>
    <p:extLst>
      <p:ext uri="{BB962C8B-B14F-4D97-AF65-F5344CB8AC3E}">
        <p14:creationId xmlns:p14="http://schemas.microsoft.com/office/powerpoint/2010/main" val="4051006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0277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565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61114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0393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78129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23</a:t>
            </a:fld>
            <a:endParaRPr lang="en-US" altLang="en-US"/>
          </a:p>
        </p:txBody>
      </p:sp>
    </p:spTree>
    <p:extLst>
      <p:ext uri="{BB962C8B-B14F-4D97-AF65-F5344CB8AC3E}">
        <p14:creationId xmlns:p14="http://schemas.microsoft.com/office/powerpoint/2010/main" val="597116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83357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31587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11643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826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5</a:t>
            </a:fld>
            <a:endParaRPr lang="en-US" altLang="en-US"/>
          </a:p>
        </p:txBody>
      </p:sp>
    </p:spTree>
    <p:extLst>
      <p:ext uri="{BB962C8B-B14F-4D97-AF65-F5344CB8AC3E}">
        <p14:creationId xmlns:p14="http://schemas.microsoft.com/office/powerpoint/2010/main" val="1755940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55256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30249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70042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47</a:t>
            </a:fld>
            <a:endParaRPr lang="en-US" altLang="en-US"/>
          </a:p>
        </p:txBody>
      </p:sp>
    </p:spTree>
    <p:extLst>
      <p:ext uri="{BB962C8B-B14F-4D97-AF65-F5344CB8AC3E}">
        <p14:creationId xmlns:p14="http://schemas.microsoft.com/office/powerpoint/2010/main" val="1676770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6136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A3858-4A61-3B23-A9F9-740067DB7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0DFE2-400B-FAF7-D8BC-6F08E5BC8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76F2D-9EEE-8BEF-03C0-FCDAD95751A5}"/>
              </a:ext>
            </a:extLst>
          </p:cNvPr>
          <p:cNvSpPr>
            <a:spLocks noGrp="1"/>
          </p:cNvSpPr>
          <p:nvPr>
            <p:ph type="body" idx="1"/>
          </p:nvPr>
        </p:nvSpPr>
        <p:spPr/>
        <p:txBody>
          <a:bodyPr/>
          <a:lstStyle/>
          <a:p>
            <a:pPr>
              <a:spcBef>
                <a:spcPct val="0"/>
              </a:spcBef>
            </a:pPr>
            <a:endParaRPr lang="en-US">
              <a:cs typeface="Calibri"/>
            </a:endParaRPr>
          </a:p>
        </p:txBody>
      </p:sp>
      <p:sp>
        <p:nvSpPr>
          <p:cNvPr id="4" name="Slide Number Placeholder 3">
            <a:extLst>
              <a:ext uri="{FF2B5EF4-FFF2-40B4-BE49-F238E27FC236}">
                <a16:creationId xmlns:a16="http://schemas.microsoft.com/office/drawing/2014/main" id="{E186F1AE-3BEE-B1E7-9646-1E694822B84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2003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A87FE-F8C2-B7C0-5776-0577A004C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1FA0-766E-9766-161C-E4392BA94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5D6D76-13CB-8191-D793-87ED707DFE1D}"/>
              </a:ext>
            </a:extLst>
          </p:cNvPr>
          <p:cNvSpPr>
            <a:spLocks noGrp="1"/>
          </p:cNvSpPr>
          <p:nvPr>
            <p:ph type="body" idx="1"/>
          </p:nvPr>
        </p:nvSpPr>
        <p:spPr/>
        <p:txBody>
          <a:bodyPr/>
          <a:lstStyle/>
          <a:p>
            <a:pPr>
              <a:spcBef>
                <a:spcPct val="0"/>
              </a:spcBef>
            </a:pPr>
            <a:endParaRPr lang="en-US">
              <a:cs typeface="Calibri"/>
            </a:endParaRPr>
          </a:p>
        </p:txBody>
      </p:sp>
      <p:sp>
        <p:nvSpPr>
          <p:cNvPr id="4" name="Slide Number Placeholder 3">
            <a:extLst>
              <a:ext uri="{FF2B5EF4-FFF2-40B4-BE49-F238E27FC236}">
                <a16:creationId xmlns:a16="http://schemas.microsoft.com/office/drawing/2014/main" id="{92CAB586-0CD5-94A8-EB22-EBCBA4353B9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601334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90D91-227F-FB23-AD2F-59B2AF8988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3AA42-8603-84E3-D273-68060DC11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BA32A-E11C-6343-4707-9ECAB5EFA270}"/>
              </a:ext>
            </a:extLst>
          </p:cNvPr>
          <p:cNvSpPr>
            <a:spLocks noGrp="1"/>
          </p:cNvSpPr>
          <p:nvPr>
            <p:ph type="body" idx="1"/>
          </p:nvPr>
        </p:nvSpPr>
        <p:spPr/>
        <p:txBody>
          <a:bodyPr/>
          <a:lstStyle/>
          <a:p>
            <a:pPr>
              <a:spcBef>
                <a:spcPct val="0"/>
              </a:spcBef>
            </a:pPr>
            <a:endParaRPr lang="en-US">
              <a:cs typeface="Calibri"/>
            </a:endParaRPr>
          </a:p>
        </p:txBody>
      </p:sp>
      <p:sp>
        <p:nvSpPr>
          <p:cNvPr id="4" name="Slide Number Placeholder 3">
            <a:extLst>
              <a:ext uri="{FF2B5EF4-FFF2-40B4-BE49-F238E27FC236}">
                <a16:creationId xmlns:a16="http://schemas.microsoft.com/office/drawing/2014/main" id="{7235B668-C74D-B3EE-75AB-94450752AB6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355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2FEE7-31F2-2D49-3C60-A5A2EA3A2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6DD92-EFF9-35D6-6A57-C3981E037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5EF019-B009-7522-771A-9E8F49A62BEA}"/>
              </a:ext>
            </a:extLst>
          </p:cNvPr>
          <p:cNvSpPr>
            <a:spLocks noGrp="1"/>
          </p:cNvSpPr>
          <p:nvPr>
            <p:ph type="body" idx="1"/>
          </p:nvPr>
        </p:nvSpPr>
        <p:spPr/>
        <p:txBody>
          <a:bodyPr/>
          <a:lstStyle/>
          <a:p>
            <a:pPr>
              <a:spcBef>
                <a:spcPct val="0"/>
              </a:spcBef>
            </a:pPr>
            <a:endParaRPr lang="en-US">
              <a:cs typeface="Calibri"/>
            </a:endParaRPr>
          </a:p>
        </p:txBody>
      </p:sp>
      <p:sp>
        <p:nvSpPr>
          <p:cNvPr id="4" name="Slide Number Placeholder 3">
            <a:extLst>
              <a:ext uri="{FF2B5EF4-FFF2-40B4-BE49-F238E27FC236}">
                <a16:creationId xmlns:a16="http://schemas.microsoft.com/office/drawing/2014/main" id="{8532156D-8571-26BD-4878-FDBAF571D10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23075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24912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6</a:t>
            </a:fld>
            <a:endParaRPr lang="en-US" altLang="en-US"/>
          </a:p>
        </p:txBody>
      </p:sp>
    </p:spTree>
    <p:extLst>
      <p:ext uri="{BB962C8B-B14F-4D97-AF65-F5344CB8AC3E}">
        <p14:creationId xmlns:p14="http://schemas.microsoft.com/office/powerpoint/2010/main" val="631219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77</a:t>
            </a:fld>
            <a:endParaRPr lang="en-US" altLang="en-US"/>
          </a:p>
        </p:txBody>
      </p:sp>
    </p:spTree>
    <p:extLst>
      <p:ext uri="{BB962C8B-B14F-4D97-AF65-F5344CB8AC3E}">
        <p14:creationId xmlns:p14="http://schemas.microsoft.com/office/powerpoint/2010/main" val="2384668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79</a:t>
            </a:fld>
            <a:endParaRPr lang="en-US" altLang="en-US"/>
          </a:p>
        </p:txBody>
      </p:sp>
    </p:spTree>
    <p:extLst>
      <p:ext uri="{BB962C8B-B14F-4D97-AF65-F5344CB8AC3E}">
        <p14:creationId xmlns:p14="http://schemas.microsoft.com/office/powerpoint/2010/main" val="211291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444CD-359D-8A4E-2991-1ABEBEF5E7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F8494-3B76-FF12-8263-CC4405DE6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C8520-F46A-229F-E69D-CB8057A17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3356F4-28AC-4718-4C23-052A23EE6AE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017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0C08-BB30-0A6E-1CA1-4BED12AB9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59C8F-1EC4-0F2D-3810-CC5A52E6E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4454BB-84CB-A546-42F9-7E26465370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246272-2754-5335-70BB-5758ADA60B5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0593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FC71-7F6D-C46B-5F3F-D7FB57F40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8971B-3308-4E1D-4BE0-56146465E6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647FC1-BE30-2BFD-B7BB-D95EDAD2B8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F634F7-4E54-1242-0374-E78B6B54B2E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3906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9FBDE9E-A812-4663-9CB3-8F1B9102178D}"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541470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and Bookmark will not be available in Math 3–8. For all other grades/contents, students will only be able to review/navigate within an item set. </a:t>
            </a:r>
          </a:p>
        </p:txBody>
      </p:sp>
      <p:sp>
        <p:nvSpPr>
          <p:cNvPr id="4" name="Slide Number Placeholder 3"/>
          <p:cNvSpPr>
            <a:spLocks noGrp="1"/>
          </p:cNvSpPr>
          <p:nvPr>
            <p:ph type="sldNum" sz="quarter" idx="5"/>
          </p:nvPr>
        </p:nvSpPr>
        <p:spPr/>
        <p:txBody>
          <a:bodyPr/>
          <a:lstStyle/>
          <a:p>
            <a:fld id="{D9FBDE9E-A812-4663-9CB3-8F1B9102178D}" type="slidenum">
              <a:rPr lang="en-US" altLang="en-US" smtClean="0"/>
              <a:pPr/>
              <a:t>88</a:t>
            </a:fld>
            <a:endParaRPr lang="en-US" altLang="en-US"/>
          </a:p>
        </p:txBody>
      </p:sp>
    </p:spTree>
    <p:extLst>
      <p:ext uri="{BB962C8B-B14F-4D97-AF65-F5344CB8AC3E}">
        <p14:creationId xmlns:p14="http://schemas.microsoft.com/office/powerpoint/2010/main" val="3211271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89</a:t>
            </a:fld>
            <a:endParaRPr lang="en-US" altLang="en-US"/>
          </a:p>
        </p:txBody>
      </p:sp>
    </p:spTree>
    <p:extLst>
      <p:ext uri="{BB962C8B-B14F-4D97-AF65-F5344CB8AC3E}">
        <p14:creationId xmlns:p14="http://schemas.microsoft.com/office/powerpoint/2010/main" val="2140670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a:p>
        </p:txBody>
      </p:sp>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0057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92</a:t>
            </a:fld>
            <a:endParaRPr lang="en-US" altLang="en-US"/>
          </a:p>
        </p:txBody>
      </p:sp>
    </p:spTree>
    <p:extLst>
      <p:ext uri="{BB962C8B-B14F-4D97-AF65-F5344CB8AC3E}">
        <p14:creationId xmlns:p14="http://schemas.microsoft.com/office/powerpoint/2010/main" val="184464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7</a:t>
            </a:fld>
            <a:endParaRPr lang="en-US" altLang="en-US"/>
          </a:p>
        </p:txBody>
      </p:sp>
    </p:spTree>
    <p:extLst>
      <p:ext uri="{BB962C8B-B14F-4D97-AF65-F5344CB8AC3E}">
        <p14:creationId xmlns:p14="http://schemas.microsoft.com/office/powerpoint/2010/main" val="9967004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93</a:t>
            </a:fld>
            <a:endParaRPr lang="en-US" altLang="en-US"/>
          </a:p>
        </p:txBody>
      </p:sp>
    </p:spTree>
    <p:extLst>
      <p:ext uri="{BB962C8B-B14F-4D97-AF65-F5344CB8AC3E}">
        <p14:creationId xmlns:p14="http://schemas.microsoft.com/office/powerpoint/2010/main" val="1270828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94</a:t>
            </a:fld>
            <a:endParaRPr lang="en-US" altLang="en-US"/>
          </a:p>
        </p:txBody>
      </p:sp>
    </p:spTree>
    <p:extLst>
      <p:ext uri="{BB962C8B-B14F-4D97-AF65-F5344CB8AC3E}">
        <p14:creationId xmlns:p14="http://schemas.microsoft.com/office/powerpoint/2010/main" val="15707936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95</a:t>
            </a:fld>
            <a:endParaRPr lang="en-US" altLang="en-US"/>
          </a:p>
        </p:txBody>
      </p:sp>
    </p:spTree>
    <p:extLst>
      <p:ext uri="{BB962C8B-B14F-4D97-AF65-F5344CB8AC3E}">
        <p14:creationId xmlns:p14="http://schemas.microsoft.com/office/powerpoint/2010/main" val="2004733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96</a:t>
            </a:fld>
            <a:endParaRPr lang="en-US" altLang="en-US"/>
          </a:p>
        </p:txBody>
      </p:sp>
    </p:spTree>
    <p:extLst>
      <p:ext uri="{BB962C8B-B14F-4D97-AF65-F5344CB8AC3E}">
        <p14:creationId xmlns:p14="http://schemas.microsoft.com/office/powerpoint/2010/main" val="28954746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97</a:t>
            </a:fld>
            <a:endParaRPr lang="en-US" altLang="en-US"/>
          </a:p>
        </p:txBody>
      </p:sp>
    </p:spTree>
    <p:extLst>
      <p:ext uri="{BB962C8B-B14F-4D97-AF65-F5344CB8AC3E}">
        <p14:creationId xmlns:p14="http://schemas.microsoft.com/office/powerpoint/2010/main" val="1136588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98</a:t>
            </a:fld>
            <a:endParaRPr lang="en-US" altLang="en-US"/>
          </a:p>
        </p:txBody>
      </p:sp>
    </p:spTree>
    <p:extLst>
      <p:ext uri="{BB962C8B-B14F-4D97-AF65-F5344CB8AC3E}">
        <p14:creationId xmlns:p14="http://schemas.microsoft.com/office/powerpoint/2010/main" val="21847305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99</a:t>
            </a:fld>
            <a:endParaRPr lang="en-US" altLang="en-US"/>
          </a:p>
        </p:txBody>
      </p:sp>
    </p:spTree>
    <p:extLst>
      <p:ext uri="{BB962C8B-B14F-4D97-AF65-F5344CB8AC3E}">
        <p14:creationId xmlns:p14="http://schemas.microsoft.com/office/powerpoint/2010/main" val="13567223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100</a:t>
            </a:fld>
            <a:endParaRPr lang="en-US" altLang="en-US"/>
          </a:p>
        </p:txBody>
      </p:sp>
    </p:spTree>
    <p:extLst>
      <p:ext uri="{BB962C8B-B14F-4D97-AF65-F5344CB8AC3E}">
        <p14:creationId xmlns:p14="http://schemas.microsoft.com/office/powerpoint/2010/main" val="13828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101</a:t>
            </a:fld>
            <a:endParaRPr lang="en-US" altLang="en-US"/>
          </a:p>
        </p:txBody>
      </p:sp>
    </p:spTree>
    <p:extLst>
      <p:ext uri="{BB962C8B-B14F-4D97-AF65-F5344CB8AC3E}">
        <p14:creationId xmlns:p14="http://schemas.microsoft.com/office/powerpoint/2010/main" val="38053665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102</a:t>
            </a:fld>
            <a:endParaRPr lang="en-US" altLang="en-US"/>
          </a:p>
        </p:txBody>
      </p:sp>
    </p:spTree>
    <p:extLst>
      <p:ext uri="{BB962C8B-B14F-4D97-AF65-F5344CB8AC3E}">
        <p14:creationId xmlns:p14="http://schemas.microsoft.com/office/powerpoint/2010/main" val="381254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8</a:t>
            </a:fld>
            <a:endParaRPr lang="en-US" altLang="en-US"/>
          </a:p>
        </p:txBody>
      </p:sp>
    </p:spTree>
    <p:extLst>
      <p:ext uri="{BB962C8B-B14F-4D97-AF65-F5344CB8AC3E}">
        <p14:creationId xmlns:p14="http://schemas.microsoft.com/office/powerpoint/2010/main" val="3606679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103</a:t>
            </a:fld>
            <a:endParaRPr lang="en-US" altLang="en-US"/>
          </a:p>
        </p:txBody>
      </p:sp>
    </p:spTree>
    <p:extLst>
      <p:ext uri="{BB962C8B-B14F-4D97-AF65-F5344CB8AC3E}">
        <p14:creationId xmlns:p14="http://schemas.microsoft.com/office/powerpoint/2010/main" val="643361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104</a:t>
            </a:fld>
            <a:endParaRPr lang="en-US" altLang="en-US"/>
          </a:p>
        </p:txBody>
      </p:sp>
    </p:spTree>
    <p:extLst>
      <p:ext uri="{BB962C8B-B14F-4D97-AF65-F5344CB8AC3E}">
        <p14:creationId xmlns:p14="http://schemas.microsoft.com/office/powerpoint/2010/main" val="3513217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105</a:t>
            </a:fld>
            <a:endParaRPr lang="en-US" altLang="en-US"/>
          </a:p>
        </p:txBody>
      </p:sp>
    </p:spTree>
    <p:extLst>
      <p:ext uri="{BB962C8B-B14F-4D97-AF65-F5344CB8AC3E}">
        <p14:creationId xmlns:p14="http://schemas.microsoft.com/office/powerpoint/2010/main" val="3205867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106</a:t>
            </a:fld>
            <a:endParaRPr lang="en-US" altLang="en-US"/>
          </a:p>
        </p:txBody>
      </p:sp>
    </p:spTree>
    <p:extLst>
      <p:ext uri="{BB962C8B-B14F-4D97-AF65-F5344CB8AC3E}">
        <p14:creationId xmlns:p14="http://schemas.microsoft.com/office/powerpoint/2010/main" val="20598231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107</a:t>
            </a:fld>
            <a:endParaRPr lang="en-US" altLang="en-US"/>
          </a:p>
        </p:txBody>
      </p:sp>
    </p:spTree>
    <p:extLst>
      <p:ext uri="{BB962C8B-B14F-4D97-AF65-F5344CB8AC3E}">
        <p14:creationId xmlns:p14="http://schemas.microsoft.com/office/powerpoint/2010/main" val="25524671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108</a:t>
            </a:fld>
            <a:endParaRPr lang="en-US" altLang="en-US"/>
          </a:p>
        </p:txBody>
      </p:sp>
    </p:spTree>
    <p:extLst>
      <p:ext uri="{BB962C8B-B14F-4D97-AF65-F5344CB8AC3E}">
        <p14:creationId xmlns:p14="http://schemas.microsoft.com/office/powerpoint/2010/main" val="19048414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109</a:t>
            </a:fld>
            <a:endParaRPr lang="en-US" altLang="en-US"/>
          </a:p>
        </p:txBody>
      </p:sp>
    </p:spTree>
    <p:extLst>
      <p:ext uri="{BB962C8B-B14F-4D97-AF65-F5344CB8AC3E}">
        <p14:creationId xmlns:p14="http://schemas.microsoft.com/office/powerpoint/2010/main" val="28132453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9C92E-9F35-DB8C-5B7A-1993A3661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070E94-51A2-A7D9-1FC7-BC3D831443C9}"/>
              </a:ext>
            </a:extLst>
          </p:cNvPr>
          <p:cNvSpPr>
            <a:spLocks noGrp="1" noRot="1" noChangeAspect="1"/>
          </p:cNvSpPr>
          <p:nvPr>
            <p:ph type="sldImg"/>
          </p:nvPr>
        </p:nvSpPr>
        <p:spPr>
          <a:xfrm>
            <a:off x="1165225" y="692150"/>
            <a:ext cx="4619625" cy="3463925"/>
          </a:xfrm>
        </p:spPr>
      </p:sp>
      <p:sp>
        <p:nvSpPr>
          <p:cNvPr id="3" name="Notes Placeholder 2">
            <a:extLst>
              <a:ext uri="{FF2B5EF4-FFF2-40B4-BE49-F238E27FC236}">
                <a16:creationId xmlns:a16="http://schemas.microsoft.com/office/drawing/2014/main" id="{C2459C00-5DC2-7772-0268-D734EB55A4F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B43E09A-A196-05CA-7C89-44CD976DA63C}"/>
              </a:ext>
            </a:extLst>
          </p:cNvPr>
          <p:cNvSpPr>
            <a:spLocks noGrp="1"/>
          </p:cNvSpPr>
          <p:nvPr>
            <p:ph type="sldNum" sz="quarter" idx="5"/>
          </p:nvPr>
        </p:nvSpPr>
        <p:spPr/>
        <p:txBody>
          <a:bodyPr/>
          <a:lstStyle/>
          <a:p>
            <a:fld id="{D9FBDE9E-A812-4663-9CB3-8F1B9102178D}" type="slidenum">
              <a:rPr lang="en-US" altLang="en-US"/>
              <a:pPr/>
              <a:t>110</a:t>
            </a:fld>
            <a:endParaRPr lang="en-US" altLang="en-US"/>
          </a:p>
        </p:txBody>
      </p:sp>
    </p:spTree>
    <p:extLst>
      <p:ext uri="{BB962C8B-B14F-4D97-AF65-F5344CB8AC3E}">
        <p14:creationId xmlns:p14="http://schemas.microsoft.com/office/powerpoint/2010/main" val="20288039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112</a:t>
            </a:fld>
            <a:endParaRPr lang="en-US" altLang="en-US"/>
          </a:p>
        </p:txBody>
      </p:sp>
    </p:spTree>
    <p:extLst>
      <p:ext uri="{BB962C8B-B14F-4D97-AF65-F5344CB8AC3E}">
        <p14:creationId xmlns:p14="http://schemas.microsoft.com/office/powerpoint/2010/main" val="39192506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113</a:t>
            </a:fld>
            <a:endParaRPr lang="en-US" altLang="en-US"/>
          </a:p>
        </p:txBody>
      </p:sp>
    </p:spTree>
    <p:extLst>
      <p:ext uri="{BB962C8B-B14F-4D97-AF65-F5344CB8AC3E}">
        <p14:creationId xmlns:p14="http://schemas.microsoft.com/office/powerpoint/2010/main" val="3543275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9</a:t>
            </a:fld>
            <a:endParaRPr lang="en-US" altLang="en-US"/>
          </a:p>
        </p:txBody>
      </p:sp>
    </p:spTree>
    <p:extLst>
      <p:ext uri="{BB962C8B-B14F-4D97-AF65-F5344CB8AC3E}">
        <p14:creationId xmlns:p14="http://schemas.microsoft.com/office/powerpoint/2010/main" val="4194672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114</a:t>
            </a:fld>
            <a:endParaRPr lang="en-US" altLang="en-US"/>
          </a:p>
        </p:txBody>
      </p:sp>
    </p:spTree>
    <p:extLst>
      <p:ext uri="{BB962C8B-B14F-4D97-AF65-F5344CB8AC3E}">
        <p14:creationId xmlns:p14="http://schemas.microsoft.com/office/powerpoint/2010/main" val="16574016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115</a:t>
            </a:fld>
            <a:endParaRPr lang="en-US" altLang="en-US"/>
          </a:p>
        </p:txBody>
      </p:sp>
    </p:spTree>
    <p:extLst>
      <p:ext uri="{BB962C8B-B14F-4D97-AF65-F5344CB8AC3E}">
        <p14:creationId xmlns:p14="http://schemas.microsoft.com/office/powerpoint/2010/main" val="15853583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116</a:t>
            </a:fld>
            <a:endParaRPr lang="en-US" altLang="en-US"/>
          </a:p>
        </p:txBody>
      </p:sp>
    </p:spTree>
    <p:extLst>
      <p:ext uri="{BB962C8B-B14F-4D97-AF65-F5344CB8AC3E}">
        <p14:creationId xmlns:p14="http://schemas.microsoft.com/office/powerpoint/2010/main" val="3846500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a:p>
        </p:txBody>
      </p:sp>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1898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119</a:t>
            </a:fld>
            <a:endParaRPr lang="en-US" altLang="en-US"/>
          </a:p>
        </p:txBody>
      </p:sp>
    </p:spTree>
    <p:extLst>
      <p:ext uri="{BB962C8B-B14F-4D97-AF65-F5344CB8AC3E}">
        <p14:creationId xmlns:p14="http://schemas.microsoft.com/office/powerpoint/2010/main" val="22656253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120</a:t>
            </a:fld>
            <a:endParaRPr lang="en-US" altLang="en-US"/>
          </a:p>
        </p:txBody>
      </p:sp>
    </p:spTree>
    <p:extLst>
      <p:ext uri="{BB962C8B-B14F-4D97-AF65-F5344CB8AC3E}">
        <p14:creationId xmlns:p14="http://schemas.microsoft.com/office/powerpoint/2010/main" val="354810573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F506A-A0D8-632D-8030-BBC4BEF45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E2AA0-C958-191B-C8FF-E2ED83D6C930}"/>
              </a:ext>
            </a:extLst>
          </p:cNvPr>
          <p:cNvSpPr>
            <a:spLocks noGrp="1" noRot="1" noChangeAspect="1"/>
          </p:cNvSpPr>
          <p:nvPr>
            <p:ph type="sldImg"/>
          </p:nvPr>
        </p:nvSpPr>
        <p:spPr>
          <a:xfrm>
            <a:off x="1165225" y="692150"/>
            <a:ext cx="4619625" cy="3463925"/>
          </a:xfrm>
        </p:spPr>
      </p:sp>
      <p:sp>
        <p:nvSpPr>
          <p:cNvPr id="3" name="Notes Placeholder 2">
            <a:extLst>
              <a:ext uri="{FF2B5EF4-FFF2-40B4-BE49-F238E27FC236}">
                <a16:creationId xmlns:a16="http://schemas.microsoft.com/office/drawing/2014/main" id="{6DF3BFAF-E786-D86D-08FA-D467CE8FE0F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B01B6D9-CE5F-865D-0808-328F15875D81}"/>
              </a:ext>
            </a:extLst>
          </p:cNvPr>
          <p:cNvSpPr>
            <a:spLocks noGrp="1"/>
          </p:cNvSpPr>
          <p:nvPr>
            <p:ph type="sldNum" sz="quarter" idx="5"/>
          </p:nvPr>
        </p:nvSpPr>
        <p:spPr/>
        <p:txBody>
          <a:bodyPr/>
          <a:lstStyle/>
          <a:p>
            <a:fld id="{D9FBDE9E-A812-4663-9CB3-8F1B9102178D}" type="slidenum">
              <a:rPr lang="en-US" altLang="en-US"/>
              <a:pPr/>
              <a:t>121</a:t>
            </a:fld>
            <a:endParaRPr lang="en-US" altLang="en-US"/>
          </a:p>
        </p:txBody>
      </p:sp>
    </p:spTree>
    <p:extLst>
      <p:ext uri="{BB962C8B-B14F-4D97-AF65-F5344CB8AC3E}">
        <p14:creationId xmlns:p14="http://schemas.microsoft.com/office/powerpoint/2010/main" val="15909622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122</a:t>
            </a:fld>
            <a:endParaRPr lang="en-US" altLang="en-US"/>
          </a:p>
        </p:txBody>
      </p:sp>
    </p:spTree>
    <p:extLst>
      <p:ext uri="{BB962C8B-B14F-4D97-AF65-F5344CB8AC3E}">
        <p14:creationId xmlns:p14="http://schemas.microsoft.com/office/powerpoint/2010/main" val="24681758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123</a:t>
            </a:fld>
            <a:endParaRPr lang="en-US" altLang="en-US"/>
          </a:p>
        </p:txBody>
      </p:sp>
    </p:spTree>
    <p:extLst>
      <p:ext uri="{BB962C8B-B14F-4D97-AF65-F5344CB8AC3E}">
        <p14:creationId xmlns:p14="http://schemas.microsoft.com/office/powerpoint/2010/main" val="2817214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124</a:t>
            </a:fld>
            <a:endParaRPr lang="en-US" altLang="en-US"/>
          </a:p>
        </p:txBody>
      </p:sp>
    </p:spTree>
    <p:extLst>
      <p:ext uri="{BB962C8B-B14F-4D97-AF65-F5344CB8AC3E}">
        <p14:creationId xmlns:p14="http://schemas.microsoft.com/office/powerpoint/2010/main" val="200112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10</a:t>
            </a:fld>
            <a:endParaRPr lang="en-US" altLang="en-US"/>
          </a:p>
        </p:txBody>
      </p:sp>
    </p:spTree>
    <p:extLst>
      <p:ext uri="{BB962C8B-B14F-4D97-AF65-F5344CB8AC3E}">
        <p14:creationId xmlns:p14="http://schemas.microsoft.com/office/powerpoint/2010/main" val="19216318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E5C5F-E729-A7F6-BB96-0BB5A7CE7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BC84C7-1124-B9E4-F4BD-C7174E9401FD}"/>
              </a:ext>
            </a:extLst>
          </p:cNvPr>
          <p:cNvSpPr>
            <a:spLocks noGrp="1" noRot="1" noChangeAspect="1"/>
          </p:cNvSpPr>
          <p:nvPr>
            <p:ph type="sldImg"/>
          </p:nvPr>
        </p:nvSpPr>
        <p:spPr>
          <a:xfrm>
            <a:off x="1165225" y="692150"/>
            <a:ext cx="4619625" cy="3463925"/>
          </a:xfrm>
        </p:spPr>
      </p:sp>
      <p:sp>
        <p:nvSpPr>
          <p:cNvPr id="3" name="Notes Placeholder 2">
            <a:extLst>
              <a:ext uri="{FF2B5EF4-FFF2-40B4-BE49-F238E27FC236}">
                <a16:creationId xmlns:a16="http://schemas.microsoft.com/office/drawing/2014/main" id="{7A8A4C8B-96D2-40BF-7D6F-867FDA33D93B}"/>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5BF205FB-7C81-8FEA-DBE1-D7F42B010B0B}"/>
              </a:ext>
            </a:extLst>
          </p:cNvPr>
          <p:cNvSpPr>
            <a:spLocks noGrp="1"/>
          </p:cNvSpPr>
          <p:nvPr>
            <p:ph type="sldNum" sz="quarter" idx="5"/>
          </p:nvPr>
        </p:nvSpPr>
        <p:spPr/>
        <p:txBody>
          <a:bodyPr/>
          <a:lstStyle/>
          <a:p>
            <a:fld id="{D9FBDE9E-A812-4663-9CB3-8F1B9102178D}" type="slidenum">
              <a:rPr lang="en-US" altLang="en-US"/>
              <a:pPr/>
              <a:t>125</a:t>
            </a:fld>
            <a:endParaRPr lang="en-US" altLang="en-US"/>
          </a:p>
        </p:txBody>
      </p:sp>
    </p:spTree>
    <p:extLst>
      <p:ext uri="{BB962C8B-B14F-4D97-AF65-F5344CB8AC3E}">
        <p14:creationId xmlns:p14="http://schemas.microsoft.com/office/powerpoint/2010/main" val="19729121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126</a:t>
            </a:fld>
            <a:endParaRPr lang="en-US" altLang="en-US"/>
          </a:p>
        </p:txBody>
      </p:sp>
    </p:spTree>
    <p:extLst>
      <p:ext uri="{BB962C8B-B14F-4D97-AF65-F5344CB8AC3E}">
        <p14:creationId xmlns:p14="http://schemas.microsoft.com/office/powerpoint/2010/main" val="272132464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128</a:t>
            </a:fld>
            <a:endParaRPr lang="en-US" altLang="en-US"/>
          </a:p>
        </p:txBody>
      </p:sp>
    </p:spTree>
    <p:extLst>
      <p:ext uri="{BB962C8B-B14F-4D97-AF65-F5344CB8AC3E}">
        <p14:creationId xmlns:p14="http://schemas.microsoft.com/office/powerpoint/2010/main" val="2205673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129</a:t>
            </a:fld>
            <a:endParaRPr lang="en-US" altLang="en-US"/>
          </a:p>
        </p:txBody>
      </p:sp>
    </p:spTree>
    <p:extLst>
      <p:ext uri="{BB962C8B-B14F-4D97-AF65-F5344CB8AC3E}">
        <p14:creationId xmlns:p14="http://schemas.microsoft.com/office/powerpoint/2010/main" val="40720662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134</a:t>
            </a:fld>
            <a:endParaRPr lang="en-US" altLang="en-US"/>
          </a:p>
        </p:txBody>
      </p:sp>
    </p:spTree>
    <p:extLst>
      <p:ext uri="{BB962C8B-B14F-4D97-AF65-F5344CB8AC3E}">
        <p14:creationId xmlns:p14="http://schemas.microsoft.com/office/powerpoint/2010/main" val="9986183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3D83-555F-328A-A201-EAF5C0DC65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C78F0-C2A6-4EE9-8448-F3268BC6A83C}"/>
              </a:ext>
            </a:extLst>
          </p:cNvPr>
          <p:cNvSpPr>
            <a:spLocks noGrp="1" noRot="1" noChangeAspect="1"/>
          </p:cNvSpPr>
          <p:nvPr>
            <p:ph type="sldImg"/>
          </p:nvPr>
        </p:nvSpPr>
        <p:spPr>
          <a:xfrm>
            <a:off x="1165225" y="692150"/>
            <a:ext cx="4619625" cy="3463925"/>
          </a:xfrm>
        </p:spPr>
      </p:sp>
      <p:sp>
        <p:nvSpPr>
          <p:cNvPr id="3" name="Notes Placeholder 2">
            <a:extLst>
              <a:ext uri="{FF2B5EF4-FFF2-40B4-BE49-F238E27FC236}">
                <a16:creationId xmlns:a16="http://schemas.microsoft.com/office/drawing/2014/main" id="{ADBDEE71-E69C-10C9-69AA-F2DCD6ED249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BFBAEBD-71E1-4CDB-BA82-55261A733AE2}"/>
              </a:ext>
            </a:extLst>
          </p:cNvPr>
          <p:cNvSpPr>
            <a:spLocks noGrp="1"/>
          </p:cNvSpPr>
          <p:nvPr>
            <p:ph type="sldNum" sz="quarter" idx="5"/>
          </p:nvPr>
        </p:nvSpPr>
        <p:spPr/>
        <p:txBody>
          <a:bodyPr/>
          <a:lstStyle/>
          <a:p>
            <a:fld id="{D9FBDE9E-A812-4663-9CB3-8F1B9102178D}" type="slidenum">
              <a:rPr lang="en-US" altLang="en-US"/>
              <a:pPr/>
              <a:t>136</a:t>
            </a:fld>
            <a:endParaRPr lang="en-US" altLang="en-US"/>
          </a:p>
        </p:txBody>
      </p:sp>
    </p:spTree>
    <p:extLst>
      <p:ext uri="{BB962C8B-B14F-4D97-AF65-F5344CB8AC3E}">
        <p14:creationId xmlns:p14="http://schemas.microsoft.com/office/powerpoint/2010/main" val="33312991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137</a:t>
            </a:fld>
            <a:endParaRPr lang="en-US" altLang="en-US"/>
          </a:p>
        </p:txBody>
      </p:sp>
    </p:spTree>
    <p:extLst>
      <p:ext uri="{BB962C8B-B14F-4D97-AF65-F5344CB8AC3E}">
        <p14:creationId xmlns:p14="http://schemas.microsoft.com/office/powerpoint/2010/main" val="21589929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138</a:t>
            </a:fld>
            <a:endParaRPr lang="en-US" altLang="en-US"/>
          </a:p>
        </p:txBody>
      </p:sp>
    </p:spTree>
    <p:extLst>
      <p:ext uri="{BB962C8B-B14F-4D97-AF65-F5344CB8AC3E}">
        <p14:creationId xmlns:p14="http://schemas.microsoft.com/office/powerpoint/2010/main" val="5662899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Shape 722"/>
          <p:cNvSpPr txBox="1">
            <a:spLocks noGrp="1"/>
          </p:cNvSpPr>
          <p:nvPr>
            <p:ph type="body" idx="1"/>
          </p:nvPr>
        </p:nvSpPr>
        <p:spPr>
          <a:xfrm>
            <a:off x="1124744" y="4343400"/>
            <a:ext cx="4608512" cy="4114800"/>
          </a:xfrm>
          <a:prstGeom prst="rect">
            <a:avLst/>
          </a:prstGeom>
        </p:spPr>
        <p:txBody>
          <a:bodyPr lIns="91425" tIns="91425" rIns="91425" bIns="91425" anchor="t" anchorCtr="0">
            <a:noAutofit/>
          </a:bodyPr>
          <a:lstStyle/>
          <a:p>
            <a:pPr lvl="0">
              <a:spcBef>
                <a:spcPts val="0"/>
              </a:spcBef>
              <a:buNone/>
            </a:pPr>
            <a:endParaRPr/>
          </a:p>
        </p:txBody>
      </p:sp>
      <p:sp>
        <p:nvSpPr>
          <p:cNvPr id="723" name="Shape 7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8782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9FBDE9E-A812-4663-9CB3-8F1B9102178D}" type="slidenum">
              <a:rPr lang="en-US" altLang="en-US"/>
              <a:pPr/>
              <a:t>11</a:t>
            </a:fld>
            <a:endParaRPr lang="en-US" altLang="en-US"/>
          </a:p>
        </p:txBody>
      </p:sp>
    </p:spTree>
    <p:extLst>
      <p:ext uri="{BB962C8B-B14F-4D97-AF65-F5344CB8AC3E}">
        <p14:creationId xmlns:p14="http://schemas.microsoft.com/office/powerpoint/2010/main" val="114116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C590-79F5-1D52-22D5-8B0DB6AEFE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90128-394F-37A0-BC8A-0F70F2F89E61}"/>
              </a:ext>
            </a:extLst>
          </p:cNvPr>
          <p:cNvSpPr>
            <a:spLocks noGrp="1" noRot="1" noChangeAspect="1"/>
          </p:cNvSpPr>
          <p:nvPr>
            <p:ph type="sldImg"/>
          </p:nvPr>
        </p:nvSpPr>
        <p:spPr>
          <a:xfrm>
            <a:off x="1165225" y="692150"/>
            <a:ext cx="4619625" cy="3463925"/>
          </a:xfrm>
        </p:spPr>
      </p:sp>
      <p:sp>
        <p:nvSpPr>
          <p:cNvPr id="3" name="Notes Placeholder 2">
            <a:extLst>
              <a:ext uri="{FF2B5EF4-FFF2-40B4-BE49-F238E27FC236}">
                <a16:creationId xmlns:a16="http://schemas.microsoft.com/office/drawing/2014/main" id="{277D490D-5B4F-0509-9F3E-4DA4E3056AC2}"/>
              </a:ext>
            </a:extLst>
          </p:cNvPr>
          <p:cNvSpPr>
            <a:spLocks noGrp="1"/>
          </p:cNvSpPr>
          <p:nvPr>
            <p:ph type="body" idx="1"/>
          </p:nvPr>
        </p:nvSpPr>
        <p:spPr/>
        <p:txBody>
          <a:bodyPr/>
          <a:lstStyle/>
          <a:p>
            <a:endParaRPr lang="en-US" dirty="0">
              <a:cs typeface="Calibri"/>
            </a:endParaRPr>
          </a:p>
        </p:txBody>
      </p:sp>
      <p:sp>
        <p:nvSpPr>
          <p:cNvPr id="4" name="Slide Number Placeholder 3">
            <a:extLst>
              <a:ext uri="{FF2B5EF4-FFF2-40B4-BE49-F238E27FC236}">
                <a16:creationId xmlns:a16="http://schemas.microsoft.com/office/drawing/2014/main" id="{3D36157E-C85C-241E-2409-C24E861D7963}"/>
              </a:ext>
            </a:extLst>
          </p:cNvPr>
          <p:cNvSpPr>
            <a:spLocks noGrp="1"/>
          </p:cNvSpPr>
          <p:nvPr>
            <p:ph type="sldNum" sz="quarter" idx="5"/>
          </p:nvPr>
        </p:nvSpPr>
        <p:spPr/>
        <p:txBody>
          <a:bodyPr/>
          <a:lstStyle/>
          <a:p>
            <a:fld id="{D9FBDE9E-A812-4663-9CB3-8F1B9102178D}" type="slidenum">
              <a:rPr lang="en-US" altLang="en-US"/>
              <a:pPr/>
              <a:t>12</a:t>
            </a:fld>
            <a:endParaRPr lang="en-US" altLang="en-US"/>
          </a:p>
        </p:txBody>
      </p:sp>
    </p:spTree>
    <p:extLst>
      <p:ext uri="{BB962C8B-B14F-4D97-AF65-F5344CB8AC3E}">
        <p14:creationId xmlns:p14="http://schemas.microsoft.com/office/powerpoint/2010/main" val="3536379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3097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23887" y="1709738"/>
            <a:ext cx="7886700" cy="2852737"/>
          </a:xfrm>
          <a:prstGeom prst="rect">
            <a:avLst/>
          </a:prstGeom>
          <a:noFill/>
          <a:ln>
            <a:noFill/>
          </a:ln>
        </p:spPr>
        <p:txBody>
          <a:bodyPr lIns="91425" tIns="91425" rIns="91425" bIns="91425" anchor="ctr" anchorCtr="1"/>
          <a:lstStyle>
            <a:lvl1pPr marL="0" marR="0" lvl="0" indent="0" algn="ctr" rtl="0">
              <a:lnSpc>
                <a:spcPct val="90909"/>
              </a:lnSpc>
              <a:spcBef>
                <a:spcPts val="0"/>
              </a:spcBef>
              <a:buClr>
                <a:schemeClr val="dk1"/>
              </a:buClr>
              <a:buFont typeface="Times New Roman"/>
              <a:buNone/>
              <a:defRPr sz="44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623887" y="4589462"/>
            <a:ext cx="7886700" cy="1500187"/>
          </a:xfrm>
          <a:prstGeom prst="rect">
            <a:avLst/>
          </a:prstGeom>
          <a:noFill/>
          <a:ln>
            <a:noFill/>
          </a:ln>
        </p:spPr>
        <p:txBody>
          <a:bodyPr lIns="91425" tIns="91425" rIns="91425" bIns="91425" anchor="t" anchorCtr="0"/>
          <a:lstStyle>
            <a:lvl1pPr marL="0" marR="0" lvl="0" indent="0" algn="l" rtl="0">
              <a:lnSpc>
                <a:spcPct val="79166"/>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1pPr>
            <a:lvl2pPr marL="457200" marR="0" lvl="1" indent="0" algn="l" rtl="0">
              <a:lnSpc>
                <a:spcPct val="95000"/>
              </a:lnSpc>
              <a:spcBef>
                <a:spcPts val="0"/>
              </a:spcBef>
              <a:spcAft>
                <a:spcPts val="0"/>
              </a:spcAft>
              <a:buClr>
                <a:schemeClr val="lt2"/>
              </a:buClr>
              <a:buFont typeface="Arial"/>
              <a:buNone/>
              <a:defRPr sz="2000" b="0" i="0" u="none" strike="noStrike" cap="none">
                <a:solidFill>
                  <a:schemeClr val="lt2"/>
                </a:solidFill>
                <a:latin typeface="Arial"/>
                <a:ea typeface="Arial"/>
                <a:cs typeface="Arial"/>
                <a:sym typeface="Arial"/>
              </a:defRPr>
            </a:lvl2pPr>
            <a:lvl3pPr marL="914400" marR="0" lvl="2" indent="0" algn="l" rtl="0">
              <a:lnSpc>
                <a:spcPct val="105555"/>
              </a:lnSpc>
              <a:spcBef>
                <a:spcPts val="0"/>
              </a:spcBef>
              <a:spcAft>
                <a:spcPts val="0"/>
              </a:spcAft>
              <a:buClr>
                <a:schemeClr val="accent4"/>
              </a:buClr>
              <a:buFont typeface="Arial"/>
              <a:buNone/>
              <a:defRPr sz="1800" b="0" i="0" u="none" strike="noStrike" cap="none">
                <a:solidFill>
                  <a:schemeClr val="lt2"/>
                </a:solidFill>
                <a:latin typeface="Arial"/>
                <a:ea typeface="Arial"/>
                <a:cs typeface="Arial"/>
                <a:sym typeface="Arial"/>
              </a:defRPr>
            </a:lvl3pPr>
            <a:lvl4pPr marL="1371600" marR="0" lvl="3" indent="0" algn="l" rtl="0">
              <a:lnSpc>
                <a:spcPct val="93750"/>
              </a:lnSpc>
              <a:spcBef>
                <a:spcPts val="0"/>
              </a:spcBef>
              <a:spcAft>
                <a:spcPts val="850"/>
              </a:spcAft>
              <a:buClr>
                <a:schemeClr val="dk1"/>
              </a:buClr>
              <a:buFont typeface="Arial"/>
              <a:buNone/>
              <a:defRPr sz="1600" b="0" i="0" u="none" strike="noStrike" cap="none">
                <a:solidFill>
                  <a:schemeClr val="lt2"/>
                </a:solidFill>
                <a:latin typeface="Arial"/>
                <a:ea typeface="Arial"/>
                <a:cs typeface="Arial"/>
                <a:sym typeface="Arial"/>
              </a:defRPr>
            </a:lvl4pPr>
            <a:lvl5pPr marL="1828800" marR="0" lvl="4"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US" sz="800" b="1" i="0" u="none" strike="noStrike" cap="none">
                <a:solidFill>
                  <a:schemeClr val="dk2"/>
                </a:solidFill>
                <a:latin typeface="Arial"/>
                <a:ea typeface="Arial"/>
                <a:cs typeface="Arial"/>
                <a:sym typeface="Arial"/>
              </a:rPr>
              <a:t>‹#›</a:t>
            </a:fld>
            <a:endParaRPr lang="en-US" sz="800" b="1" i="0" u="none" strike="noStrike" cap="none">
              <a:solidFill>
                <a:schemeClr val="dk2"/>
              </a:solidFill>
              <a:latin typeface="Arial"/>
              <a:ea typeface="Arial"/>
              <a:cs typeface="Arial"/>
              <a:sym typeface="Arial"/>
            </a:endParaRPr>
          </a:p>
        </p:txBody>
      </p:sp>
      <p:sp>
        <p:nvSpPr>
          <p:cNvPr id="27" name="Shape 27"/>
          <p:cNvSpPr txBox="1">
            <a:spLocks noGrp="1"/>
          </p:cNvSpPr>
          <p:nvPr>
            <p:ph type="ftr" idx="11"/>
          </p:nvPr>
        </p:nvSpPr>
        <p:spPr>
          <a:xfrm>
            <a:off x="6325385" y="6489578"/>
            <a:ext cx="2139656" cy="125533"/>
          </a:xfrm>
          <a:prstGeom prst="rect">
            <a:avLst/>
          </a:prstGeom>
          <a:noFill/>
          <a:ln>
            <a:noFill/>
          </a:ln>
        </p:spPr>
        <p:txBody>
          <a:bodyPr lIns="91425" tIns="91425" rIns="91425" bIns="91425" anchor="ctr" anchorCtr="0"/>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a:t>TestNav Technical Overview</a:t>
            </a:r>
            <a:endParaRPr/>
          </a:p>
        </p:txBody>
      </p:sp>
    </p:spTree>
    <p:extLst>
      <p:ext uri="{BB962C8B-B14F-4D97-AF65-F5344CB8AC3E}">
        <p14:creationId xmlns:p14="http://schemas.microsoft.com/office/powerpoint/2010/main" val="391288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11190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600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219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01919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16175"/>
            <a:ext cx="8153400" cy="1470025"/>
          </a:xfrm>
        </p:spPr>
        <p:txBody>
          <a:bodyPr/>
          <a:lstStyle/>
          <a:p>
            <a:r>
              <a:rPr lang="en-US"/>
              <a:t>Click to edit Master title style</a:t>
            </a:r>
          </a:p>
        </p:txBody>
      </p:sp>
    </p:spTree>
    <p:extLst>
      <p:ext uri="{BB962C8B-B14F-4D97-AF65-F5344CB8AC3E}">
        <p14:creationId xmlns:p14="http://schemas.microsoft.com/office/powerpoint/2010/main" val="344354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11" name="Text Placeholder 10"/>
          <p:cNvSpPr>
            <a:spLocks noGrp="1"/>
          </p:cNvSpPr>
          <p:nvPr>
            <p:ph type="body" sz="quarter" idx="10"/>
          </p:nvPr>
        </p:nvSpPr>
        <p:spPr>
          <a:xfrm>
            <a:off x="533400" y="16002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7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5" name="Content Placeholder 4"/>
          <p:cNvSpPr>
            <a:spLocks noGrp="1"/>
          </p:cNvSpPr>
          <p:nvPr>
            <p:ph sz="quarter" idx="10"/>
          </p:nvPr>
        </p:nvSpPr>
        <p:spPr>
          <a:xfrm>
            <a:off x="457200" y="1600200"/>
            <a:ext cx="8229600" cy="4495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7662615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5" name="Content Placeholder 4"/>
          <p:cNvSpPr>
            <a:spLocks noGrp="1"/>
          </p:cNvSpPr>
          <p:nvPr>
            <p:ph sz="quarter" idx="10"/>
          </p:nvPr>
        </p:nvSpPr>
        <p:spPr>
          <a:xfrm>
            <a:off x="457200" y="1600200"/>
            <a:ext cx="4038600" cy="4648200"/>
          </a:xfrm>
        </p:spPr>
        <p:txBody>
          <a:bodyPr/>
          <a:lstStyle>
            <a:lvl1pPr marL="0" indent="0">
              <a:buNone/>
              <a:defRPr/>
            </a:lvl1pPr>
          </a:lstStyle>
          <a:p>
            <a:pPr lvl="0"/>
            <a:r>
              <a:rPr lang="en-US"/>
              <a:t>Click to edit Master text styles</a:t>
            </a:r>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18505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1600200"/>
            <a:ext cx="396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449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CD35446-9C67-BC57-779B-94D3C0956637}"/>
              </a:ext>
            </a:extLst>
          </p:cNvPr>
          <p:cNvSpPr>
            <a:spLocks noGrp="1"/>
          </p:cNvSpPr>
          <p:nvPr>
            <p:ph type="ftr" sz="quarter" idx="13"/>
          </p:nvPr>
        </p:nvSpPr>
        <p:spPr/>
        <p:txBody>
          <a:bodyPr/>
          <a:lstStyle/>
          <a:p>
            <a:pPr>
              <a:defRPr/>
            </a:pPr>
            <a:endParaRPr lang="en-US"/>
          </a:p>
        </p:txBody>
      </p:sp>
    </p:spTree>
    <p:extLst>
      <p:ext uri="{BB962C8B-B14F-4D97-AF65-F5344CB8AC3E}">
        <p14:creationId xmlns:p14="http://schemas.microsoft.com/office/powerpoint/2010/main" val="135272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16175"/>
            <a:ext cx="8153400" cy="1470025"/>
          </a:xfrm>
        </p:spPr>
        <p:txBody>
          <a:bodyPr/>
          <a:lstStyle/>
          <a:p>
            <a:r>
              <a:rPr lang="en-US"/>
              <a:t>Click to edit Master title style</a:t>
            </a:r>
          </a:p>
        </p:txBody>
      </p:sp>
    </p:spTree>
    <p:extLst>
      <p:ext uri="{BB962C8B-B14F-4D97-AF65-F5344CB8AC3E}">
        <p14:creationId xmlns:p14="http://schemas.microsoft.com/office/powerpoint/2010/main" val="2288391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8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981200" y="685800"/>
            <a:ext cx="5105400" cy="3886200"/>
          </a:xfrm>
        </p:spPr>
        <p:txBody>
          <a:bodyPr rtlCol="0">
            <a:normAutofit/>
          </a:bodyPr>
          <a:lstStyle/>
          <a:p>
            <a:pPr lvl="0"/>
            <a:r>
              <a:rPr lang="en-US" noProof="0"/>
              <a:t>Click icon to add picture</a:t>
            </a:r>
          </a:p>
        </p:txBody>
      </p:sp>
      <p:sp>
        <p:nvSpPr>
          <p:cNvPr id="7" name="Text Placeholder 6"/>
          <p:cNvSpPr>
            <a:spLocks noGrp="1"/>
          </p:cNvSpPr>
          <p:nvPr>
            <p:ph type="body" sz="quarter" idx="11"/>
          </p:nvPr>
        </p:nvSpPr>
        <p:spPr>
          <a:xfrm>
            <a:off x="1981200" y="4648200"/>
            <a:ext cx="51054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0601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Tree>
    <p:extLst>
      <p:ext uri="{BB962C8B-B14F-4D97-AF65-F5344CB8AC3E}">
        <p14:creationId xmlns:p14="http://schemas.microsoft.com/office/powerpoint/2010/main" val="1331124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2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40A4-D6A7-4194-8BE6-B4F58C1295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E94BD-A7C3-44CB-AE25-3B0AA7E14D0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4B32B-152F-4B2A-8113-FD09F3129DE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BF4A0-FD1F-40FC-98FE-1532A2A7DB8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18271-D3C2-442D-80AA-0687E6ADF4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49A1A-B21F-4248-A2C6-2C4C1980DCE5}"/>
              </a:ext>
            </a:extLst>
          </p:cNvPr>
          <p:cNvSpPr>
            <a:spLocks noGrp="1"/>
          </p:cNvSpPr>
          <p:nvPr>
            <p:ph type="dt" sz="half" idx="10"/>
          </p:nvPr>
        </p:nvSpPr>
        <p:spPr/>
        <p:txBody>
          <a:bodyPr/>
          <a:lstStyle/>
          <a:p>
            <a:fld id="{9512B3E8-48F1-4B23-8498-D8A04A81EC9C}" type="datetimeFigureOut">
              <a:rPr lang="en-US" smtClean="0"/>
              <a:t>1/2/2025</a:t>
            </a:fld>
            <a:endParaRPr lang="en-US"/>
          </a:p>
        </p:txBody>
      </p:sp>
      <p:sp>
        <p:nvSpPr>
          <p:cNvPr id="8" name="Footer Placeholder 7">
            <a:extLst>
              <a:ext uri="{FF2B5EF4-FFF2-40B4-BE49-F238E27FC236}">
                <a16:creationId xmlns:a16="http://schemas.microsoft.com/office/drawing/2014/main" id="{9422F4F0-523E-4DCE-84BE-A7EF5503BE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0B623-DAF5-478E-B0B8-10F3CB33B4D2}"/>
              </a:ext>
            </a:extLst>
          </p:cNvPr>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690169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a:t>Insert photographic image</a:t>
            </a:r>
            <a:endParaRPr lang="en-US"/>
          </a:p>
        </p:txBody>
      </p:sp>
      <p:sp>
        <p:nvSpPr>
          <p:cNvPr id="4" name="Slide Number Placeholder 3"/>
          <p:cNvSpPr>
            <a:spLocks noGrp="1"/>
          </p:cNvSpPr>
          <p:nvPr>
            <p:ph type="sldNum" sz="quarter" idx="13"/>
          </p:nvPr>
        </p:nvSpPr>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1044777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Introdu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587751" cy="1144958"/>
          </a:xfrm>
        </p:spPr>
        <p:txBody>
          <a:bodyPr anchor="t" anchorCtr="0"/>
          <a:lstStyle>
            <a:lvl1pPr>
              <a:lnSpc>
                <a:spcPts val="4000"/>
              </a:lnSpc>
              <a:defRPr sz="3400">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52450" y="2085974"/>
            <a:ext cx="3533776" cy="3124201"/>
          </a:xfrm>
        </p:spPr>
        <p:txBody>
          <a:bodyPr/>
          <a:lstStyle>
            <a:lvl1pPr marL="0" indent="0">
              <a:lnSpc>
                <a:spcPts val="2000"/>
              </a:lnSpc>
              <a:spcAft>
                <a:spcPts val="0"/>
              </a:spcAft>
              <a:buClr>
                <a:schemeClr val="tx1"/>
              </a:buClr>
              <a:buFont typeface="Arial" panose="020B0604020202020204" pitchFamily="34" charset="0"/>
              <a:buNone/>
              <a:defRPr sz="1600" b="0" i="0" kern="0" baseline="0">
                <a:solidFill>
                  <a:schemeClr val="bg1"/>
                </a:solidFill>
                <a:latin typeface="+mn-lt"/>
              </a:defRPr>
            </a:lvl1pPr>
            <a:lvl2pPr marL="0" indent="0">
              <a:lnSpc>
                <a:spcPts val="1600"/>
              </a:lnSpc>
              <a:spcBef>
                <a:spcPts val="1701"/>
              </a:spcBef>
              <a:spcAft>
                <a:spcPts val="0"/>
              </a:spcAft>
              <a:defRPr sz="1200" i="1">
                <a:solidFill>
                  <a:schemeClr val="bg1"/>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3018860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2404457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48639" y="411479"/>
            <a:ext cx="8001000" cy="914400"/>
          </a:xfrm>
          <a:prstGeom prst="rect">
            <a:avLst/>
          </a:prstGeom>
          <a:noFill/>
          <a:ln>
            <a:noFill/>
          </a:ln>
        </p:spPr>
        <p:txBody>
          <a:bodyPr lIns="91425" tIns="91425" rIns="91425" bIns="91425" anchor="t" anchorCtr="0"/>
          <a:lstStyle>
            <a:lvl1pPr marL="0" marR="0" lvl="0" indent="0" algn="l" rtl="0">
              <a:lnSpc>
                <a:spcPct val="142857"/>
              </a:lnSpc>
              <a:spcBef>
                <a:spcPts val="0"/>
              </a:spcBef>
              <a:buClr>
                <a:schemeClr val="dk1"/>
              </a:buClr>
              <a:buFont typeface="Times New Roman"/>
              <a:buNone/>
              <a:defRPr sz="28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body" idx="1"/>
          </p:nvPr>
        </p:nvSpPr>
        <p:spPr>
          <a:xfrm>
            <a:off x="548639" y="1142999"/>
            <a:ext cx="8001000" cy="5120639"/>
          </a:xfrm>
          <a:prstGeom prst="rect">
            <a:avLst/>
          </a:prstGeom>
          <a:noFill/>
          <a:ln>
            <a:noFill/>
          </a:ln>
        </p:spPr>
        <p:txBody>
          <a:bodyPr lIns="91425" tIns="91425" rIns="91425" bIns="91425" anchor="t" anchorCtr="0"/>
          <a:lstStyle>
            <a:lvl1pPr marL="0" marR="0" lvl="0" indent="0" algn="l" rtl="0">
              <a:lnSpc>
                <a:spcPct val="100000"/>
              </a:lnSpc>
              <a:spcBef>
                <a:spcPts val="400"/>
              </a:spcBef>
              <a:spcAft>
                <a:spcPts val="400"/>
              </a:spcAft>
              <a:buClr>
                <a:srgbClr val="000000"/>
              </a:buClr>
              <a:buFont typeface="Arial"/>
              <a:buNone/>
              <a:defRPr sz="1600" b="0" i="0" u="none" strike="noStrike" cap="none">
                <a:solidFill>
                  <a:srgbClr val="000000"/>
                </a:solidFill>
                <a:latin typeface="Arial"/>
                <a:ea typeface="Arial"/>
                <a:cs typeface="Arial"/>
                <a:sym typeface="Arial"/>
              </a:defRPr>
            </a:lvl1pPr>
            <a:lvl2pPr marL="180975" marR="0" lvl="1" indent="-79375" algn="l" rtl="0">
              <a:lnSpc>
                <a:spcPct val="100000"/>
              </a:lnSpc>
              <a:spcBef>
                <a:spcPts val="400"/>
              </a:spcBef>
              <a:spcAft>
                <a:spcPts val="400"/>
              </a:spcAft>
              <a:buClr>
                <a:schemeClr val="lt2"/>
              </a:buClr>
              <a:buSzPct val="100000"/>
              <a:buFont typeface="Arial"/>
              <a:buChar char="•"/>
              <a:defRPr sz="1600" b="0" i="0" u="none" strike="noStrike" cap="none">
                <a:solidFill>
                  <a:srgbClr val="000000"/>
                </a:solidFill>
                <a:latin typeface="Arial"/>
                <a:ea typeface="Arial"/>
                <a:cs typeface="Arial"/>
                <a:sym typeface="Arial"/>
              </a:defRPr>
            </a:lvl2pPr>
            <a:lvl3pPr marL="352425" marR="0" lvl="2" indent="-73025" algn="l" rtl="0">
              <a:lnSpc>
                <a:spcPct val="100000"/>
              </a:lnSpc>
              <a:spcBef>
                <a:spcPts val="400"/>
              </a:spcBef>
              <a:spcAft>
                <a:spcPts val="400"/>
              </a:spcAft>
              <a:buClr>
                <a:schemeClr val="accent4"/>
              </a:buClr>
              <a:buSzPct val="100000"/>
              <a:buFont typeface="Arial"/>
              <a:buChar char="‒"/>
              <a:defRPr sz="1600" b="0" i="0" u="none" strike="noStrike" cap="none">
                <a:solidFill>
                  <a:srgbClr val="000000"/>
                </a:solidFill>
                <a:latin typeface="Arial"/>
                <a:ea typeface="Arial"/>
                <a:cs typeface="Arial"/>
                <a:sym typeface="Arial"/>
              </a:defRPr>
            </a:lvl3pPr>
            <a:lvl4pPr marL="781050" marR="0" lvl="3" indent="-6350" algn="l" rtl="0">
              <a:lnSpc>
                <a:spcPct val="125000"/>
              </a:lnSpc>
              <a:spcBef>
                <a:spcPts val="0"/>
              </a:spcBef>
              <a:spcAft>
                <a:spcPts val="850"/>
              </a:spcAft>
              <a:buClr>
                <a:schemeClr val="dk1"/>
              </a:buClr>
              <a:buFont typeface="Arial"/>
              <a:buNone/>
              <a:defRPr sz="1200" b="0" i="0" u="none" strike="noStrike" cap="none">
                <a:solidFill>
                  <a:schemeClr val="lt2"/>
                </a:solidFill>
                <a:latin typeface="Arial"/>
                <a:ea typeface="Arial"/>
                <a:cs typeface="Arial"/>
                <a:sym typeface="Arial"/>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US" sz="800" b="1" i="0" u="none" strike="noStrike" cap="none">
                <a:solidFill>
                  <a:schemeClr val="dk2"/>
                </a:solidFill>
                <a:latin typeface="Arial"/>
                <a:ea typeface="Arial"/>
                <a:cs typeface="Arial"/>
                <a:sym typeface="Arial"/>
              </a:rPr>
              <a:t>‹#›</a:t>
            </a:fld>
            <a:endParaRPr lang="en-US" sz="800" b="1" i="0" u="none" strike="noStrike" cap="none">
              <a:solidFill>
                <a:schemeClr val="dk2"/>
              </a:solidFill>
              <a:latin typeface="Arial"/>
              <a:ea typeface="Arial"/>
              <a:cs typeface="Arial"/>
              <a:sym typeface="Arial"/>
            </a:endParaRPr>
          </a:p>
        </p:txBody>
      </p:sp>
      <p:sp>
        <p:nvSpPr>
          <p:cNvPr id="22" name="Shape 22"/>
          <p:cNvSpPr txBox="1">
            <a:spLocks noGrp="1"/>
          </p:cNvSpPr>
          <p:nvPr>
            <p:ph type="ftr" idx="11"/>
          </p:nvPr>
        </p:nvSpPr>
        <p:spPr>
          <a:xfrm>
            <a:off x="6325385" y="6489578"/>
            <a:ext cx="2139656" cy="125533"/>
          </a:xfrm>
          <a:prstGeom prst="rect">
            <a:avLst/>
          </a:prstGeom>
          <a:noFill/>
          <a:ln>
            <a:noFill/>
          </a:ln>
        </p:spPr>
        <p:txBody>
          <a:bodyPr lIns="91425" tIns="91425" rIns="91425" bIns="91425" anchor="ctr" anchorCtr="0"/>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a:t>TestNav Technical Overview</a:t>
            </a:r>
            <a:endParaRPr/>
          </a:p>
        </p:txBody>
      </p:sp>
    </p:spTree>
    <p:extLst>
      <p:ext uri="{BB962C8B-B14F-4D97-AF65-F5344CB8AC3E}">
        <p14:creationId xmlns:p14="http://schemas.microsoft.com/office/powerpoint/2010/main" val="4043886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50671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2BFE2-154C-75EC-3D57-D4139F463C5E}"/>
              </a:ext>
            </a:extLst>
          </p:cNvPr>
          <p:cNvSpPr/>
          <p:nvPr userDrawn="1"/>
        </p:nvSpPr>
        <p:spPr>
          <a:xfrm>
            <a:off x="0" y="0"/>
            <a:ext cx="3810000" cy="624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4C2EE70-1B6D-4DA6-F7A6-FB6604FFB2E5}"/>
              </a:ext>
            </a:extLst>
          </p:cNvPr>
          <p:cNvSpPr/>
          <p:nvPr userDrawn="1"/>
        </p:nvSpPr>
        <p:spPr>
          <a:xfrm>
            <a:off x="914400" y="381000"/>
            <a:ext cx="7543800" cy="548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3FD83E2-F4AF-E96C-06CC-C1BE083C37DD}"/>
              </a:ext>
            </a:extLst>
          </p:cNvPr>
          <p:cNvSpPr/>
          <p:nvPr userDrawn="1"/>
        </p:nvSpPr>
        <p:spPr>
          <a:xfrm>
            <a:off x="1066800" y="457200"/>
            <a:ext cx="7772400" cy="5334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19200" y="2416175"/>
            <a:ext cx="7467600" cy="1470025"/>
          </a:xfrm>
        </p:spPr>
        <p:txBody>
          <a:bodyPr/>
          <a:lstStyle/>
          <a:p>
            <a:r>
              <a:rPr lang="en-US"/>
              <a:t>Click to edit Master title style</a:t>
            </a:r>
          </a:p>
        </p:txBody>
      </p:sp>
    </p:spTree>
    <p:extLst>
      <p:ext uri="{BB962C8B-B14F-4D97-AF65-F5344CB8AC3E}">
        <p14:creationId xmlns:p14="http://schemas.microsoft.com/office/powerpoint/2010/main" val="3422967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23887" y="1709738"/>
            <a:ext cx="7886700" cy="2852737"/>
          </a:xfrm>
          <a:prstGeom prst="rect">
            <a:avLst/>
          </a:prstGeom>
          <a:noFill/>
          <a:ln>
            <a:noFill/>
          </a:ln>
        </p:spPr>
        <p:txBody>
          <a:bodyPr lIns="91425" tIns="91425" rIns="91425" bIns="91425" anchor="ctr" anchorCtr="1"/>
          <a:lstStyle>
            <a:lvl1pPr marL="0" marR="0" lvl="0" indent="0" algn="ctr" rtl="0">
              <a:lnSpc>
                <a:spcPct val="90909"/>
              </a:lnSpc>
              <a:spcBef>
                <a:spcPts val="0"/>
              </a:spcBef>
              <a:buClr>
                <a:schemeClr val="dk1"/>
              </a:buClr>
              <a:buFont typeface="Times New Roman"/>
              <a:buNone/>
              <a:defRPr sz="44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623887" y="4589462"/>
            <a:ext cx="7886700" cy="1500187"/>
          </a:xfrm>
          <a:prstGeom prst="rect">
            <a:avLst/>
          </a:prstGeom>
          <a:noFill/>
          <a:ln>
            <a:noFill/>
          </a:ln>
        </p:spPr>
        <p:txBody>
          <a:bodyPr lIns="91425" tIns="91425" rIns="91425" bIns="91425" anchor="t" anchorCtr="0"/>
          <a:lstStyle>
            <a:lvl1pPr marL="0" marR="0" lvl="0" indent="0" algn="l" rtl="0">
              <a:lnSpc>
                <a:spcPct val="79166"/>
              </a:lnSpc>
              <a:spcBef>
                <a:spcPts val="0"/>
              </a:spcBef>
              <a:spcAft>
                <a:spcPts val="0"/>
              </a:spcAft>
              <a:buClr>
                <a:schemeClr val="lt2"/>
              </a:buClr>
              <a:buFont typeface="Arial"/>
              <a:buNone/>
              <a:defRPr sz="2400" b="0" i="0" u="none" strike="noStrike" cap="none">
                <a:solidFill>
                  <a:schemeClr val="lt2"/>
                </a:solidFill>
                <a:latin typeface="Arial"/>
                <a:ea typeface="Arial"/>
                <a:cs typeface="Arial"/>
                <a:sym typeface="Arial"/>
              </a:defRPr>
            </a:lvl1pPr>
            <a:lvl2pPr marL="457200" marR="0" lvl="1" indent="0" algn="l" rtl="0">
              <a:lnSpc>
                <a:spcPct val="95000"/>
              </a:lnSpc>
              <a:spcBef>
                <a:spcPts val="0"/>
              </a:spcBef>
              <a:spcAft>
                <a:spcPts val="0"/>
              </a:spcAft>
              <a:buClr>
                <a:schemeClr val="lt2"/>
              </a:buClr>
              <a:buFont typeface="Arial"/>
              <a:buNone/>
              <a:defRPr sz="2000" b="0" i="0" u="none" strike="noStrike" cap="none">
                <a:solidFill>
                  <a:schemeClr val="lt2"/>
                </a:solidFill>
                <a:latin typeface="Arial"/>
                <a:ea typeface="Arial"/>
                <a:cs typeface="Arial"/>
                <a:sym typeface="Arial"/>
              </a:defRPr>
            </a:lvl2pPr>
            <a:lvl3pPr marL="914400" marR="0" lvl="2" indent="0" algn="l" rtl="0">
              <a:lnSpc>
                <a:spcPct val="105555"/>
              </a:lnSpc>
              <a:spcBef>
                <a:spcPts val="0"/>
              </a:spcBef>
              <a:spcAft>
                <a:spcPts val="0"/>
              </a:spcAft>
              <a:buClr>
                <a:schemeClr val="accent4"/>
              </a:buClr>
              <a:buFont typeface="Arial"/>
              <a:buNone/>
              <a:defRPr sz="1800" b="0" i="0" u="none" strike="noStrike" cap="none">
                <a:solidFill>
                  <a:schemeClr val="lt2"/>
                </a:solidFill>
                <a:latin typeface="Arial"/>
                <a:ea typeface="Arial"/>
                <a:cs typeface="Arial"/>
                <a:sym typeface="Arial"/>
              </a:defRPr>
            </a:lvl3pPr>
            <a:lvl4pPr marL="1371600" marR="0" lvl="3" indent="0" algn="l" rtl="0">
              <a:lnSpc>
                <a:spcPct val="93750"/>
              </a:lnSpc>
              <a:spcBef>
                <a:spcPts val="0"/>
              </a:spcBef>
              <a:spcAft>
                <a:spcPts val="850"/>
              </a:spcAft>
              <a:buClr>
                <a:schemeClr val="dk1"/>
              </a:buClr>
              <a:buFont typeface="Arial"/>
              <a:buNone/>
              <a:defRPr sz="1600" b="0" i="0" u="none" strike="noStrike" cap="none">
                <a:solidFill>
                  <a:schemeClr val="lt2"/>
                </a:solidFill>
                <a:latin typeface="Arial"/>
                <a:ea typeface="Arial"/>
                <a:cs typeface="Arial"/>
                <a:sym typeface="Arial"/>
              </a:defRPr>
            </a:lvl4pPr>
            <a:lvl5pPr marL="1828800" marR="0" lvl="4"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5pPr>
            <a:lvl6pPr marL="2286000" marR="0" lvl="5"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6pPr>
            <a:lvl7pPr marL="2743200" marR="0" lvl="6"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7pPr>
            <a:lvl8pPr marL="3200400" marR="0" lvl="7"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8pPr>
            <a:lvl9pPr marL="3657600" marR="0" lvl="8" indent="0" algn="l" rtl="0">
              <a:spcBef>
                <a:spcPts val="320"/>
              </a:spcBef>
              <a:buClr>
                <a:schemeClr val="dk1"/>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8497764" y="6489578"/>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US" sz="800" b="1" i="0" u="none" strike="noStrike" cap="none">
                <a:solidFill>
                  <a:schemeClr val="dk2"/>
                </a:solidFill>
                <a:latin typeface="Arial"/>
                <a:ea typeface="Arial"/>
                <a:cs typeface="Arial"/>
                <a:sym typeface="Arial"/>
              </a:rPr>
              <a:t>‹#›</a:t>
            </a:fld>
            <a:endParaRPr lang="en-US" sz="800" b="1" i="0" u="none" strike="noStrike" cap="none">
              <a:solidFill>
                <a:schemeClr val="dk2"/>
              </a:solidFill>
              <a:latin typeface="Arial"/>
              <a:ea typeface="Arial"/>
              <a:cs typeface="Arial"/>
              <a:sym typeface="Arial"/>
            </a:endParaRPr>
          </a:p>
        </p:txBody>
      </p:sp>
      <p:sp>
        <p:nvSpPr>
          <p:cNvPr id="27" name="Shape 27"/>
          <p:cNvSpPr txBox="1">
            <a:spLocks noGrp="1"/>
          </p:cNvSpPr>
          <p:nvPr>
            <p:ph type="ftr" idx="11"/>
          </p:nvPr>
        </p:nvSpPr>
        <p:spPr>
          <a:xfrm>
            <a:off x="6325385" y="6489578"/>
            <a:ext cx="2139656" cy="125533"/>
          </a:xfrm>
          <a:prstGeom prst="rect">
            <a:avLst/>
          </a:prstGeom>
          <a:noFill/>
          <a:ln>
            <a:noFill/>
          </a:ln>
        </p:spPr>
        <p:txBody>
          <a:bodyPr lIns="91425" tIns="91425" rIns="91425" bIns="91425" anchor="ctr" anchorCtr="0"/>
          <a:lstStyle>
            <a:lvl1pPr marL="0" marR="0" lvl="0" indent="0" algn="r" rtl="0">
              <a:spcBef>
                <a:spcPts val="0"/>
              </a:spcBef>
              <a:buNone/>
              <a:defRPr sz="800" b="0" i="0" u="none" strike="noStrike" cap="none">
                <a:solidFill>
                  <a:schemeClr val="dk2"/>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r>
              <a:rPr lang="en-US"/>
              <a:t>TestNav Technical Overview</a:t>
            </a:r>
            <a:endParaRPr/>
          </a:p>
        </p:txBody>
      </p:sp>
    </p:spTree>
    <p:extLst>
      <p:ext uri="{BB962C8B-B14F-4D97-AF65-F5344CB8AC3E}">
        <p14:creationId xmlns:p14="http://schemas.microsoft.com/office/powerpoint/2010/main" val="705776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826146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368654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158911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2768D8F2-BBC2-4952-64E5-E734750B1A76}"/>
              </a:ext>
            </a:extLst>
          </p:cNvPr>
          <p:cNvSpPr>
            <a:spLocks noGrp="1"/>
          </p:cNvSpPr>
          <p:nvPr>
            <p:ph type="ftr" sz="quarter" idx="10"/>
          </p:nvPr>
        </p:nvSpPr>
        <p:spPr/>
        <p:txBody>
          <a:bodyPr/>
          <a:lstStyle/>
          <a:p>
            <a:pPr>
              <a:defRPr/>
            </a:pPr>
            <a:endParaRPr lang="en-US"/>
          </a:p>
        </p:txBody>
      </p:sp>
    </p:spTree>
    <p:extLst>
      <p:ext uri="{BB962C8B-B14F-4D97-AF65-F5344CB8AC3E}">
        <p14:creationId xmlns:p14="http://schemas.microsoft.com/office/powerpoint/2010/main" val="2959474719"/>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219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4309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416177"/>
            <a:ext cx="8153400" cy="1470025"/>
          </a:xfrm>
        </p:spPr>
        <p:txBody>
          <a:bodyPr/>
          <a:lstStyle/>
          <a:p>
            <a:r>
              <a:rPr lang="en-US"/>
              <a:t>Click to edit Master title style</a:t>
            </a:r>
          </a:p>
        </p:txBody>
      </p:sp>
    </p:spTree>
    <p:extLst>
      <p:ext uri="{BB962C8B-B14F-4D97-AF65-F5344CB8AC3E}">
        <p14:creationId xmlns:p14="http://schemas.microsoft.com/office/powerpoint/2010/main" val="2288391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3000" baseline="0"/>
            </a:lvl1pPr>
          </a:lstStyle>
          <a:p>
            <a:r>
              <a:rPr lang="en-US"/>
              <a:t>Click to edit Master title style</a:t>
            </a:r>
          </a:p>
        </p:txBody>
      </p:sp>
      <p:sp>
        <p:nvSpPr>
          <p:cNvPr id="11" name="Text Placeholder 10"/>
          <p:cNvSpPr>
            <a:spLocks noGrp="1"/>
          </p:cNvSpPr>
          <p:nvPr>
            <p:ph type="body" sz="quarter" idx="10"/>
          </p:nvPr>
        </p:nvSpPr>
        <p:spPr>
          <a:xfrm>
            <a:off x="533400" y="16002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8151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3000" baseline="0"/>
            </a:lvl1pPr>
          </a:lstStyle>
          <a:p>
            <a:r>
              <a:rPr lang="en-US"/>
              <a:t>Click to edit Master title style</a:t>
            </a:r>
          </a:p>
        </p:txBody>
      </p:sp>
      <p:sp>
        <p:nvSpPr>
          <p:cNvPr id="5" name="Content Placeholder 4"/>
          <p:cNvSpPr>
            <a:spLocks noGrp="1"/>
          </p:cNvSpPr>
          <p:nvPr>
            <p:ph sz="quarter" idx="10"/>
          </p:nvPr>
        </p:nvSpPr>
        <p:spPr>
          <a:xfrm>
            <a:off x="457200" y="1600200"/>
            <a:ext cx="8229600" cy="4495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63462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3000" baseline="0"/>
            </a:lvl1pPr>
          </a:lstStyle>
          <a:p>
            <a:r>
              <a:rPr lang="en-US"/>
              <a:t>Click to edit Master title style</a:t>
            </a:r>
          </a:p>
        </p:txBody>
      </p:sp>
      <p:sp>
        <p:nvSpPr>
          <p:cNvPr id="5" name="Content Placeholder 4"/>
          <p:cNvSpPr>
            <a:spLocks noGrp="1"/>
          </p:cNvSpPr>
          <p:nvPr>
            <p:ph sz="quarter" idx="10"/>
          </p:nvPr>
        </p:nvSpPr>
        <p:spPr>
          <a:xfrm>
            <a:off x="457200" y="1600200"/>
            <a:ext cx="4038600" cy="4648200"/>
          </a:xfrm>
        </p:spPr>
        <p:txBody>
          <a:bodyPr/>
          <a:lstStyle>
            <a:lvl1pPr marL="0" indent="0">
              <a:buNone/>
              <a:defRPr/>
            </a:lvl1pPr>
          </a:lstStyle>
          <a:p>
            <a:pPr lvl="0"/>
            <a:r>
              <a:rPr lang="en-US"/>
              <a:t>Click to edit Master text styles</a:t>
            </a:r>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551911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11" name="Text Placeholder 10"/>
          <p:cNvSpPr>
            <a:spLocks noGrp="1"/>
          </p:cNvSpPr>
          <p:nvPr>
            <p:ph type="body" sz="quarter" idx="10"/>
          </p:nvPr>
        </p:nvSpPr>
        <p:spPr>
          <a:xfrm>
            <a:off x="533400" y="1600200"/>
            <a:ext cx="81534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8151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3000" baseline="0"/>
            </a:lvl1pPr>
          </a:lstStyle>
          <a:p>
            <a:r>
              <a:rPr lang="en-US"/>
              <a:t>Click to edit Master title style</a:t>
            </a:r>
          </a:p>
        </p:txBody>
      </p:sp>
      <p:sp>
        <p:nvSpPr>
          <p:cNvPr id="6" name="Content Placeholder 4"/>
          <p:cNvSpPr>
            <a:spLocks noGrp="1"/>
          </p:cNvSpPr>
          <p:nvPr>
            <p:ph sz="quarter" idx="11"/>
          </p:nvPr>
        </p:nvSpPr>
        <p:spPr>
          <a:xfrm>
            <a:off x="4648200" y="1600200"/>
            <a:ext cx="4038600" cy="46482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1600200"/>
            <a:ext cx="3962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440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1CD35446-9C67-BC57-779B-94D3C0956637}"/>
              </a:ext>
            </a:extLst>
          </p:cNvPr>
          <p:cNvSpPr>
            <a:spLocks noGrp="1"/>
          </p:cNvSpPr>
          <p:nvPr>
            <p:ph type="ftr" sz="quarter" idx="13"/>
          </p:nvPr>
        </p:nvSpPr>
        <p:spPr/>
        <p:txBody>
          <a:bodyPr/>
          <a:lstStyle/>
          <a:p>
            <a:pPr>
              <a:defRPr/>
            </a:pPr>
            <a:endParaRPr lang="en-US"/>
          </a:p>
        </p:txBody>
      </p:sp>
    </p:spTree>
    <p:extLst>
      <p:ext uri="{BB962C8B-B14F-4D97-AF65-F5344CB8AC3E}">
        <p14:creationId xmlns:p14="http://schemas.microsoft.com/office/powerpoint/2010/main" val="2906787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787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981200" y="685800"/>
            <a:ext cx="5105400" cy="3886200"/>
          </a:xfrm>
        </p:spPr>
        <p:txBody>
          <a:bodyPr rtlCol="0">
            <a:normAutofit/>
          </a:bodyPr>
          <a:lstStyle/>
          <a:p>
            <a:pPr lvl="0"/>
            <a:r>
              <a:rPr lang="en-US" noProof="0"/>
              <a:t>Click icon to add picture</a:t>
            </a:r>
          </a:p>
        </p:txBody>
      </p:sp>
      <p:sp>
        <p:nvSpPr>
          <p:cNvPr id="7" name="Text Placeholder 6"/>
          <p:cNvSpPr>
            <a:spLocks noGrp="1"/>
          </p:cNvSpPr>
          <p:nvPr>
            <p:ph type="body" sz="quarter" idx="11"/>
          </p:nvPr>
        </p:nvSpPr>
        <p:spPr>
          <a:xfrm>
            <a:off x="1981200" y="4648200"/>
            <a:ext cx="51054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754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3000" baseline="0"/>
            </a:lvl1pPr>
          </a:lstStyle>
          <a:p>
            <a:r>
              <a:rPr lang="en-US"/>
              <a:t>Click to edit Master title style</a:t>
            </a:r>
          </a:p>
        </p:txBody>
      </p:sp>
    </p:spTree>
    <p:extLst>
      <p:ext uri="{BB962C8B-B14F-4D97-AF65-F5344CB8AC3E}">
        <p14:creationId xmlns:p14="http://schemas.microsoft.com/office/powerpoint/2010/main" val="306095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15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40A4-D6A7-4194-8BE6-B4F58C12954D}"/>
              </a:ext>
            </a:extLst>
          </p:cNvPr>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E94BD-A7C3-44CB-AE25-3B0AA7E14D0A}"/>
              </a:ext>
            </a:extLst>
          </p:cNvPr>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4B32B-152F-4B2A-8113-FD09F3129DE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BF4A0-FD1F-40FC-98FE-1532A2A7DB87}"/>
              </a:ext>
            </a:extLst>
          </p:cNvPr>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18271-D3C2-442D-80AA-0687E6ADF43B}"/>
              </a:ext>
            </a:extLst>
          </p:cNvPr>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749A1A-B21F-4248-A2C6-2C4C1980DCE5}"/>
              </a:ext>
            </a:extLst>
          </p:cNvPr>
          <p:cNvSpPr>
            <a:spLocks noGrp="1"/>
          </p:cNvSpPr>
          <p:nvPr>
            <p:ph type="dt" sz="half" idx="10"/>
          </p:nvPr>
        </p:nvSpPr>
        <p:spPr/>
        <p:txBody>
          <a:bodyPr/>
          <a:lstStyle/>
          <a:p>
            <a:fld id="{9512B3E8-48F1-4B23-8498-D8A04A81EC9C}" type="datetimeFigureOut">
              <a:rPr lang="en-US" smtClean="0"/>
              <a:t>1/2/2025</a:t>
            </a:fld>
            <a:endParaRPr lang="en-US"/>
          </a:p>
        </p:txBody>
      </p:sp>
      <p:sp>
        <p:nvSpPr>
          <p:cNvPr id="8" name="Footer Placeholder 7">
            <a:extLst>
              <a:ext uri="{FF2B5EF4-FFF2-40B4-BE49-F238E27FC236}">
                <a16:creationId xmlns:a16="http://schemas.microsoft.com/office/drawing/2014/main" id="{9422F4F0-523E-4DCE-84BE-A7EF5503BE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950B623-DAF5-478E-B0B8-10F3CB33B4D2}"/>
              </a:ext>
            </a:extLst>
          </p:cNvPr>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300002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60"/>
            <a:ext cx="1144800" cy="809347"/>
          </a:xfrm>
          <a:prstGeom prst="rect">
            <a:avLst/>
          </a:prstGeom>
        </p:spPr>
      </p:pic>
      <p:sp>
        <p:nvSpPr>
          <p:cNvPr id="2" name="Title 1"/>
          <p:cNvSpPr>
            <a:spLocks noGrp="1"/>
          </p:cNvSpPr>
          <p:nvPr>
            <p:ph type="ctrTitle"/>
          </p:nvPr>
        </p:nvSpPr>
        <p:spPr>
          <a:xfrm>
            <a:off x="447676" y="1680064"/>
            <a:ext cx="3683000" cy="2244236"/>
          </a:xfrm>
        </p:spPr>
        <p:txBody>
          <a:bodyPr anchor="t" anchorCtr="0"/>
          <a:lstStyle>
            <a:lvl1pPr algn="l">
              <a:lnSpc>
                <a:spcPts val="3150"/>
              </a:lnSpc>
              <a:defRPr sz="2700" spc="15" baseline="0">
                <a:solidFill>
                  <a:schemeClr val="accent6"/>
                </a:solidFill>
                <a:latin typeface="+mj-lt"/>
              </a:defRPr>
            </a:lvl1pPr>
          </a:lstStyle>
          <a:p>
            <a:r>
              <a:rPr lang="en-US"/>
              <a:t>Click to edit Master title style</a:t>
            </a:r>
            <a:endParaRPr lang="en-GB"/>
          </a:p>
        </p:txBody>
      </p:sp>
      <p:sp>
        <p:nvSpPr>
          <p:cNvPr id="3" name="Subtitle 2"/>
          <p:cNvSpPr>
            <a:spLocks noGrp="1"/>
          </p:cNvSpPr>
          <p:nvPr>
            <p:ph type="subTitle" idx="1"/>
          </p:nvPr>
        </p:nvSpPr>
        <p:spPr>
          <a:xfrm>
            <a:off x="447676" y="4057650"/>
            <a:ext cx="3397250" cy="1466850"/>
          </a:xfrm>
        </p:spPr>
        <p:txBody>
          <a:bodyPr/>
          <a:lstStyle>
            <a:lvl1pPr marL="0" indent="0" algn="l">
              <a:lnSpc>
                <a:spcPts val="1800"/>
              </a:lnSpc>
              <a:spcAft>
                <a:spcPts val="0"/>
              </a:spcAft>
              <a:buNone/>
              <a:defRPr sz="1350" b="0" i="0">
                <a:solidFill>
                  <a:schemeClr val="bg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14" name="Text Placeholder 13"/>
          <p:cNvSpPr>
            <a:spLocks noGrp="1"/>
          </p:cNvSpPr>
          <p:nvPr>
            <p:ph type="body" sz="quarter" idx="10"/>
          </p:nvPr>
        </p:nvSpPr>
        <p:spPr>
          <a:xfrm>
            <a:off x="447675" y="6265863"/>
            <a:ext cx="3962400" cy="285750"/>
          </a:xfrm>
        </p:spPr>
        <p:txBody>
          <a:bodyPr/>
          <a:lstStyle>
            <a:lvl1pPr>
              <a:lnSpc>
                <a:spcPts val="1650"/>
              </a:lnSpc>
              <a:spcAft>
                <a:spcPts val="0"/>
              </a:spcAft>
              <a:defRPr sz="1350" b="0" i="0">
                <a:solidFill>
                  <a:schemeClr val="bg1"/>
                </a:solidFill>
                <a:latin typeface="+mn-lt"/>
              </a:defRPr>
            </a:lvl1pPr>
          </a:lstStyle>
          <a:p>
            <a:pPr lvl="0"/>
            <a:r>
              <a:rPr lang="en-US"/>
              <a:t>Click to edit Master text styles</a:t>
            </a:r>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825"/>
            </a:lvl1pPr>
          </a:lstStyle>
          <a:p>
            <a:r>
              <a:rPr lang="en-GB"/>
              <a:t>Insert photographic image</a:t>
            </a:r>
            <a:endParaRPr lang="en-US"/>
          </a:p>
        </p:txBody>
      </p:sp>
      <p:sp>
        <p:nvSpPr>
          <p:cNvPr id="4" name="Slide Number Placeholder 3"/>
          <p:cNvSpPr>
            <a:spLocks noGrp="1"/>
          </p:cNvSpPr>
          <p:nvPr>
            <p:ph type="sldNum" sz="quarter" idx="13"/>
          </p:nvPr>
        </p:nvSpPr>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3768119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Introduction">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1" y="418050"/>
            <a:ext cx="3587751" cy="1144958"/>
          </a:xfrm>
        </p:spPr>
        <p:txBody>
          <a:bodyPr anchor="t" anchorCtr="0"/>
          <a:lstStyle>
            <a:lvl1pPr>
              <a:lnSpc>
                <a:spcPts val="3000"/>
              </a:lnSpc>
              <a:defRPr sz="2550">
                <a:solidFill>
                  <a:schemeClr val="bg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52450" y="2085976"/>
            <a:ext cx="3533776" cy="3124201"/>
          </a:xfrm>
        </p:spPr>
        <p:txBody>
          <a:bodyPr/>
          <a:lstStyle>
            <a:lvl1pPr marL="0" indent="0">
              <a:lnSpc>
                <a:spcPts val="1500"/>
              </a:lnSpc>
              <a:spcAft>
                <a:spcPts val="0"/>
              </a:spcAft>
              <a:buClr>
                <a:schemeClr val="tx1"/>
              </a:buClr>
              <a:buFont typeface="Arial" panose="020B0604020202020204" pitchFamily="34" charset="0"/>
              <a:buNone/>
              <a:defRPr sz="1200" b="0" i="0" kern="0" baseline="0">
                <a:solidFill>
                  <a:schemeClr val="bg1"/>
                </a:solidFill>
                <a:latin typeface="+mn-lt"/>
              </a:defRPr>
            </a:lvl1pPr>
            <a:lvl2pPr marL="0" indent="0">
              <a:lnSpc>
                <a:spcPts val="1200"/>
              </a:lnSpc>
              <a:spcBef>
                <a:spcPts val="1276"/>
              </a:spcBef>
              <a:spcAft>
                <a:spcPts val="0"/>
              </a:spcAft>
              <a:defRPr sz="900" i="1">
                <a:solidFill>
                  <a:schemeClr val="bg1"/>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4581526" y="0"/>
            <a:ext cx="4562475" cy="6858000"/>
          </a:xfrm>
          <a:solidFill>
            <a:srgbClr val="BBBBBB"/>
          </a:solidFill>
        </p:spPr>
        <p:txBody>
          <a:bodyPr vert="horz" lIns="0" tIns="2592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01" y="6375599"/>
            <a:ext cx="928499" cy="280800"/>
          </a:xfrm>
          <a:prstGeom prst="rect">
            <a:avLst/>
          </a:prstGeom>
        </p:spPr>
      </p:pic>
    </p:spTree>
    <p:extLst>
      <p:ext uri="{BB962C8B-B14F-4D97-AF65-F5344CB8AC3E}">
        <p14:creationId xmlns:p14="http://schemas.microsoft.com/office/powerpoint/2010/main" val="38056475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2"/>
            <a:ext cx="6241801" cy="848775"/>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6"/>
            <a:ext cx="505276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6" y="1447800"/>
            <a:ext cx="2562225" cy="4524375"/>
          </a:xfrm>
          <a:solidFill>
            <a:srgbClr val="BBBBBB"/>
          </a:solidFill>
        </p:spPr>
        <p:txBody>
          <a:bodyPr vert="horz" lIns="0" tIns="2700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2576919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sert Objec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lvl1pPr>
              <a:defRPr sz="4000" baseline="0"/>
            </a:lvl1pPr>
          </a:lstStyle>
          <a:p>
            <a:r>
              <a:rPr lang="en-US"/>
              <a:t>Click to edit Master title style</a:t>
            </a:r>
          </a:p>
        </p:txBody>
      </p:sp>
      <p:sp>
        <p:nvSpPr>
          <p:cNvPr id="5" name="Content Placeholder 4"/>
          <p:cNvSpPr>
            <a:spLocks noGrp="1"/>
          </p:cNvSpPr>
          <p:nvPr>
            <p:ph sz="quarter" idx="10"/>
          </p:nvPr>
        </p:nvSpPr>
        <p:spPr>
          <a:xfrm>
            <a:off x="457200" y="1600200"/>
            <a:ext cx="8229600" cy="4495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463462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48639" y="411479"/>
            <a:ext cx="8001000" cy="914400"/>
          </a:xfrm>
          <a:prstGeom prst="rect">
            <a:avLst/>
          </a:prstGeom>
          <a:noFill/>
          <a:ln>
            <a:noFill/>
          </a:ln>
        </p:spPr>
        <p:txBody>
          <a:bodyPr lIns="91425" tIns="91425" rIns="91425" bIns="91425" anchor="t" anchorCtr="0"/>
          <a:lstStyle>
            <a:lvl1pPr marL="0" marR="0" lvl="0" indent="0" algn="l" rtl="0">
              <a:lnSpc>
                <a:spcPct val="142857"/>
              </a:lnSpc>
              <a:spcBef>
                <a:spcPts val="0"/>
              </a:spcBef>
              <a:buClr>
                <a:schemeClr val="dk1"/>
              </a:buClr>
              <a:buFont typeface="Times New Roman"/>
              <a:buNone/>
              <a:defRPr sz="21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0" name="Shape 20"/>
          <p:cNvSpPr txBox="1">
            <a:spLocks noGrp="1"/>
          </p:cNvSpPr>
          <p:nvPr>
            <p:ph type="body" idx="1"/>
          </p:nvPr>
        </p:nvSpPr>
        <p:spPr>
          <a:xfrm>
            <a:off x="548639" y="1143001"/>
            <a:ext cx="8001000" cy="5120639"/>
          </a:xfrm>
          <a:prstGeom prst="rect">
            <a:avLst/>
          </a:prstGeom>
          <a:noFill/>
          <a:ln>
            <a:noFill/>
          </a:ln>
        </p:spPr>
        <p:txBody>
          <a:bodyPr lIns="91425" tIns="91425" rIns="91425" bIns="91425" anchor="t" anchorCtr="0"/>
          <a:lstStyle>
            <a:lvl1pPr marL="0" marR="0" lvl="0" indent="0" algn="l" rtl="0">
              <a:lnSpc>
                <a:spcPct val="100000"/>
              </a:lnSpc>
              <a:spcBef>
                <a:spcPts val="300"/>
              </a:spcBef>
              <a:spcAft>
                <a:spcPts val="300"/>
              </a:spcAft>
              <a:buClr>
                <a:srgbClr val="000000"/>
              </a:buClr>
              <a:buFont typeface="Arial"/>
              <a:buNone/>
              <a:defRPr sz="1200" b="0" i="0" u="none" strike="noStrike" cap="none">
                <a:solidFill>
                  <a:srgbClr val="000000"/>
                </a:solidFill>
                <a:latin typeface="Arial"/>
                <a:ea typeface="Arial"/>
                <a:cs typeface="Arial"/>
                <a:sym typeface="Arial"/>
              </a:defRPr>
            </a:lvl1pPr>
            <a:lvl2pPr marL="135731" marR="0" lvl="1" indent="-59531" algn="l" rtl="0">
              <a:lnSpc>
                <a:spcPct val="100000"/>
              </a:lnSpc>
              <a:spcBef>
                <a:spcPts val="300"/>
              </a:spcBef>
              <a:spcAft>
                <a:spcPts val="300"/>
              </a:spcAft>
              <a:buClr>
                <a:schemeClr val="lt2"/>
              </a:buClr>
              <a:buSzPct val="100000"/>
              <a:buFont typeface="Arial"/>
              <a:buChar char="•"/>
              <a:defRPr sz="1200" b="0" i="0" u="none" strike="noStrike" cap="none">
                <a:solidFill>
                  <a:srgbClr val="000000"/>
                </a:solidFill>
                <a:latin typeface="Arial"/>
                <a:ea typeface="Arial"/>
                <a:cs typeface="Arial"/>
                <a:sym typeface="Arial"/>
              </a:defRPr>
            </a:lvl2pPr>
            <a:lvl3pPr marL="264319" marR="0" lvl="2" indent="-54769" algn="l" rtl="0">
              <a:lnSpc>
                <a:spcPct val="100000"/>
              </a:lnSpc>
              <a:spcBef>
                <a:spcPts val="300"/>
              </a:spcBef>
              <a:spcAft>
                <a:spcPts val="300"/>
              </a:spcAft>
              <a:buClr>
                <a:schemeClr val="accent4"/>
              </a:buClr>
              <a:buSzPct val="100000"/>
              <a:buFont typeface="Arial"/>
              <a:buChar char="‒"/>
              <a:defRPr sz="1200" b="0" i="0" u="none" strike="noStrike" cap="none">
                <a:solidFill>
                  <a:srgbClr val="000000"/>
                </a:solidFill>
                <a:latin typeface="Arial"/>
                <a:ea typeface="Arial"/>
                <a:cs typeface="Arial"/>
                <a:sym typeface="Arial"/>
              </a:defRPr>
            </a:lvl3pPr>
            <a:lvl4pPr marL="585788" marR="0" lvl="3" indent="-4763" algn="l" rtl="0">
              <a:lnSpc>
                <a:spcPct val="125000"/>
              </a:lnSpc>
              <a:spcBef>
                <a:spcPts val="0"/>
              </a:spcBef>
              <a:spcAft>
                <a:spcPts val="638"/>
              </a:spcAft>
              <a:buClr>
                <a:schemeClr val="dk1"/>
              </a:buClr>
              <a:buFont typeface="Arial"/>
              <a:buNone/>
              <a:defRPr sz="900" b="0" i="0" u="none" strike="noStrike" cap="none">
                <a:solidFill>
                  <a:schemeClr val="lt2"/>
                </a:solidFill>
                <a:latin typeface="Arial"/>
                <a:ea typeface="Arial"/>
                <a:cs typeface="Arial"/>
                <a:sym typeface="Arial"/>
              </a:defRPr>
            </a:lvl4pPr>
            <a:lvl5pPr marL="1543050" marR="0" lvl="4" indent="-85725" algn="l" rtl="0">
              <a:spcBef>
                <a:spcPts val="270"/>
              </a:spcBef>
              <a:buClr>
                <a:schemeClr val="dk1"/>
              </a:buClr>
              <a:buSzPct val="100000"/>
              <a:buFont typeface="Arial"/>
              <a:buChar char="»"/>
              <a:defRPr sz="1350" b="0" i="0" u="none" strike="noStrike" cap="none">
                <a:solidFill>
                  <a:schemeClr val="dk1"/>
                </a:solidFill>
                <a:latin typeface="Arial"/>
                <a:ea typeface="Arial"/>
                <a:cs typeface="Arial"/>
                <a:sym typeface="Arial"/>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sldNum" idx="12"/>
          </p:nvPr>
        </p:nvSpPr>
        <p:spPr>
          <a:xfrm>
            <a:off x="8497765" y="6489580"/>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US" sz="600" b="1" i="0" u="none" strike="noStrike" cap="none">
                <a:solidFill>
                  <a:schemeClr val="dk2"/>
                </a:solidFill>
                <a:latin typeface="Arial"/>
                <a:ea typeface="Arial"/>
                <a:cs typeface="Arial"/>
                <a:sym typeface="Arial"/>
              </a:rPr>
              <a:pPr marL="0" marR="0" lvl="0" indent="0" algn="l" rtl="0">
                <a:spcBef>
                  <a:spcPts val="0"/>
                </a:spcBef>
                <a:buSzPct val="25000"/>
                <a:buNone/>
              </a:pPr>
              <a:t>‹#›</a:t>
            </a:fld>
            <a:endParaRPr lang="en-US" sz="600" b="1" i="0" u="none" strike="noStrike" cap="none">
              <a:solidFill>
                <a:schemeClr val="dk2"/>
              </a:solidFill>
              <a:latin typeface="Arial"/>
              <a:ea typeface="Arial"/>
              <a:cs typeface="Arial"/>
              <a:sym typeface="Arial"/>
            </a:endParaRPr>
          </a:p>
        </p:txBody>
      </p:sp>
      <p:sp>
        <p:nvSpPr>
          <p:cNvPr id="22" name="Shape 22"/>
          <p:cNvSpPr txBox="1">
            <a:spLocks noGrp="1"/>
          </p:cNvSpPr>
          <p:nvPr>
            <p:ph type="ftr" idx="11"/>
          </p:nvPr>
        </p:nvSpPr>
        <p:spPr>
          <a:xfrm>
            <a:off x="6325386" y="6489580"/>
            <a:ext cx="2139656" cy="125533"/>
          </a:xfrm>
          <a:prstGeom prst="rect">
            <a:avLst/>
          </a:prstGeom>
          <a:noFill/>
          <a:ln>
            <a:noFill/>
          </a:ln>
        </p:spPr>
        <p:txBody>
          <a:bodyPr lIns="91425" tIns="91425" rIns="91425" bIns="91425" anchor="ctr" anchorCtr="0"/>
          <a:lstStyle>
            <a:lvl1pPr marL="0" marR="0" lvl="0" indent="0" algn="r" rtl="0">
              <a:spcBef>
                <a:spcPts val="0"/>
              </a:spcBef>
              <a:buNone/>
              <a:defRPr sz="600" b="0" i="0" u="none" strike="noStrike" cap="none">
                <a:solidFill>
                  <a:schemeClr val="dk2"/>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r>
              <a:rPr lang="en-US"/>
              <a:t>TestNav Technical Overview</a:t>
            </a:r>
            <a:endParaRPr/>
          </a:p>
        </p:txBody>
      </p:sp>
    </p:spTree>
    <p:extLst>
      <p:ext uri="{BB962C8B-B14F-4D97-AF65-F5344CB8AC3E}">
        <p14:creationId xmlns:p14="http://schemas.microsoft.com/office/powerpoint/2010/main" val="23854131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6" y="784225"/>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 name="Title 1"/>
          <p:cNvSpPr>
            <a:spLocks noGrp="1"/>
          </p:cNvSpPr>
          <p:nvPr>
            <p:ph type="ctrTitle"/>
          </p:nvPr>
        </p:nvSpPr>
        <p:spPr>
          <a:xfrm>
            <a:off x="2430000" y="2973600"/>
            <a:ext cx="4284000" cy="1044000"/>
          </a:xfrm>
        </p:spPr>
        <p:txBody>
          <a:bodyPr anchor="ctr" anchorCtr="0"/>
          <a:lstStyle>
            <a:lvl1pPr algn="ctr">
              <a:lnSpc>
                <a:spcPts val="2700"/>
              </a:lnSpc>
              <a:defRPr sz="2550">
                <a:solidFill>
                  <a:schemeClr val="tx1"/>
                </a:solidFill>
                <a:latin typeface="+mj-lt"/>
              </a:defRPr>
            </a:lvl1pPr>
          </a:lstStyle>
          <a:p>
            <a:r>
              <a:rPr lang="en-US"/>
              <a:t>Click to edit Master title style</a:t>
            </a:r>
            <a:endParaRPr lang="en-GB"/>
          </a:p>
        </p:txBody>
      </p:sp>
    </p:spTree>
    <p:extLst>
      <p:ext uri="{BB962C8B-B14F-4D97-AF65-F5344CB8AC3E}">
        <p14:creationId xmlns:p14="http://schemas.microsoft.com/office/powerpoint/2010/main" val="2421261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23887" y="1709740"/>
            <a:ext cx="7886700" cy="2852737"/>
          </a:xfrm>
          <a:prstGeom prst="rect">
            <a:avLst/>
          </a:prstGeom>
          <a:noFill/>
          <a:ln>
            <a:noFill/>
          </a:ln>
        </p:spPr>
        <p:txBody>
          <a:bodyPr lIns="91425" tIns="91425" rIns="91425" bIns="91425" anchor="ctr" anchorCtr="1"/>
          <a:lstStyle>
            <a:lvl1pPr marL="0" marR="0" lvl="0" indent="0" algn="ctr" rtl="0">
              <a:lnSpc>
                <a:spcPct val="90909"/>
              </a:lnSpc>
              <a:spcBef>
                <a:spcPts val="0"/>
              </a:spcBef>
              <a:buClr>
                <a:schemeClr val="dk1"/>
              </a:buClr>
              <a:buFont typeface="Times New Roman"/>
              <a:buNone/>
              <a:defRPr sz="3300" b="1" i="0" u="none" strike="noStrike" cap="none">
                <a:solidFill>
                  <a:schemeClr val="dk1"/>
                </a:solidFill>
                <a:latin typeface="Times New Roman"/>
                <a:ea typeface="Times New Roman"/>
                <a:cs typeface="Times New Roman"/>
                <a:sym typeface="Times New Roman"/>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5" name="Shape 25"/>
          <p:cNvSpPr txBox="1">
            <a:spLocks noGrp="1"/>
          </p:cNvSpPr>
          <p:nvPr>
            <p:ph type="body" idx="1"/>
          </p:nvPr>
        </p:nvSpPr>
        <p:spPr>
          <a:xfrm>
            <a:off x="623887" y="4589464"/>
            <a:ext cx="7886700" cy="1500187"/>
          </a:xfrm>
          <a:prstGeom prst="rect">
            <a:avLst/>
          </a:prstGeom>
          <a:noFill/>
          <a:ln>
            <a:noFill/>
          </a:ln>
        </p:spPr>
        <p:txBody>
          <a:bodyPr lIns="91425" tIns="91425" rIns="91425" bIns="91425" anchor="t" anchorCtr="0"/>
          <a:lstStyle>
            <a:lvl1pPr marL="0" marR="0" lvl="0" indent="0" algn="l" rtl="0">
              <a:lnSpc>
                <a:spcPct val="79166"/>
              </a:lnSpc>
              <a:spcBef>
                <a:spcPts val="0"/>
              </a:spcBef>
              <a:spcAft>
                <a:spcPts val="0"/>
              </a:spcAft>
              <a:buClr>
                <a:schemeClr val="lt2"/>
              </a:buClr>
              <a:buFont typeface="Arial"/>
              <a:buNone/>
              <a:defRPr sz="1800" b="0" i="0" u="none" strike="noStrike" cap="none">
                <a:solidFill>
                  <a:schemeClr val="lt2"/>
                </a:solidFill>
                <a:latin typeface="Arial"/>
                <a:ea typeface="Arial"/>
                <a:cs typeface="Arial"/>
                <a:sym typeface="Arial"/>
              </a:defRPr>
            </a:lvl1pPr>
            <a:lvl2pPr marL="342900" marR="0" lvl="1" indent="0" algn="l" rtl="0">
              <a:lnSpc>
                <a:spcPct val="95000"/>
              </a:lnSpc>
              <a:spcBef>
                <a:spcPts val="0"/>
              </a:spcBef>
              <a:spcAft>
                <a:spcPts val="0"/>
              </a:spcAft>
              <a:buClr>
                <a:schemeClr val="lt2"/>
              </a:buClr>
              <a:buFont typeface="Arial"/>
              <a:buNone/>
              <a:defRPr sz="1500" b="0" i="0" u="none" strike="noStrike" cap="none">
                <a:solidFill>
                  <a:schemeClr val="lt2"/>
                </a:solidFill>
                <a:latin typeface="Arial"/>
                <a:ea typeface="Arial"/>
                <a:cs typeface="Arial"/>
                <a:sym typeface="Arial"/>
              </a:defRPr>
            </a:lvl2pPr>
            <a:lvl3pPr marL="685800" marR="0" lvl="2" indent="0" algn="l" rtl="0">
              <a:lnSpc>
                <a:spcPct val="105555"/>
              </a:lnSpc>
              <a:spcBef>
                <a:spcPts val="0"/>
              </a:spcBef>
              <a:spcAft>
                <a:spcPts val="0"/>
              </a:spcAft>
              <a:buClr>
                <a:schemeClr val="accent4"/>
              </a:buClr>
              <a:buFont typeface="Arial"/>
              <a:buNone/>
              <a:defRPr sz="1350" b="0" i="0" u="none" strike="noStrike" cap="none">
                <a:solidFill>
                  <a:schemeClr val="lt2"/>
                </a:solidFill>
                <a:latin typeface="Arial"/>
                <a:ea typeface="Arial"/>
                <a:cs typeface="Arial"/>
                <a:sym typeface="Arial"/>
              </a:defRPr>
            </a:lvl3pPr>
            <a:lvl4pPr marL="1028700" marR="0" lvl="3" indent="0" algn="l" rtl="0">
              <a:lnSpc>
                <a:spcPct val="93750"/>
              </a:lnSpc>
              <a:spcBef>
                <a:spcPts val="0"/>
              </a:spcBef>
              <a:spcAft>
                <a:spcPts val="638"/>
              </a:spcAft>
              <a:buClr>
                <a:schemeClr val="dk1"/>
              </a:buClr>
              <a:buFont typeface="Arial"/>
              <a:buNone/>
              <a:defRPr sz="1200" b="0" i="0" u="none" strike="noStrike" cap="none">
                <a:solidFill>
                  <a:schemeClr val="lt2"/>
                </a:solidFill>
                <a:latin typeface="Arial"/>
                <a:ea typeface="Arial"/>
                <a:cs typeface="Arial"/>
                <a:sym typeface="Arial"/>
              </a:defRPr>
            </a:lvl4pPr>
            <a:lvl5pPr marL="1371600" marR="0" lvl="4"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5pPr>
            <a:lvl6pPr marL="1714500" marR="0" lvl="5"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6pPr>
            <a:lvl7pPr marL="2057400" marR="0" lvl="6"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7pPr>
            <a:lvl8pPr marL="2400300" marR="0" lvl="7"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8pPr>
            <a:lvl9pPr marL="2743200" marR="0" lvl="8" indent="0" algn="l" rtl="0">
              <a:spcBef>
                <a:spcPts val="240"/>
              </a:spcBef>
              <a:buClr>
                <a:schemeClr val="dk1"/>
              </a:buClr>
              <a:buFont typeface="Arial"/>
              <a:buNone/>
              <a:defRPr sz="12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sldNum" idx="12"/>
          </p:nvPr>
        </p:nvSpPr>
        <p:spPr>
          <a:xfrm>
            <a:off x="8497765" y="6489580"/>
            <a:ext cx="433137" cy="125533"/>
          </a:xfrm>
          <a:prstGeom prst="rect">
            <a:avLst/>
          </a:prstGeom>
          <a:noFill/>
          <a:ln>
            <a:noFill/>
          </a:ln>
        </p:spPr>
        <p:txBody>
          <a:bodyPr lIns="0" tIns="0" rIns="0" bIns="0" anchor="ctr" anchorCtr="0">
            <a:noAutofit/>
          </a:bodyPr>
          <a:lstStyle/>
          <a:p>
            <a:pPr marL="0" marR="0" lvl="0" indent="0" algn="l" rtl="0">
              <a:spcBef>
                <a:spcPts val="0"/>
              </a:spcBef>
              <a:buSzPct val="25000"/>
              <a:buNone/>
            </a:pPr>
            <a:fld id="{00000000-1234-1234-1234-123412341234}" type="slidenum">
              <a:rPr lang="en-US" sz="600" b="1" i="0" u="none" strike="noStrike" cap="none">
                <a:solidFill>
                  <a:schemeClr val="dk2"/>
                </a:solidFill>
                <a:latin typeface="Arial"/>
                <a:ea typeface="Arial"/>
                <a:cs typeface="Arial"/>
                <a:sym typeface="Arial"/>
              </a:rPr>
              <a:pPr marL="0" marR="0" lvl="0" indent="0" algn="l" rtl="0">
                <a:spcBef>
                  <a:spcPts val="0"/>
                </a:spcBef>
                <a:buSzPct val="25000"/>
                <a:buNone/>
              </a:pPr>
              <a:t>‹#›</a:t>
            </a:fld>
            <a:endParaRPr lang="en-US" sz="600" b="1" i="0" u="none" strike="noStrike" cap="none">
              <a:solidFill>
                <a:schemeClr val="dk2"/>
              </a:solidFill>
              <a:latin typeface="Arial"/>
              <a:ea typeface="Arial"/>
              <a:cs typeface="Arial"/>
              <a:sym typeface="Arial"/>
            </a:endParaRPr>
          </a:p>
        </p:txBody>
      </p:sp>
      <p:sp>
        <p:nvSpPr>
          <p:cNvPr id="27" name="Shape 27"/>
          <p:cNvSpPr txBox="1">
            <a:spLocks noGrp="1"/>
          </p:cNvSpPr>
          <p:nvPr>
            <p:ph type="ftr" idx="11"/>
          </p:nvPr>
        </p:nvSpPr>
        <p:spPr>
          <a:xfrm>
            <a:off x="6325386" y="6489580"/>
            <a:ext cx="2139656" cy="125533"/>
          </a:xfrm>
          <a:prstGeom prst="rect">
            <a:avLst/>
          </a:prstGeom>
          <a:noFill/>
          <a:ln>
            <a:noFill/>
          </a:ln>
        </p:spPr>
        <p:txBody>
          <a:bodyPr lIns="91425" tIns="91425" rIns="91425" bIns="91425" anchor="ctr" anchorCtr="0"/>
          <a:lstStyle>
            <a:lvl1pPr marL="0" marR="0" lvl="0" indent="0" algn="r" rtl="0">
              <a:spcBef>
                <a:spcPts val="0"/>
              </a:spcBef>
              <a:buNone/>
              <a:defRPr sz="600" b="0" i="0" u="none" strike="noStrike" cap="none">
                <a:solidFill>
                  <a:schemeClr val="dk2"/>
                </a:solidFill>
                <a:latin typeface="Arial"/>
                <a:ea typeface="Arial"/>
                <a:cs typeface="Arial"/>
                <a:sym typeface="Arial"/>
              </a:defRPr>
            </a:lvl1pPr>
            <a:lvl2pPr marL="342900" marR="0" lvl="1" indent="0" algn="l" rtl="0">
              <a:spcBef>
                <a:spcPts val="0"/>
              </a:spcBef>
              <a:buNone/>
              <a:defRPr sz="1350" b="0" i="0" u="none" strike="noStrike" cap="none">
                <a:solidFill>
                  <a:schemeClr val="dk1"/>
                </a:solidFill>
                <a:latin typeface="Arial"/>
                <a:ea typeface="Arial"/>
                <a:cs typeface="Arial"/>
                <a:sym typeface="Arial"/>
              </a:defRPr>
            </a:lvl2pPr>
            <a:lvl3pPr marL="685800" marR="0" lvl="2" indent="0" algn="l" rtl="0">
              <a:spcBef>
                <a:spcPts val="0"/>
              </a:spcBef>
              <a:buNone/>
              <a:defRPr sz="1350" b="0" i="0" u="none" strike="noStrike" cap="none">
                <a:solidFill>
                  <a:schemeClr val="dk1"/>
                </a:solidFill>
                <a:latin typeface="Arial"/>
                <a:ea typeface="Arial"/>
                <a:cs typeface="Arial"/>
                <a:sym typeface="Arial"/>
              </a:defRPr>
            </a:lvl3pPr>
            <a:lvl4pPr marL="1028700" marR="0" lvl="3" indent="0" algn="l" rtl="0">
              <a:spcBef>
                <a:spcPts val="0"/>
              </a:spcBef>
              <a:buNone/>
              <a:defRPr sz="1350" b="0" i="0" u="none" strike="noStrike" cap="none">
                <a:solidFill>
                  <a:schemeClr val="dk1"/>
                </a:solidFill>
                <a:latin typeface="Arial"/>
                <a:ea typeface="Arial"/>
                <a:cs typeface="Arial"/>
                <a:sym typeface="Arial"/>
              </a:defRPr>
            </a:lvl4pPr>
            <a:lvl5pPr marL="1371600" marR="0" lvl="4" indent="0" algn="l" rtl="0">
              <a:spcBef>
                <a:spcPts val="0"/>
              </a:spcBef>
              <a:buNone/>
              <a:defRPr sz="1350" b="0" i="0" u="none" strike="noStrike" cap="none">
                <a:solidFill>
                  <a:schemeClr val="dk1"/>
                </a:solidFill>
                <a:latin typeface="Arial"/>
                <a:ea typeface="Arial"/>
                <a:cs typeface="Arial"/>
                <a:sym typeface="Arial"/>
              </a:defRPr>
            </a:lvl5pPr>
            <a:lvl6pPr marL="1714500" marR="0" lvl="5" indent="0" algn="l" rtl="0">
              <a:spcBef>
                <a:spcPts val="0"/>
              </a:spcBef>
              <a:buNone/>
              <a:defRPr sz="1350" b="0" i="0" u="none" strike="noStrike" cap="none">
                <a:solidFill>
                  <a:schemeClr val="dk1"/>
                </a:solidFill>
                <a:latin typeface="Arial"/>
                <a:ea typeface="Arial"/>
                <a:cs typeface="Arial"/>
                <a:sym typeface="Arial"/>
              </a:defRPr>
            </a:lvl6pPr>
            <a:lvl7pPr marL="2057400" marR="0" lvl="6" indent="0" algn="l" rtl="0">
              <a:spcBef>
                <a:spcPts val="0"/>
              </a:spcBef>
              <a:buNone/>
              <a:defRPr sz="1350" b="0" i="0" u="none" strike="noStrike" cap="none">
                <a:solidFill>
                  <a:schemeClr val="dk1"/>
                </a:solidFill>
                <a:latin typeface="Arial"/>
                <a:ea typeface="Arial"/>
                <a:cs typeface="Arial"/>
                <a:sym typeface="Arial"/>
              </a:defRPr>
            </a:lvl7pPr>
            <a:lvl8pPr marL="2400300" marR="0" lvl="7" indent="0" algn="l" rtl="0">
              <a:spcBef>
                <a:spcPts val="0"/>
              </a:spcBef>
              <a:buNone/>
              <a:defRPr sz="1350" b="0" i="0" u="none" strike="noStrike" cap="none">
                <a:solidFill>
                  <a:schemeClr val="dk1"/>
                </a:solidFill>
                <a:latin typeface="Arial"/>
                <a:ea typeface="Arial"/>
                <a:cs typeface="Arial"/>
                <a:sym typeface="Arial"/>
              </a:defRPr>
            </a:lvl8pPr>
            <a:lvl9pPr marL="2743200" marR="0" lvl="8" indent="0" algn="l" rtl="0">
              <a:spcBef>
                <a:spcPts val="0"/>
              </a:spcBef>
              <a:buNone/>
              <a:defRPr sz="1350" b="0" i="0" u="none" strike="noStrike" cap="none">
                <a:solidFill>
                  <a:schemeClr val="dk1"/>
                </a:solidFill>
                <a:latin typeface="Arial"/>
                <a:ea typeface="Arial"/>
                <a:cs typeface="Arial"/>
                <a:sym typeface="Arial"/>
              </a:defRPr>
            </a:lvl9pPr>
          </a:lstStyle>
          <a:p>
            <a:r>
              <a:rPr lang="en-US"/>
              <a:t>TestNav Technical Overview</a:t>
            </a:r>
            <a:endParaRPr/>
          </a:p>
        </p:txBody>
      </p:sp>
    </p:spTree>
    <p:extLst>
      <p:ext uri="{BB962C8B-B14F-4D97-AF65-F5344CB8AC3E}">
        <p14:creationId xmlns:p14="http://schemas.microsoft.com/office/powerpoint/2010/main" val="3131474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9" y="417601"/>
            <a:ext cx="5081587" cy="1115925"/>
          </a:xfrm>
        </p:spPr>
        <p:txBody>
          <a:bodyPr/>
          <a:lstStyle/>
          <a:p>
            <a:r>
              <a:rPr lang="en-US"/>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178594" indent="-178594">
              <a:spcBef>
                <a:spcPts val="851"/>
              </a:spcBef>
              <a:buFont typeface="+mj-lt"/>
              <a:buAutoNum type="arabicPeriod"/>
              <a:defRPr b="1">
                <a:solidFill>
                  <a:schemeClr val="tx1"/>
                </a:solidFill>
              </a:defRPr>
            </a:lvl1pPr>
            <a:lvl2pPr marL="321469" indent="-135731">
              <a:buFont typeface="Arial" panose="020B0604020202020204" pitchFamily="34" charset="0"/>
              <a:buChar char="‒"/>
              <a:defRPr>
                <a:solidFill>
                  <a:srgbClr val="000000"/>
                </a:solidFill>
              </a:defRPr>
            </a:lvl2pPr>
            <a:lvl3pPr marL="471488" indent="-157163">
              <a:defRPr>
                <a:solidFill>
                  <a:srgbClr val="000000"/>
                </a:solidFill>
              </a:defRPr>
            </a:lvl3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4"/>
          </p:nvPr>
        </p:nvSpPr>
        <p:spPr>
          <a:xfrm>
            <a:off x="8497766" y="6489578"/>
            <a:ext cx="433138" cy="125534"/>
          </a:xfrm>
        </p:spPr>
        <p:txBody>
          <a:bodyPr/>
          <a:lstStyle/>
          <a:p>
            <a:fld id="{DDBE135E-2566-4748-853C-8A3B78F0FB00}" type="slidenum">
              <a:rPr lang="en-GB" smtClean="0"/>
              <a:pPr/>
              <a:t>‹#›</a:t>
            </a:fld>
            <a:endParaRPr lang="en-GB"/>
          </a:p>
        </p:txBody>
      </p:sp>
    </p:spTree>
    <p:extLst>
      <p:ext uri="{BB962C8B-B14F-4D97-AF65-F5344CB8AC3E}">
        <p14:creationId xmlns:p14="http://schemas.microsoft.com/office/powerpoint/2010/main" val="1279591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2"/>
            <a:ext cx="6241801" cy="848775"/>
          </a:xfrm>
        </p:spPr>
        <p:txBody>
          <a:bodyPr anchor="t" anchorCtr="0"/>
          <a:lstStyle>
            <a:lvl1pPr>
              <a:lnSpc>
                <a:spcPts val="3000"/>
              </a:lnSpc>
              <a:defRPr sz="2550">
                <a:solidFill>
                  <a:schemeClr val="tx1"/>
                </a:solidFill>
                <a:latin typeface="+mj-lt"/>
              </a:defRPr>
            </a:lvl1pPr>
          </a:lstStyle>
          <a:p>
            <a:r>
              <a:rPr lang="en-US"/>
              <a:t>Click to edit Master title style</a:t>
            </a:r>
            <a:endParaRPr lang="en-GB"/>
          </a:p>
        </p:txBody>
      </p:sp>
      <p:sp>
        <p:nvSpPr>
          <p:cNvPr id="3" name="Content Placeholder 2"/>
          <p:cNvSpPr>
            <a:spLocks noGrp="1"/>
          </p:cNvSpPr>
          <p:nvPr>
            <p:ph idx="1"/>
          </p:nvPr>
        </p:nvSpPr>
        <p:spPr>
          <a:xfrm>
            <a:off x="539999" y="1400176"/>
            <a:ext cx="5052764" cy="3124201"/>
          </a:xfrm>
        </p:spPr>
        <p:txBody>
          <a:bodyPr/>
          <a:lstStyle>
            <a:lvl1pPr marL="0" indent="0">
              <a:lnSpc>
                <a:spcPts val="1425"/>
              </a:lnSpc>
              <a:spcAft>
                <a:spcPts val="0"/>
              </a:spcAft>
              <a:buClr>
                <a:schemeClr val="tx1"/>
              </a:buClr>
              <a:buFont typeface="Arial" panose="020B0604020202020204" pitchFamily="34" charset="0"/>
              <a:buNone/>
              <a:defRPr sz="1200" b="0" i="0" kern="0" baseline="0">
                <a:solidFill>
                  <a:srgbClr val="000000"/>
                </a:solidFill>
                <a:latin typeface="+mn-lt"/>
              </a:defRPr>
            </a:lvl1pPr>
            <a:lvl2pPr marL="0" indent="0">
              <a:lnSpc>
                <a:spcPts val="1200"/>
              </a:lnSpc>
              <a:spcBef>
                <a:spcPts val="1276"/>
              </a:spcBef>
              <a:spcAft>
                <a:spcPts val="0"/>
              </a:spcAft>
              <a:buNone/>
              <a:defRPr sz="900" i="1">
                <a:solidFill>
                  <a:srgbClr val="000000"/>
                </a:solidFill>
              </a:defRPr>
            </a:lvl2pPr>
            <a:lvl3pPr marL="494100" indent="-191700">
              <a:defRPr/>
            </a:lvl3pPr>
          </a:lstStyle>
          <a:p>
            <a:pPr lvl="0"/>
            <a:r>
              <a:rPr lang="en-US"/>
              <a:t>Click to edit Master text styles</a:t>
            </a:r>
          </a:p>
        </p:txBody>
      </p:sp>
      <p:sp>
        <p:nvSpPr>
          <p:cNvPr id="6" name="Picture Placeholder 5"/>
          <p:cNvSpPr>
            <a:spLocks noGrp="1"/>
          </p:cNvSpPr>
          <p:nvPr>
            <p:ph type="pic" sz="quarter" idx="10" hasCustomPrompt="1"/>
          </p:nvPr>
        </p:nvSpPr>
        <p:spPr>
          <a:xfrm>
            <a:off x="6048376" y="1447800"/>
            <a:ext cx="2562225" cy="4524375"/>
          </a:xfrm>
          <a:solidFill>
            <a:srgbClr val="BBBBBB"/>
          </a:solidFill>
        </p:spPr>
        <p:txBody>
          <a:bodyPr vert="horz" lIns="0" tIns="2700000" rIns="0" bIns="0" rtlCol="0">
            <a:noAutofit/>
          </a:bodyPr>
          <a:lstStyle>
            <a:lvl1pPr marL="0" marR="0" indent="0" algn="ctr" defTabSz="685800" rtl="0" eaLnBrk="1" fontAlgn="auto" latinLnBrk="0" hangingPunct="1">
              <a:lnSpc>
                <a:spcPts val="1425"/>
              </a:lnSpc>
              <a:spcBef>
                <a:spcPts val="0"/>
              </a:spcBef>
              <a:spcAft>
                <a:spcPts val="0"/>
              </a:spcAft>
              <a:buClrTx/>
              <a:buSzTx/>
              <a:buFont typeface="Arial" pitchFamily="34" charset="0"/>
              <a:buNone/>
              <a:tabLst/>
              <a:defRPr lang="en-US" sz="825" dirty="0"/>
            </a:lvl1pPr>
          </a:lstStyle>
          <a:p>
            <a:pPr marL="0" marR="0" lvl="0" indent="0" algn="ctr" defTabSz="685800" rtl="0" eaLnBrk="1" fontAlgn="auto" latinLnBrk="0" hangingPunct="1">
              <a:lnSpc>
                <a:spcPts val="1425"/>
              </a:lnSpc>
              <a:spcBef>
                <a:spcPts val="0"/>
              </a:spcBef>
              <a:spcAft>
                <a:spcPts val="0"/>
              </a:spcAft>
              <a:buClrTx/>
              <a:buSzTx/>
              <a:buFont typeface="Arial" pitchFamily="34" charset="0"/>
              <a:buNone/>
              <a:tabLst/>
              <a:defRPr/>
            </a:pPr>
            <a:r>
              <a:rPr lang="en-GB"/>
              <a:t>Insert photographic image</a:t>
            </a:r>
            <a:endParaRPr lang="en-US"/>
          </a:p>
        </p:txBody>
      </p:sp>
      <p:cxnSp>
        <p:nvCxnSpPr>
          <p:cNvPr id="8" name="Straight Connector 7"/>
          <p:cNvCxnSpPr/>
          <p:nvPr userDrawn="1"/>
        </p:nvCxnSpPr>
        <p:spPr>
          <a:xfrm>
            <a:off x="533401"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6" y="6172202"/>
            <a:ext cx="3343275" cy="257175"/>
          </a:xfrm>
        </p:spPr>
        <p:txBody>
          <a:bodyPr/>
          <a:lstStyle>
            <a:lvl1pPr algn="r">
              <a:lnSpc>
                <a:spcPts val="675"/>
              </a:lnSpc>
              <a:spcAft>
                <a:spcPts val="0"/>
              </a:spcAft>
              <a:defRPr sz="450">
                <a:solidFill>
                  <a:srgbClr val="003057"/>
                </a:solidFill>
              </a:defRPr>
            </a:lvl1pPr>
          </a:lstStyle>
          <a:p>
            <a:pPr lvl="0"/>
            <a:r>
              <a:rPr lang="en-US"/>
              <a:t>Click to edit Master text styles</a:t>
            </a:r>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6" y="6489578"/>
            <a:ext cx="433138" cy="125534"/>
          </a:xfrm>
          <a:prstGeom prst="rect">
            <a:avLst/>
          </a:prstGeom>
        </p:spPr>
        <p:txBody>
          <a:bodyPr vert="horz" lIns="0" tIns="0" rIns="0" bIns="0" rtlCol="0" anchor="ctr" anchorCtr="0"/>
          <a:lstStyle>
            <a:lvl1pPr algn="l">
              <a:defRPr sz="6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91"/>
            <a:ext cx="918000" cy="279915"/>
          </a:xfrm>
          <a:prstGeom prst="rect">
            <a:avLst/>
          </a:prstGeom>
        </p:spPr>
      </p:pic>
    </p:spTree>
    <p:extLst>
      <p:ext uri="{BB962C8B-B14F-4D97-AF65-F5344CB8AC3E}">
        <p14:creationId xmlns:p14="http://schemas.microsoft.com/office/powerpoint/2010/main" val="1338379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7"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3000"/>
              </a:lnSpc>
              <a:defRPr sz="2550" i="0">
                <a:solidFill>
                  <a:schemeClr val="tx1"/>
                </a:solidFill>
                <a:latin typeface="+mj-lt"/>
              </a:defRPr>
            </a:lvl1pPr>
          </a:lstStyle>
          <a:p>
            <a:r>
              <a:rPr lang="en-US"/>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1575"/>
              </a:lnSpc>
              <a:defRPr>
                <a:solidFill>
                  <a:schemeClr val="tx2"/>
                </a:solidFill>
              </a:defRPr>
            </a:lvl1pPr>
            <a:lvl2pPr marL="0" indent="0" algn="ctr">
              <a:lnSpc>
                <a:spcPts val="1575"/>
              </a:lnSpc>
              <a:buNone/>
              <a:defRPr b="1">
                <a:solidFill>
                  <a:schemeClr val="tx2"/>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82856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1" y="3558921"/>
            <a:ext cx="3380239" cy="216408"/>
          </a:xfrm>
          <a:prstGeom prst="rect">
            <a:avLst/>
          </a:prstGeom>
        </p:spPr>
      </p:pic>
    </p:spTree>
    <p:extLst>
      <p:ext uri="{BB962C8B-B14F-4D97-AF65-F5344CB8AC3E}">
        <p14:creationId xmlns:p14="http://schemas.microsoft.com/office/powerpoint/2010/main" val="4025186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Content Placeholder 4"/>
          <p:cNvSpPr>
            <a:spLocks noGrp="1"/>
          </p:cNvSpPr>
          <p:nvPr>
            <p:ph sz="quarter" idx="11"/>
          </p:nvPr>
        </p:nvSpPr>
        <p:spPr>
          <a:xfrm>
            <a:off x="4648200" y="381000"/>
            <a:ext cx="4038600" cy="5867400"/>
          </a:xfrm>
        </p:spPr>
        <p:txBody>
          <a:bodyPr/>
          <a:lstStyle>
            <a:lvl1pPr marL="0" indent="0">
              <a:buNone/>
              <a:defRPr/>
            </a:lvl1pPr>
          </a:lstStyle>
          <a:p>
            <a:pPr lvl="0"/>
            <a:r>
              <a:rPr lang="en-US"/>
              <a:t>Click to edit Master text styles</a:t>
            </a:r>
          </a:p>
        </p:txBody>
      </p:sp>
      <p:sp>
        <p:nvSpPr>
          <p:cNvPr id="4" name="Text Placeholder 3"/>
          <p:cNvSpPr>
            <a:spLocks noGrp="1"/>
          </p:cNvSpPr>
          <p:nvPr>
            <p:ph type="body" sz="quarter" idx="12"/>
          </p:nvPr>
        </p:nvSpPr>
        <p:spPr>
          <a:xfrm>
            <a:off x="533400" y="381000"/>
            <a:ext cx="39624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6787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154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6107066-7930-8469-D0B4-AFE02B8A0B8C}"/>
              </a:ext>
            </a:extLst>
          </p:cNvPr>
          <p:cNvSpPr/>
          <p:nvPr userDrawn="1"/>
        </p:nvSpPr>
        <p:spPr>
          <a:xfrm>
            <a:off x="228600" y="276225"/>
            <a:ext cx="3810000" cy="571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FDBC0B0-7217-98CB-4A68-64A5C358BEB5}"/>
              </a:ext>
            </a:extLst>
          </p:cNvPr>
          <p:cNvSpPr>
            <a:spLocks noGrp="1"/>
          </p:cNvSpPr>
          <p:nvPr>
            <p:ph type="ftr" sz="quarter" idx="10"/>
          </p:nvPr>
        </p:nvSpPr>
        <p:spPr/>
        <p:txBody>
          <a:bodyPr/>
          <a:lstStyle/>
          <a:p>
            <a:pPr>
              <a:defRPr/>
            </a:pPr>
            <a:endParaRPr lang="en-US"/>
          </a:p>
        </p:txBody>
      </p:sp>
      <p:sp>
        <p:nvSpPr>
          <p:cNvPr id="5" name="TextBox 4">
            <a:extLst>
              <a:ext uri="{FF2B5EF4-FFF2-40B4-BE49-F238E27FC236}">
                <a16:creationId xmlns:a16="http://schemas.microsoft.com/office/drawing/2014/main" id="{4929BD56-7B62-2B4C-A8D9-B553CA52EAAF}"/>
              </a:ext>
            </a:extLst>
          </p:cNvPr>
          <p:cNvSpPr txBox="1"/>
          <p:nvPr userDrawn="1"/>
        </p:nvSpPr>
        <p:spPr>
          <a:xfrm>
            <a:off x="4114800" y="381000"/>
            <a:ext cx="4800600" cy="57150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122343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940A4-D6A7-4194-8BE6-B4F58C12954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1E94BD-A7C3-44CB-AE25-3B0AA7E14D0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434B32B-152F-4B2A-8113-FD09F3129DE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DBF4A0-FD1F-40FC-98FE-1532A2A7DB8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18271-D3C2-442D-80AA-0687E6ADF4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0002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1.jpe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jpe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7200" y="6172200"/>
            <a:ext cx="82296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pic>
        <p:nvPicPr>
          <p:cNvPr id="1029" name="Picture 9" descr="AOEd MOM Hor 2C.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6248400"/>
            <a:ext cx="159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09600" y="6491288"/>
            <a:ext cx="62484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04" r:id="rId1"/>
    <p:sldLayoutId id="2147484105" r:id="rId2"/>
    <p:sldLayoutId id="2147484160" r:id="rId3"/>
    <p:sldLayoutId id="2147484106" r:id="rId4"/>
    <p:sldLayoutId id="2147484107" r:id="rId5"/>
    <p:sldLayoutId id="2147484110" r:id="rId6"/>
    <p:sldLayoutId id="2147484113" r:id="rId7"/>
    <p:sldLayoutId id="2147484148" r:id="rId8"/>
    <p:sldLayoutId id="2147484115" r:id="rId9"/>
    <p:sldLayoutId id="2147484149" r:id="rId10"/>
    <p:sldLayoutId id="2147484172"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1B6DA10-90C3-E307-0601-C463F37CE603}"/>
              </a:ext>
            </a:extLst>
          </p:cNvPr>
          <p:cNvSpPr txBox="1">
            <a:spLocks/>
          </p:cNvSpPr>
          <p:nvPr userDrawn="1"/>
        </p:nvSpPr>
        <p:spPr bwMode="auto">
          <a:xfrm>
            <a:off x="457200" y="304800"/>
            <a:ext cx="8229600" cy="762000"/>
          </a:xfrm>
          <a:prstGeom prst="rect">
            <a:avLst/>
          </a:prstGeom>
          <a:solidFill>
            <a:srgbClr val="008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000" kern="1200" baseline="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small" spc="0" normalizeH="0" baseline="0" noProof="0">
              <a:ln>
                <a:noFill/>
              </a:ln>
              <a:solidFill>
                <a:srgbClr val="FFFFFF"/>
              </a:solidFill>
              <a:effectLst/>
              <a:uLnTx/>
              <a:uFillTx/>
              <a:latin typeface="Franklin Gothic Book"/>
              <a:ea typeface="+mj-ea"/>
              <a:cs typeface="+mj-cs"/>
            </a:endParaRPr>
          </a:p>
        </p:txBody>
      </p:sp>
    </p:spTree>
    <p:extLst>
      <p:ext uri="{BB962C8B-B14F-4D97-AF65-F5344CB8AC3E}">
        <p14:creationId xmlns:p14="http://schemas.microsoft.com/office/powerpoint/2010/main" val="768668313"/>
      </p:ext>
    </p:extLst>
  </p:cSld>
  <p:clrMap bg1="lt1" tx1="dk1" bg2="lt2" tx2="dk2" accent1="accent1" accent2="accent2" accent3="accent3" accent4="accent4" accent5="accent5" accent6="accent6" hlink="hlink" folHlink="folHlink"/>
  <p:sldLayoutIdLst>
    <p:sldLayoutId id="21474841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7200" y="6172200"/>
            <a:ext cx="8229600" cy="5175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US"/>
          </a:p>
        </p:txBody>
      </p:sp>
      <p:pic>
        <p:nvPicPr>
          <p:cNvPr id="1029" name="Picture 9" descr="AOEd MOM Hor 2C.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010400" y="6248400"/>
            <a:ext cx="159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09600" y="6491288"/>
            <a:ext cx="6248400"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94900"/>
      </p:ext>
    </p:extLst>
  </p:cSld>
  <p:clrMap bg1="lt1" tx1="dk1" bg2="lt2" tx2="dk2" accent1="accent1" accent2="accent2" accent3="accent3" accent4="accent4" accent5="accent5" accent6="accent6" hlink="hlink" folHlink="folHlink"/>
  <p:sldLayoutIdLst>
    <p:sldLayoutId id="2147484162" r:id="rId1"/>
    <p:sldLayoutId id="2147484119" r:id="rId2"/>
    <p:sldLayoutId id="2147484120" r:id="rId3"/>
    <p:sldLayoutId id="2147484121" r:id="rId4"/>
    <p:sldLayoutId id="2147484163" r:id="rId5"/>
    <p:sldLayoutId id="2147484164" r:id="rId6"/>
    <p:sldLayoutId id="2147484165" r:id="rId7"/>
    <p:sldLayoutId id="2147484166" r:id="rId8"/>
    <p:sldLayoutId id="2147484167" r:id="rId9"/>
    <p:sldLayoutId id="2147484168" r:id="rId10"/>
    <p:sldLayoutId id="2147484169" r:id="rId11"/>
    <p:sldLayoutId id="2147484156" r:id="rId12"/>
    <p:sldLayoutId id="2147484130" r:id="rId13"/>
    <p:sldLayoutId id="2147484131" r:id="rId14"/>
    <p:sldLayoutId id="2147484132" r:id="rId15"/>
    <p:sldLayoutId id="2147484133" r:id="rId16"/>
    <p:sldLayoutId id="2147484134" r:id="rId17"/>
    <p:sldLayoutId id="2147484135" r:id="rId18"/>
    <p:sldLayoutId id="2147484136" r:id="rId19"/>
    <p:sldLayoutId id="2147484137" r:id="rId20"/>
    <p:sldLayoutId id="2147484138" r:id="rId21"/>
    <p:sldLayoutId id="2147484139" r:id="rId2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57200" y="6172202"/>
            <a:ext cx="8229600" cy="517525"/>
          </a:xfrm>
          <a:prstGeom prst="rect">
            <a:avLst/>
          </a:prstGeom>
        </p:spPr>
        <p:txBody>
          <a:bodyPr vert="horz" lIns="91440" tIns="45720" rIns="91440" bIns="45720" rtlCol="0" anchor="ctr"/>
          <a:lstStyle>
            <a:lvl1pPr algn="ctr" fontAlgn="auto">
              <a:spcBef>
                <a:spcPts val="0"/>
              </a:spcBef>
              <a:spcAft>
                <a:spcPts val="0"/>
              </a:spcAft>
              <a:defRPr sz="900" dirty="0">
                <a:solidFill>
                  <a:schemeClr val="tx1">
                    <a:tint val="75000"/>
                  </a:schemeClr>
                </a:solidFill>
                <a:latin typeface="+mn-lt"/>
                <a:cs typeface="+mn-cs"/>
              </a:defRPr>
            </a:lvl1pPr>
          </a:lstStyle>
          <a:p>
            <a:pPr>
              <a:defRPr/>
            </a:pPr>
            <a:endParaRPr lang="en-US"/>
          </a:p>
        </p:txBody>
      </p:sp>
      <p:pic>
        <p:nvPicPr>
          <p:cNvPr id="1029" name="Picture 9" descr="AOEd MOM Hor 2C.jp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7010401" y="6248402"/>
            <a:ext cx="1590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609600" y="6491288"/>
            <a:ext cx="6248400" cy="0"/>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08" r:id="rId5"/>
    <p:sldLayoutId id="2147484109" r:id="rId6"/>
    <p:sldLayoutId id="2147484129" r:id="rId7"/>
    <p:sldLayoutId id="2147484157" r:id="rId8"/>
    <p:sldLayoutId id="2147484111" r:id="rId9"/>
    <p:sldLayoutId id="2147484112" r:id="rId10"/>
    <p:sldLayoutId id="2147484158" r:id="rId11"/>
    <p:sldLayoutId id="2147484159" r:id="rId12"/>
    <p:sldLayoutId id="2147484116" r:id="rId13"/>
    <p:sldLayoutId id="2147484117" r:id="rId14"/>
    <p:sldLayoutId id="2147484118" r:id="rId15"/>
    <p:sldLayoutId id="2147484122" r:id="rId16"/>
    <p:sldLayoutId id="2147484123" r:id="rId17"/>
    <p:sldLayoutId id="2147484124" r:id="rId18"/>
    <p:sldLayoutId id="2147484125" r:id="rId19"/>
    <p:sldLayoutId id="2147484126" r:id="rId20"/>
    <p:sldLayoutId id="2147484127" r:id="rId21"/>
    <p:sldLayoutId id="2147484128" r:id="rId22"/>
  </p:sldLayoutIdLst>
  <p:txStyles>
    <p:titleStyle>
      <a:lvl1pPr algn="ctr" rtl="0" eaLnBrk="1" fontAlgn="base" hangingPunct="1">
        <a:spcBef>
          <a:spcPct val="0"/>
        </a:spcBef>
        <a:spcAft>
          <a:spcPct val="0"/>
        </a:spcAft>
        <a:defRPr sz="3300" kern="1200">
          <a:solidFill>
            <a:schemeClr val="tx1"/>
          </a:solidFill>
          <a:latin typeface="+mj-lt"/>
          <a:ea typeface="+mj-ea"/>
          <a:cs typeface="+mj-cs"/>
        </a:defRPr>
      </a:lvl1pPr>
      <a:lvl2pPr algn="ctr" rtl="0" eaLnBrk="1" fontAlgn="base" hangingPunct="1">
        <a:spcBef>
          <a:spcPct val="0"/>
        </a:spcBef>
        <a:spcAft>
          <a:spcPct val="0"/>
        </a:spcAft>
        <a:defRPr sz="3300">
          <a:solidFill>
            <a:schemeClr val="tx1"/>
          </a:solidFill>
          <a:latin typeface="Franklin Gothic Book" panose="020B0503020102020204" pitchFamily="34" charset="0"/>
        </a:defRPr>
      </a:lvl2pPr>
      <a:lvl3pPr algn="ctr" rtl="0" eaLnBrk="1" fontAlgn="base" hangingPunct="1">
        <a:spcBef>
          <a:spcPct val="0"/>
        </a:spcBef>
        <a:spcAft>
          <a:spcPct val="0"/>
        </a:spcAft>
        <a:defRPr sz="3300">
          <a:solidFill>
            <a:schemeClr val="tx1"/>
          </a:solidFill>
          <a:latin typeface="Franklin Gothic Book" panose="020B0503020102020204" pitchFamily="34" charset="0"/>
        </a:defRPr>
      </a:lvl3pPr>
      <a:lvl4pPr algn="ctr" rtl="0" eaLnBrk="1" fontAlgn="base" hangingPunct="1">
        <a:spcBef>
          <a:spcPct val="0"/>
        </a:spcBef>
        <a:spcAft>
          <a:spcPct val="0"/>
        </a:spcAft>
        <a:defRPr sz="3300">
          <a:solidFill>
            <a:schemeClr val="tx1"/>
          </a:solidFill>
          <a:latin typeface="Franklin Gothic Book" panose="020B0503020102020204" pitchFamily="34" charset="0"/>
        </a:defRPr>
      </a:lvl4pPr>
      <a:lvl5pPr algn="ctr" rtl="0" eaLnBrk="1" fontAlgn="base" hangingPunct="1">
        <a:spcBef>
          <a:spcPct val="0"/>
        </a:spcBef>
        <a:spcAft>
          <a:spcPct val="0"/>
        </a:spcAft>
        <a:defRPr sz="3300">
          <a:solidFill>
            <a:schemeClr val="tx1"/>
          </a:solidFill>
          <a:latin typeface="Franklin Gothic Book" panose="020B0503020102020204" pitchFamily="34" charset="0"/>
        </a:defRPr>
      </a:lvl5pPr>
      <a:lvl6pPr marL="342900" algn="ctr" rtl="0" eaLnBrk="1" fontAlgn="base" hangingPunct="1">
        <a:spcBef>
          <a:spcPct val="0"/>
        </a:spcBef>
        <a:spcAft>
          <a:spcPct val="0"/>
        </a:spcAft>
        <a:defRPr sz="3300">
          <a:solidFill>
            <a:schemeClr val="tx1"/>
          </a:solidFill>
          <a:latin typeface="Franklin Gothic Book" panose="020B0503020102020204" pitchFamily="34" charset="0"/>
        </a:defRPr>
      </a:lvl6pPr>
      <a:lvl7pPr marL="685800" algn="ctr" rtl="0" eaLnBrk="1" fontAlgn="base" hangingPunct="1">
        <a:spcBef>
          <a:spcPct val="0"/>
        </a:spcBef>
        <a:spcAft>
          <a:spcPct val="0"/>
        </a:spcAft>
        <a:defRPr sz="3300">
          <a:solidFill>
            <a:schemeClr val="tx1"/>
          </a:solidFill>
          <a:latin typeface="Franklin Gothic Book" panose="020B0503020102020204" pitchFamily="34" charset="0"/>
        </a:defRPr>
      </a:lvl7pPr>
      <a:lvl8pPr marL="1028700" algn="ctr" rtl="0" eaLnBrk="1" fontAlgn="base" hangingPunct="1">
        <a:spcBef>
          <a:spcPct val="0"/>
        </a:spcBef>
        <a:spcAft>
          <a:spcPct val="0"/>
        </a:spcAft>
        <a:defRPr sz="3300">
          <a:solidFill>
            <a:schemeClr val="tx1"/>
          </a:solidFill>
          <a:latin typeface="Franklin Gothic Book" panose="020B0503020102020204" pitchFamily="34" charset="0"/>
        </a:defRPr>
      </a:lvl8pPr>
      <a:lvl9pPr marL="1371600" algn="ctr" rtl="0" eaLnBrk="1" fontAlgn="base" hangingPunct="1">
        <a:spcBef>
          <a:spcPct val="0"/>
        </a:spcBef>
        <a:spcAft>
          <a:spcPct val="0"/>
        </a:spcAft>
        <a:defRPr sz="3300">
          <a:solidFill>
            <a:schemeClr val="tx1"/>
          </a:solidFill>
          <a:latin typeface="Franklin Gothic Book" panose="020B0503020102020204" pitchFamily="34" charset="0"/>
        </a:defRPr>
      </a:lvl9pPr>
    </p:titleStyle>
    <p:bodyStyle>
      <a:lvl1pPr marL="257175" indent="-257175"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3" Type="http://schemas.openxmlformats.org/officeDocument/2006/relationships/hyperlink" Target="https://support.assessment.pearson.com/display/TN/Recently+Updated" TargetMode="External"/><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hyperlink" Target="https://support.assessment.pearson.com/x/HwYcAQ" TargetMode="External"/><Relationship Id="rId2" Type="http://schemas.openxmlformats.org/officeDocument/2006/relationships/notesSlide" Target="../notesSlides/notesSlide51.xml"/><Relationship Id="rId1" Type="http://schemas.openxmlformats.org/officeDocument/2006/relationships/slideLayout" Target="../slideLayouts/slideLayout38.xml"/><Relationship Id="rId4" Type="http://schemas.openxmlformats.org/officeDocument/2006/relationships/image" Target="../media/image90.png"/></Relationships>
</file>

<file path=ppt/slides/_rels/slide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38.xml"/><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5.xml"/><Relationship Id="rId1" Type="http://schemas.openxmlformats.org/officeDocument/2006/relationships/slideLayout" Target="../slideLayouts/slideLayout38.xml"/><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8.xml"/><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3" Type="http://schemas.openxmlformats.org/officeDocument/2006/relationships/hyperlink" Target="https://support.assessment.pearson.com/display/TN/Error+Codes" TargetMode="External"/><Relationship Id="rId2" Type="http://schemas.openxmlformats.org/officeDocument/2006/relationships/notesSlide" Target="../notesSlides/notesSlide60.xml"/><Relationship Id="rId1" Type="http://schemas.openxmlformats.org/officeDocument/2006/relationships/slideLayout" Target="../slideLayouts/slideLayout38.xml"/><Relationship Id="rId5" Type="http://schemas.openxmlformats.org/officeDocument/2006/relationships/image" Target="../media/image100.png"/><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38.xml"/><Relationship Id="rId4" Type="http://schemas.openxmlformats.org/officeDocument/2006/relationships/image" Target="../media/image102.jpeg"/></Relationships>
</file>

<file path=ppt/slides/_rels/slide116.xml.rels><?xml version="1.0" encoding="UTF-8" standalone="yes"?>
<Relationships xmlns="http://schemas.openxmlformats.org/package/2006/relationships"><Relationship Id="rId3" Type="http://schemas.openxmlformats.org/officeDocument/2006/relationships/hyperlink" Target="https://outlook.office365.com/book/FieldServicesEngineeringOfficeHours@pearsoneducationinc.onmicrosoft.com/&#8203;" TargetMode="External"/><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hyperlink" Target="https://datacollection.education.vermont.gov/.attachments/sc_traininglog_assurance_updatedjan2023-2c2b2a7f-57d1-400e-a395-55b99610650c.pdf" TargetMode="External"/><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3" Type="http://schemas.openxmlformats.org/officeDocument/2006/relationships/hyperlink" Target="https://datacollection.education.vermont.gov/.attachments/School_Training_Log%20for%20Test%20Administrators_updatedJan2023-527d458d-f506-4805-a7d9-70b4c3863a99.pdf" TargetMode="External"/><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122.xml.rels><?xml version="1.0" encoding="UTF-8" standalone="yes"?>
<Relationships xmlns="http://schemas.openxmlformats.org/package/2006/relationships"><Relationship Id="rId3" Type="http://schemas.openxmlformats.org/officeDocument/2006/relationships/hyperlink" Target="https://datacollection.education.vermont.gov/.attachments/NDA_NonEmbed%20Accom_2023-1b80c591-5f46-456f-b187-d104c2e1e591.pdf" TargetMode="External"/><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124.xml.rels><?xml version="1.0" encoding="UTF-8" standalone="yes"?>
<Relationships xmlns="http://schemas.openxmlformats.org/package/2006/relationships"><Relationship Id="rId3" Type="http://schemas.openxmlformats.org/officeDocument/2006/relationships/hyperlink" Target="https://www.cognitoforms.com/VermontAgencyOfEducation/AppropriateAssessmentAndAccommodationCertification" TargetMode="External"/><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125.xml.rels><?xml version="1.0" encoding="UTF-8" standalone="yes"?>
<Relationships xmlns="http://schemas.openxmlformats.org/package/2006/relationships"><Relationship Id="rId3" Type="http://schemas.openxmlformats.org/officeDocument/2006/relationships/hyperlink" Target="https://www.cognitoforms.com/VermontAgencyOfEducation/SchoolCoordinatorsCertificationOfProperTestAdministration" TargetMode="External"/><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3" Type="http://schemas.openxmlformats.org/officeDocument/2006/relationships/hyperlink" Target="https://vermont.onlinehelp.cognia.org/" TargetMode="External"/><Relationship Id="rId2" Type="http://schemas.openxmlformats.org/officeDocument/2006/relationships/notesSlide" Target="../notesSlides/notesSlide76.xml"/><Relationship Id="rId1" Type="http://schemas.openxmlformats.org/officeDocument/2006/relationships/slideLayout" Target="../slideLayouts/slideLayout38.xml"/><Relationship Id="rId5" Type="http://schemas.openxmlformats.org/officeDocument/2006/relationships/hyperlink" Target="https://datacollection.education.vermont.gov/Assessments/Overview-of-Statewide-Assessments/" TargetMode="External"/><Relationship Id="rId4" Type="http://schemas.openxmlformats.org/officeDocument/2006/relationships/hyperlink" Target="https://datacollection.education.vermont.gov/Assessments/Statewide-Assessments-in-ELA%2C-Math-and-Science/"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mailto:VTServiceCenter@cognia.org" TargetMode="External"/><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vt.adamexam.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mailto:noreply@mail.adamexam.com"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vermont.onlinehelp.cognia.org/training/" TargetMode="External"/><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vt.adamexam.com/" TargetMode="Externa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openxmlformats.org/officeDocument/2006/relationships/image" Target="../media/image71.jpeg"/><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5.xml"/><Relationship Id="rId4" Type="http://schemas.openxmlformats.org/officeDocument/2006/relationships/image" Target="../media/image77.jpeg"/></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hyperlink" Target="https://support.assessment.pearson.com/TN/"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notesSlide" Target="../notesSlides/notesSlide40.xml"/><Relationship Id="rId1" Type="http://schemas.openxmlformats.org/officeDocument/2006/relationships/slideLayout" Target="../slideLayouts/slideLayout38.xml"/><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hyperlink" Target="https://support.assessment.pearson.com/TN/network-requirements-and-guidelines-23074307.html" TargetMode="External"/><Relationship Id="rId2" Type="http://schemas.openxmlformats.org/officeDocument/2006/relationships/notesSlide" Target="../notesSlides/notesSlide42.xml"/><Relationship Id="rId1" Type="http://schemas.openxmlformats.org/officeDocument/2006/relationships/slideLayout" Target="../slideLayouts/slideLayout38.xml"/><Relationship Id="rId4" Type="http://schemas.openxmlformats.org/officeDocument/2006/relationships/image" Target="../media/image8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hyperlink" Target="https://support.assessment.pearson.com/TN/install-and-sign-in-32843558.html" TargetMode="External"/><Relationship Id="rId2" Type="http://schemas.openxmlformats.org/officeDocument/2006/relationships/notesSlide" Target="../notesSlides/notesSlide44.xml"/><Relationship Id="rId1" Type="http://schemas.openxmlformats.org/officeDocument/2006/relationships/slideLayout" Target="../slideLayouts/slideLayout38.xml"/><Relationship Id="rId4" Type="http://schemas.openxmlformats.org/officeDocument/2006/relationships/image" Target="../media/image87.png"/></Relationships>
</file>

<file path=ppt/slides/_rels/slide98.xml.rels><?xml version="1.0" encoding="UTF-8" standalone="yes"?>
<Relationships xmlns="http://schemas.openxmlformats.org/package/2006/relationships"><Relationship Id="rId3" Type="http://schemas.openxmlformats.org/officeDocument/2006/relationships/hyperlink" Target="https://support.assessment.pearson.com/TN/testnav-system-requirements-18613791.html" TargetMode="External"/><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88.png"/></Relationships>
</file>

<file path=ppt/slides/_rels/slide99.xml.rels><?xml version="1.0" encoding="UTF-8" standalone="yes"?>
<Relationships xmlns="http://schemas.openxmlformats.org/package/2006/relationships"><Relationship Id="rId3" Type="http://schemas.openxmlformats.org/officeDocument/2006/relationships/hyperlink" Target="https://support.assessment.pearson.com/TN/testnav-system-requirements-18613791.html" TargetMode="External"/><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D4FB163-D34C-81AF-6484-9D2231711E8A}"/>
              </a:ext>
            </a:extLst>
          </p:cNvPr>
          <p:cNvSpPr>
            <a:spLocks noGrp="1"/>
          </p:cNvSpPr>
          <p:nvPr>
            <p:ph type="ctrTitle"/>
          </p:nvPr>
        </p:nvSpPr>
        <p:spPr>
          <a:xfrm>
            <a:off x="1228077" y="2362909"/>
            <a:ext cx="7467600" cy="1470025"/>
          </a:xfrm>
        </p:spPr>
        <p:txBody>
          <a:bodyPr/>
          <a:lstStyle/>
          <a:p>
            <a:r>
              <a:rPr lang="en-US">
                <a:latin typeface="Franklin Gothic Demi" panose="020B0703020102020204" pitchFamily="34" charset="0"/>
              </a:rPr>
              <a:t>2025 VTCAP </a:t>
            </a:r>
            <a:br>
              <a:rPr lang="en-US">
                <a:latin typeface="Franklin Gothic Demi" panose="020B0703020102020204" pitchFamily="34" charset="0"/>
              </a:rPr>
            </a:br>
            <a:r>
              <a:rPr lang="en-US">
                <a:latin typeface="Franklin Gothic Demi" panose="020B0703020102020204" pitchFamily="34" charset="0"/>
              </a:rPr>
              <a:t>Administration Training</a:t>
            </a:r>
          </a:p>
        </p:txBody>
      </p:sp>
    </p:spTree>
    <p:extLst>
      <p:ext uri="{BB962C8B-B14F-4D97-AF65-F5344CB8AC3E}">
        <p14:creationId xmlns:p14="http://schemas.microsoft.com/office/powerpoint/2010/main" val="2016962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5380704"/>
          </a:xfrm>
          <a:prstGeom prst="rect">
            <a:avLst/>
          </a:prstGeom>
          <a:noFill/>
        </p:spPr>
        <p:txBody>
          <a:bodyPr wrap="square">
            <a:spAutoFit/>
          </a:bodyPr>
          <a:lstStyle/>
          <a:p>
            <a:pPr marL="342900" indent="-342900">
              <a:lnSpc>
                <a:spcPct val="120000"/>
              </a:lnSpc>
            </a:pPr>
            <a:r>
              <a:rPr lang="en-US" sz="1800">
                <a:latin typeface="Franklin Gothic Book" panose="020B0503020102020204" pitchFamily="34" charset="0"/>
                <a:cs typeface="Calibri"/>
              </a:rPr>
              <a:t>The </a:t>
            </a:r>
            <a:r>
              <a:rPr lang="en-US" sz="1800" b="1" u="sng">
                <a:latin typeface="Franklin Gothic Book" panose="020B0503020102020204" pitchFamily="34" charset="0"/>
                <a:cs typeface="Calibri"/>
              </a:rPr>
              <a:t>School Test Coordinator (</a:t>
            </a:r>
            <a:r>
              <a:rPr lang="en-US" b="1" u="sng">
                <a:latin typeface="Franklin Gothic Book" panose="020B0503020102020204" pitchFamily="34" charset="0"/>
                <a:cs typeface="Calibri"/>
              </a:rPr>
              <a:t>S</a:t>
            </a:r>
            <a:r>
              <a:rPr lang="en-US" sz="1800" b="1" u="sng">
                <a:latin typeface="Franklin Gothic Book" panose="020B0503020102020204" pitchFamily="34" charset="0"/>
                <a:cs typeface="Calibri"/>
              </a:rPr>
              <a:t>C)</a:t>
            </a:r>
            <a:r>
              <a:rPr lang="en-US" sz="1800">
                <a:latin typeface="Franklin Gothic Book" panose="020B0503020102020204" pitchFamily="34" charset="0"/>
                <a:cs typeface="Calibri"/>
              </a:rPr>
              <a:t>:</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Coordinates the administration of VTCAP assessments within their school</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Ensures testing within their school is conducted properly and securely</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Establishes testing schedules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Works with technology staff </a:t>
            </a:r>
            <a:r>
              <a:rPr lang="en-US">
                <a:latin typeface="Franklin Gothic Book" panose="020B0503020102020204" pitchFamily="34" charset="0"/>
                <a:cs typeface="Calibri"/>
              </a:rPr>
              <a:t>to ensure all systems are properly installed and functioning</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Ensures student information in ADAM is accurate</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Ensures appropriate accommodations or designated supports are assigned in ADAM</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Attends all district training and reviews the manuals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Ensures teachers and proctors attend training or review training modules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Monitors secure administration of the test</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Monitors student test progress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Calibri"/>
              </a:rPr>
              <a:t>Investigates and reports any test security incidents</a:t>
            </a:r>
          </a:p>
          <a:p>
            <a:pPr marL="342900" indent="-342900">
              <a:lnSpc>
                <a:spcPct val="120000"/>
              </a:lnSpc>
              <a:buFont typeface="Arial" panose="020B0604020202020204" pitchFamily="34" charset="0"/>
              <a:buChar char="•"/>
            </a:pPr>
            <a:endParaRPr lang="en-US">
              <a:latin typeface="Franklin Gothic Book" panose="020B0503020102020204" pitchFamily="34" charset="0"/>
              <a:ea typeface="+mn-lt"/>
              <a:cs typeface="+mn-lt"/>
            </a:endParaRPr>
          </a:p>
          <a:p>
            <a:pPr marL="342900" indent="-342900">
              <a:lnSpc>
                <a:spcPct val="120000"/>
              </a:lnSpc>
              <a:buFont typeface="Arial" panose="020B0604020202020204" pitchFamily="34" charset="0"/>
              <a:buChar char="•"/>
            </a:pPr>
            <a:endParaRPr lang="en-US" sz="1800">
              <a:latin typeface="Franklin Gothic Book" panose="020B0503020102020204" pitchFamily="34" charset="0"/>
              <a:cs typeface="Calibri"/>
            </a:endParaRPr>
          </a:p>
        </p:txBody>
      </p:sp>
    </p:spTree>
    <p:extLst>
      <p:ext uri="{BB962C8B-B14F-4D97-AF65-F5344CB8AC3E}">
        <p14:creationId xmlns:p14="http://schemas.microsoft.com/office/powerpoint/2010/main" val="376717514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Support Changes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3139321"/>
          </a:xfrm>
          <a:prstGeom prst="rect">
            <a:avLst/>
          </a:prstGeom>
          <a:noFill/>
        </p:spPr>
        <p:txBody>
          <a:bodyPr wrap="square">
            <a:spAutoFit/>
          </a:bodyPr>
          <a:lstStyle/>
          <a:p>
            <a:pPr lvl="0">
              <a:lnSpc>
                <a:spcPct val="100000"/>
              </a:lnSpc>
              <a:buClrTx/>
              <a:defRPr/>
            </a:pPr>
            <a:r>
              <a:rPr lang="en-US">
                <a:latin typeface="+mj-lt"/>
              </a:rPr>
              <a:t>Pearson follows the lead of Operating System vendors and aligns support requirements with changing technologies. </a:t>
            </a:r>
          </a:p>
          <a:p>
            <a:pPr lvl="0">
              <a:lnSpc>
                <a:spcPct val="100000"/>
              </a:lnSpc>
              <a:buClrTx/>
              <a:defRPr/>
            </a:pPr>
            <a:endParaRPr lang="en-US">
              <a:latin typeface="+mj-lt"/>
            </a:endParaRPr>
          </a:p>
          <a:p>
            <a:pPr lvl="0">
              <a:lnSpc>
                <a:spcPct val="100000"/>
              </a:lnSpc>
              <a:buClrTx/>
              <a:defRPr/>
            </a:pPr>
            <a:r>
              <a:rPr lang="en-US">
                <a:latin typeface="+mj-lt"/>
              </a:rPr>
              <a:t>When updates are released, Pearson first tests a beta version and reports bugs to developers. </a:t>
            </a:r>
          </a:p>
          <a:p>
            <a:pPr lvl="0">
              <a:lnSpc>
                <a:spcPct val="100000"/>
              </a:lnSpc>
              <a:buClrTx/>
              <a:defRPr/>
            </a:pPr>
            <a:endParaRPr lang="en-US">
              <a:latin typeface="+mj-lt"/>
            </a:endParaRPr>
          </a:p>
          <a:p>
            <a:pPr lvl="0">
              <a:lnSpc>
                <a:spcPct val="100000"/>
              </a:lnSpc>
              <a:buClrTx/>
              <a:defRPr/>
            </a:pPr>
            <a:r>
              <a:rPr lang="en-US">
                <a:latin typeface="+mj-lt"/>
              </a:rPr>
              <a:t>When the final version is publicly released, Pearson also tests this version to ensure TestNav compatibility before supporting it. </a:t>
            </a:r>
          </a:p>
          <a:p>
            <a:pPr lvl="0">
              <a:lnSpc>
                <a:spcPct val="100000"/>
              </a:lnSpc>
              <a:buClrTx/>
              <a:defRPr/>
            </a:pPr>
            <a:endParaRPr lang="en-US">
              <a:latin typeface="+mj-lt"/>
            </a:endParaRPr>
          </a:p>
          <a:p>
            <a:pPr>
              <a:lnSpc>
                <a:spcPct val="100000"/>
              </a:lnSpc>
              <a:buClrTx/>
              <a:defRPr/>
            </a:pPr>
            <a:r>
              <a:rPr lang="en-US">
                <a:latin typeface="+mj-lt"/>
              </a:rPr>
              <a:t>TestNav Support page lists Operating System versions currently being tested for compatibility, and the </a:t>
            </a:r>
            <a:r>
              <a:rPr lang="en-US">
                <a:latin typeface="+mj-lt"/>
                <a:hlinkClick r:id="rId3"/>
              </a:rPr>
              <a:t>Recently Updated</a:t>
            </a:r>
            <a:r>
              <a:rPr lang="en-US">
                <a:latin typeface="+mj-lt"/>
              </a:rPr>
              <a:t> details support changes. </a:t>
            </a:r>
          </a:p>
        </p:txBody>
      </p:sp>
    </p:spTree>
    <p:extLst>
      <p:ext uri="{BB962C8B-B14F-4D97-AF65-F5344CB8AC3E}">
        <p14:creationId xmlns:p14="http://schemas.microsoft.com/office/powerpoint/2010/main" val="18114988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Setup - Desktop</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5078313"/>
          </a:xfrm>
          <a:prstGeom prst="rect">
            <a:avLst/>
          </a:prstGeom>
          <a:noFill/>
        </p:spPr>
        <p:txBody>
          <a:bodyPr wrap="square">
            <a:spAutoFit/>
          </a:bodyPr>
          <a:lstStyle/>
          <a:p>
            <a:r>
              <a:rPr lang="en-GB">
                <a:latin typeface="+mj-lt"/>
              </a:rPr>
              <a:t>Traditional laptop and desktop devices running the Windows, Mac, or Linux operating systems.</a:t>
            </a:r>
          </a:p>
          <a:p>
            <a:pPr marL="285750" indent="-285750">
              <a:buFont typeface="Arial" charset="0"/>
              <a:buChar char="•"/>
            </a:pPr>
            <a:endParaRPr lang="en-GB" b="1">
              <a:latin typeface="+mj-lt"/>
            </a:endParaRPr>
          </a:p>
          <a:p>
            <a:r>
              <a:rPr lang="en-GB">
                <a:latin typeface="+mj-lt"/>
              </a:rPr>
              <a:t>Main setup steps</a:t>
            </a:r>
          </a:p>
          <a:p>
            <a:pPr marL="285750" indent="-285750">
              <a:buFont typeface="Arial" charset="0"/>
              <a:buChar char="•"/>
            </a:pPr>
            <a:r>
              <a:rPr lang="en-US">
                <a:latin typeface="+mj-lt"/>
              </a:rPr>
              <a:t>Verify devices meet minimum system requirements</a:t>
            </a:r>
          </a:p>
          <a:p>
            <a:pPr marL="285750" indent="-285750">
              <a:buFont typeface="Arial" charset="0"/>
              <a:buChar char="•"/>
            </a:pPr>
            <a:r>
              <a:rPr lang="en-US">
                <a:latin typeface="+mj-lt"/>
              </a:rPr>
              <a:t>View setup instructions</a:t>
            </a:r>
          </a:p>
          <a:p>
            <a:pPr marL="285750" indent="-285750">
              <a:buFont typeface="Arial" charset="0"/>
              <a:buChar char="•"/>
            </a:pPr>
            <a:r>
              <a:rPr lang="en-US">
                <a:latin typeface="+mj-lt"/>
              </a:rPr>
              <a:t>Gather installation files from </a:t>
            </a:r>
            <a:r>
              <a:rPr lang="en-US">
                <a:latin typeface="+mj-lt"/>
                <a:hlinkClick r:id="rId3"/>
              </a:rPr>
              <a:t>http://download.testnav.com/</a:t>
            </a:r>
            <a:endParaRPr lang="en-US">
              <a:latin typeface="+mj-lt"/>
            </a:endParaRPr>
          </a:p>
          <a:p>
            <a:pPr marL="285750" indent="-285750">
              <a:buFont typeface="Arial" charset="0"/>
              <a:buChar char="•"/>
            </a:pPr>
            <a:r>
              <a:rPr lang="en-US">
                <a:latin typeface="+mj-lt"/>
              </a:rPr>
              <a:t>Install TestNav</a:t>
            </a:r>
          </a:p>
          <a:p>
            <a:pPr marL="285750" indent="-285750">
              <a:buFont typeface="Arial" charset="0"/>
              <a:buChar char="•"/>
            </a:pPr>
            <a:r>
              <a:rPr lang="en-US">
                <a:latin typeface="+mj-lt"/>
              </a:rPr>
              <a:t>Verify the installation using </a:t>
            </a:r>
            <a:r>
              <a:rPr lang="en-US" err="1">
                <a:latin typeface="+mj-lt"/>
              </a:rPr>
              <a:t>AppCheck</a:t>
            </a:r>
            <a:endParaRPr lang="en-US">
              <a:latin typeface="+mj-lt"/>
            </a:endParaRPr>
          </a:p>
          <a:p>
            <a:pPr marL="285750" indent="-285750">
              <a:buFont typeface="Arial" charset="0"/>
              <a:buChar char="•"/>
            </a:pPr>
            <a:endParaRPr lang="en-US">
              <a:latin typeface="+mj-lt"/>
            </a:endParaRPr>
          </a:p>
          <a:p>
            <a:r>
              <a:rPr lang="en-US">
                <a:latin typeface="+mj-lt"/>
              </a:rPr>
              <a:t>Considerations</a:t>
            </a:r>
          </a:p>
          <a:p>
            <a:pPr marL="285750" indent="-285750">
              <a:buFont typeface="Arial" charset="0"/>
              <a:buChar char="•"/>
            </a:pPr>
            <a:r>
              <a:rPr lang="en-US">
                <a:latin typeface="+mj-lt"/>
              </a:rPr>
              <a:t>Device initialization applications / Desktop restoration software (ex. Deepfreeze </a:t>
            </a:r>
            <a:r>
              <a:rPr lang="mr-IN">
                <a:latin typeface="+mj-lt"/>
              </a:rPr>
              <a:t>–</a:t>
            </a:r>
            <a:r>
              <a:rPr lang="en-US">
                <a:latin typeface="+mj-lt"/>
              </a:rPr>
              <a:t> Preserve Pearson Directories)</a:t>
            </a:r>
          </a:p>
          <a:p>
            <a:pPr marL="285750" indent="-285750">
              <a:buFont typeface="Arial" charset="0"/>
              <a:buChar char="•"/>
            </a:pPr>
            <a:r>
              <a:rPr lang="en-US">
                <a:latin typeface="+mj-lt"/>
              </a:rPr>
              <a:t>User account read/write access to home directory</a:t>
            </a:r>
          </a:p>
          <a:p>
            <a:pPr marL="285750" indent="-285750">
              <a:buFont typeface="Arial" charset="0"/>
              <a:buChar char="•"/>
            </a:pPr>
            <a:r>
              <a:rPr lang="en-US">
                <a:latin typeface="+mj-lt"/>
              </a:rPr>
              <a:t>Background applications and processes</a:t>
            </a:r>
          </a:p>
          <a:p>
            <a:pPr marL="285750" indent="-285750">
              <a:buFont typeface="Arial" charset="0"/>
              <a:buChar char="•"/>
            </a:pPr>
            <a:r>
              <a:rPr lang="en-US">
                <a:latin typeface="+mj-lt"/>
              </a:rPr>
              <a:t>Windows: Cloud Clipboard History or Roaming, Windows Game Bar and Windows Cortana must be disabled</a:t>
            </a:r>
          </a:p>
          <a:p>
            <a:pPr marL="285750" indent="-285750">
              <a:buFont typeface="Arial" charset="0"/>
              <a:buChar char="•"/>
            </a:pPr>
            <a:r>
              <a:rPr lang="en-US">
                <a:latin typeface="+mj-lt"/>
              </a:rPr>
              <a:t>Mac: Siri and/or Dictation services must be disabled</a:t>
            </a:r>
          </a:p>
        </p:txBody>
      </p:sp>
    </p:spTree>
    <p:extLst>
      <p:ext uri="{BB962C8B-B14F-4D97-AF65-F5344CB8AC3E}">
        <p14:creationId xmlns:p14="http://schemas.microsoft.com/office/powerpoint/2010/main" val="61458926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Setup - Chromebook</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066800"/>
            <a:ext cx="8229600" cy="2031325"/>
          </a:xfrm>
          <a:prstGeom prst="rect">
            <a:avLst/>
          </a:prstGeom>
          <a:noFill/>
        </p:spPr>
        <p:txBody>
          <a:bodyPr wrap="square">
            <a:spAutoFit/>
          </a:bodyPr>
          <a:lstStyle/>
          <a:p>
            <a:r>
              <a:rPr lang="en-GB" sz="1800" dirty="0">
                <a:latin typeface="Franklin Gothic Book" panose="020B0503020102020204" pitchFamily="34" charset="0"/>
              </a:rPr>
              <a:t>Chromebook setup steps can vary depending on the management options for the device.</a:t>
            </a:r>
          </a:p>
          <a:p>
            <a:pPr marL="285750" indent="-285750">
              <a:buFont typeface="Arial" charset="0"/>
              <a:buChar char="•"/>
            </a:pPr>
            <a:endParaRPr lang="en-GB" sz="1800" b="1" dirty="0">
              <a:latin typeface="Franklin Gothic Book" panose="020B0503020102020204" pitchFamily="34" charset="0"/>
            </a:endParaRPr>
          </a:p>
          <a:p>
            <a:r>
              <a:rPr lang="en-US" sz="1800" dirty="0">
                <a:latin typeface="Franklin Gothic Book" panose="020B0503020102020204" pitchFamily="34" charset="0"/>
              </a:rPr>
              <a:t>Shared Setup Steps</a:t>
            </a:r>
          </a:p>
          <a:p>
            <a:pPr marL="285750" indent="-285750">
              <a:buFont typeface="Arial" charset="0"/>
              <a:buChar char="•"/>
            </a:pPr>
            <a:r>
              <a:rPr lang="en-US" sz="1800" dirty="0">
                <a:latin typeface="Franklin Gothic Book" panose="020B0503020102020204" pitchFamily="34" charset="0"/>
              </a:rPr>
              <a:t>Verify devices meet minimum system requirements</a:t>
            </a:r>
          </a:p>
          <a:p>
            <a:pPr marL="285750" indent="-285750">
              <a:buFont typeface="Arial" charset="0"/>
              <a:buChar char="•"/>
            </a:pPr>
            <a:r>
              <a:rPr lang="en-US" sz="1800" dirty="0">
                <a:latin typeface="Franklin Gothic Book" panose="020B0503020102020204" pitchFamily="34" charset="0"/>
              </a:rPr>
              <a:t>View setup instructions</a:t>
            </a:r>
          </a:p>
          <a:p>
            <a:pPr marL="285750" indent="-285750">
              <a:buFont typeface="Arial" charset="0"/>
              <a:buChar char="•"/>
            </a:pPr>
            <a:r>
              <a:rPr lang="en-US" sz="1800" dirty="0">
                <a:latin typeface="Franklin Gothic Book" panose="020B0503020102020204" pitchFamily="34" charset="0"/>
              </a:rPr>
              <a:t>Verify the installation using </a:t>
            </a:r>
            <a:r>
              <a:rPr lang="en-US" sz="1800" dirty="0" err="1">
                <a:latin typeface="Franklin Gothic Book" panose="020B0503020102020204" pitchFamily="34" charset="0"/>
              </a:rPr>
              <a:t>AppCheck</a:t>
            </a:r>
            <a:endParaRPr lang="en-US" sz="1800" dirty="0">
              <a:latin typeface="Franklin Gothic Book" panose="020B0503020102020204" pitchFamily="34" charset="0"/>
            </a:endParaRPr>
          </a:p>
        </p:txBody>
      </p:sp>
      <p:sp>
        <p:nvSpPr>
          <p:cNvPr id="2" name="TextBox 1">
            <a:extLst>
              <a:ext uri="{FF2B5EF4-FFF2-40B4-BE49-F238E27FC236}">
                <a16:creationId xmlns:a16="http://schemas.microsoft.com/office/drawing/2014/main" id="{32B5BB6F-9243-DCE6-B806-30F6AA557FEE}"/>
              </a:ext>
            </a:extLst>
          </p:cNvPr>
          <p:cNvSpPr txBox="1"/>
          <p:nvPr/>
        </p:nvSpPr>
        <p:spPr>
          <a:xfrm>
            <a:off x="5713937" y="3073120"/>
            <a:ext cx="2972863" cy="2215991"/>
          </a:xfrm>
          <a:prstGeom prst="rect">
            <a:avLst/>
          </a:prstGeom>
          <a:solidFill>
            <a:srgbClr val="007935"/>
          </a:solidFill>
          <a:ln w="19050">
            <a:solidFill>
              <a:srgbClr val="007935"/>
            </a:solidFill>
          </a:ln>
        </p:spPr>
        <p:txBody>
          <a:bodyPr wrap="square" lIns="0" tIns="0" rIns="0" bIns="0" rtlCol="0">
            <a:spAutoFit/>
          </a:bodyPr>
          <a:lstStyle/>
          <a:p>
            <a:pPr marL="22860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sz="1600" b="1" i="0" u="none" strike="noStrike" kern="1200" cap="none" spc="0" normalizeH="0" baseline="0" noProof="0">
                <a:ln>
                  <a:noFill/>
                </a:ln>
                <a:solidFill>
                  <a:schemeClr val="bg1"/>
                </a:solidFill>
                <a:effectLst/>
                <a:uLnTx/>
                <a:uFillTx/>
                <a:latin typeface="Franklin Gothic Book" panose="020B0503020102020204" pitchFamily="34" charset="0"/>
              </a:rPr>
              <a:t>Note:</a:t>
            </a:r>
            <a:r>
              <a:rPr kumimoji="0" lang="en-US" sz="1600" b="0" i="0" u="none" strike="noStrike" kern="1200" cap="none" spc="0" normalizeH="0" baseline="0" noProof="0">
                <a:ln>
                  <a:noFill/>
                </a:ln>
                <a:solidFill>
                  <a:schemeClr val="bg1"/>
                </a:solidFill>
                <a:effectLst/>
                <a:uLnTx/>
                <a:uFillTx/>
                <a:latin typeface="Franklin Gothic Book" panose="020B0503020102020204" pitchFamily="34" charset="0"/>
              </a:rPr>
              <a:t> </a:t>
            </a:r>
            <a:r>
              <a:rPr kumimoji="0" lang="en-US" sz="1600" b="0" i="1" u="none" strike="noStrike" kern="1200" cap="none" spc="0" normalizeH="0" baseline="0" noProof="0">
                <a:ln>
                  <a:noFill/>
                </a:ln>
                <a:solidFill>
                  <a:schemeClr val="bg1"/>
                </a:solidFill>
                <a:effectLst/>
                <a:uLnTx/>
                <a:uFillTx/>
                <a:latin typeface="Franklin Gothic Book" panose="020B0503020102020204" pitchFamily="34" charset="0"/>
              </a:rPr>
              <a:t>It is absolutely critical that Managed </a:t>
            </a:r>
            <a:r>
              <a:rPr kumimoji="0" lang="en-US" sz="1600" b="0" i="1" u="sng" strike="noStrike" kern="1200" cap="none" spc="0" normalizeH="0" baseline="0" noProof="0">
                <a:ln>
                  <a:noFill/>
                </a:ln>
                <a:solidFill>
                  <a:schemeClr val="bg1"/>
                </a:solidFill>
                <a:effectLst/>
                <a:uLnTx/>
                <a:uFillTx/>
                <a:latin typeface="Franklin Gothic Book" panose="020B0503020102020204" pitchFamily="34" charset="0"/>
              </a:rPr>
              <a:t>Chromebooks are configured to keep User Data after Sign-out</a:t>
            </a:r>
            <a:r>
              <a:rPr kumimoji="0" lang="en-US" sz="1600" b="0" i="1" u="none" strike="noStrike" kern="1200" cap="none" spc="0" normalizeH="0" baseline="0" noProof="0">
                <a:ln>
                  <a:noFill/>
                </a:ln>
                <a:solidFill>
                  <a:schemeClr val="bg1"/>
                </a:solidFill>
                <a:effectLst/>
                <a:uLnTx/>
                <a:uFillTx/>
                <a:latin typeface="Franklin Gothic Book" panose="020B0503020102020204" pitchFamily="34" charset="0"/>
              </a:rPr>
              <a:t>. </a:t>
            </a:r>
          </a:p>
          <a:p>
            <a:pPr marL="228600" marR="0" lvl="0" indent="-171450" algn="l" defTabSz="914400" rtl="0" eaLnBrk="1" fontAlgn="base" latinLnBrk="0" hangingPunct="1">
              <a:lnSpc>
                <a:spcPct val="100000"/>
              </a:lnSpc>
              <a:spcBef>
                <a:spcPct val="0"/>
              </a:spcBef>
              <a:spcAft>
                <a:spcPct val="0"/>
              </a:spcAft>
              <a:buClrTx/>
              <a:buSzTx/>
              <a:buFont typeface="Arial" charset="0"/>
              <a:buChar char="•"/>
              <a:tabLst/>
              <a:defRPr/>
            </a:pPr>
            <a:r>
              <a:rPr kumimoji="0" lang="en-US" sz="1600" b="0" i="0" u="none" strike="noStrike" kern="1200" cap="none" spc="0" normalizeH="0" baseline="0" noProof="0">
                <a:ln>
                  <a:noFill/>
                </a:ln>
                <a:solidFill>
                  <a:schemeClr val="bg1"/>
                </a:solidFill>
                <a:effectLst/>
                <a:uLnTx/>
                <a:uFillTx/>
                <a:latin typeface="Franklin Gothic Book" panose="020B0503020102020204" pitchFamily="34" charset="0"/>
              </a:rPr>
              <a:t>In the event of technical difficulties Chromebooks must not erase Student Response Files and logs needed for troubleshooting</a:t>
            </a:r>
            <a:endParaRPr kumimoji="0" lang="en-US" sz="1600" b="1" i="0" u="sng" strike="noStrike" kern="1200" cap="none" spc="0" normalizeH="0" baseline="0" noProof="0">
              <a:ln>
                <a:noFill/>
              </a:ln>
              <a:solidFill>
                <a:schemeClr val="bg1"/>
              </a:solidFill>
              <a:effectLst/>
              <a:uLnTx/>
              <a:uFillTx/>
              <a:latin typeface="Franklin Gothic Book" panose="020B0503020102020204" pitchFamily="34" charset="0"/>
            </a:endParaRPr>
          </a:p>
        </p:txBody>
      </p:sp>
      <p:sp>
        <p:nvSpPr>
          <p:cNvPr id="4" name="TextBox 3">
            <a:extLst>
              <a:ext uri="{FF2B5EF4-FFF2-40B4-BE49-F238E27FC236}">
                <a16:creationId xmlns:a16="http://schemas.microsoft.com/office/drawing/2014/main" id="{1F754885-A025-AC29-BB84-47615DDD475A}"/>
              </a:ext>
            </a:extLst>
          </p:cNvPr>
          <p:cNvSpPr txBox="1"/>
          <p:nvPr/>
        </p:nvSpPr>
        <p:spPr>
          <a:xfrm>
            <a:off x="457200" y="3167360"/>
            <a:ext cx="5162365" cy="3693319"/>
          </a:xfrm>
          <a:prstGeom prst="rect">
            <a:avLst/>
          </a:prstGeom>
          <a:noFill/>
        </p:spPr>
        <p:txBody>
          <a:bodyPr wrap="square" rtlCol="0">
            <a:spAutoFit/>
          </a:bodyPr>
          <a:lstStyle/>
          <a:p>
            <a:r>
              <a:rPr lang="en-GB" sz="1800" dirty="0">
                <a:latin typeface="Franklin Gothic Book" panose="020B0503020102020204" pitchFamily="34" charset="0"/>
              </a:rPr>
              <a:t>Managed Devices</a:t>
            </a:r>
            <a:endParaRPr lang="en-US" sz="1800" dirty="0">
              <a:latin typeface="Franklin Gothic Book" panose="020B0503020102020204" pitchFamily="34" charset="0"/>
            </a:endParaRPr>
          </a:p>
          <a:p>
            <a:pPr marL="285750" indent="-285750">
              <a:buFont typeface="Arial" charset="0"/>
              <a:buChar char="•"/>
            </a:pPr>
            <a:r>
              <a:rPr lang="en-US" sz="1800" dirty="0">
                <a:latin typeface="Franklin Gothic Book" panose="020B0503020102020204" pitchFamily="34" charset="0"/>
              </a:rPr>
              <a:t>Install TestNav on all devices from the Admin console</a:t>
            </a:r>
          </a:p>
          <a:p>
            <a:pPr marL="285750" indent="-285750">
              <a:buFont typeface="Arial" charset="0"/>
              <a:buChar char="•"/>
            </a:pPr>
            <a:r>
              <a:rPr lang="en-US" sz="1800" dirty="0">
                <a:latin typeface="Franklin Gothic Book" panose="020B0503020102020204" pitchFamily="34" charset="0"/>
              </a:rPr>
              <a:t>Allow data to persist for the TestNav application</a:t>
            </a:r>
          </a:p>
          <a:p>
            <a:pPr marL="285750" indent="-285750">
              <a:buFont typeface="Arial" charset="0"/>
              <a:buChar char="•"/>
            </a:pPr>
            <a:r>
              <a:rPr lang="en-US" sz="1800" dirty="0">
                <a:latin typeface="Franklin Gothic Book" panose="020B0503020102020204" pitchFamily="34" charset="0"/>
              </a:rPr>
              <a:t>Set the TestNav application to run in kiosk mode</a:t>
            </a:r>
          </a:p>
          <a:p>
            <a:pPr marL="285750" indent="-285750">
              <a:buFont typeface="Arial" charset="0"/>
              <a:buChar char="•"/>
            </a:pPr>
            <a:r>
              <a:rPr lang="en-US" sz="1800" dirty="0">
                <a:latin typeface="Franklin Gothic Book"/>
                <a:cs typeface="Arial"/>
              </a:rPr>
              <a:t>Ensure that TestNav is NOT set to auto-launch </a:t>
            </a:r>
            <a:endParaRPr lang="en-US" sz="1800" dirty="0">
              <a:latin typeface="Franklin Gothic Book" panose="020B0503020102020204" pitchFamily="34" charset="0"/>
            </a:endParaRPr>
          </a:p>
          <a:p>
            <a:endParaRPr lang="en-US" sz="1800" dirty="0">
              <a:latin typeface="Franklin Gothic Book" panose="020B0503020102020204" pitchFamily="34" charset="0"/>
            </a:endParaRPr>
          </a:p>
          <a:p>
            <a:r>
              <a:rPr lang="en-GB" sz="1800" dirty="0">
                <a:latin typeface="Franklin Gothic Book" panose="020B0503020102020204" pitchFamily="34" charset="0"/>
              </a:rPr>
              <a:t>Unmanaged Devices</a:t>
            </a:r>
            <a:endParaRPr lang="en-US" sz="1800" dirty="0">
              <a:latin typeface="Franklin Gothic Book" panose="020B0503020102020204" pitchFamily="34" charset="0"/>
            </a:endParaRPr>
          </a:p>
          <a:p>
            <a:pPr marL="285750" indent="-285750">
              <a:buFont typeface="Arial" charset="0"/>
              <a:buChar char="•"/>
            </a:pPr>
            <a:r>
              <a:rPr lang="en-US" sz="1800" i="1" dirty="0">
                <a:latin typeface="Franklin Gothic Book" panose="020B0503020102020204" pitchFamily="34" charset="0"/>
              </a:rPr>
              <a:t>Unmanaged Chromebooks/</a:t>
            </a:r>
            <a:r>
              <a:rPr lang="en-US" sz="1800" i="1" dirty="0" err="1">
                <a:latin typeface="Franklin Gothic Book" panose="020B0503020102020204" pitchFamily="34" charset="0"/>
              </a:rPr>
              <a:t>Chromeboxes</a:t>
            </a:r>
            <a:r>
              <a:rPr lang="en-US" sz="1800" i="1" dirty="0">
                <a:latin typeface="Franklin Gothic Book" panose="020B0503020102020204" pitchFamily="34" charset="0"/>
              </a:rPr>
              <a:t> purchased in 2017 and later cannot run in kiosk mode. See Google Support for more information.</a:t>
            </a:r>
          </a:p>
          <a:p>
            <a:endParaRPr lang="en-US" dirty="0"/>
          </a:p>
        </p:txBody>
      </p:sp>
    </p:spTree>
    <p:extLst>
      <p:ext uri="{BB962C8B-B14F-4D97-AF65-F5344CB8AC3E}">
        <p14:creationId xmlns:p14="http://schemas.microsoft.com/office/powerpoint/2010/main" val="351145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Setup - iOS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4801314"/>
          </a:xfrm>
          <a:prstGeom prst="rect">
            <a:avLst/>
          </a:prstGeom>
          <a:noFill/>
        </p:spPr>
        <p:txBody>
          <a:bodyPr wrap="square">
            <a:spAutoFit/>
          </a:bodyPr>
          <a:lstStyle/>
          <a:p>
            <a:r>
              <a:rPr lang="en-GB" sz="1800">
                <a:latin typeface="Franklin Gothic Book" panose="020B0503020102020204" pitchFamily="34" charset="0"/>
              </a:rPr>
              <a:t>TestNav uses Apple Automatic Assessment Configuration (AAC) to secure the iPads for testing.</a:t>
            </a:r>
          </a:p>
          <a:p>
            <a:pPr marL="285750" indent="-285750">
              <a:buFont typeface="Arial" charset="0"/>
              <a:buChar char="•"/>
            </a:pPr>
            <a:endParaRPr lang="en-GB" sz="1800" b="1">
              <a:latin typeface="Franklin Gothic Book" panose="020B0503020102020204" pitchFamily="34" charset="0"/>
            </a:endParaRPr>
          </a:p>
          <a:p>
            <a:r>
              <a:rPr lang="en-GB" sz="1800">
                <a:latin typeface="Franklin Gothic Book" panose="020B0503020102020204" pitchFamily="34" charset="0"/>
              </a:rPr>
              <a:t>Main setup steps</a:t>
            </a:r>
          </a:p>
          <a:p>
            <a:pPr marL="285750" indent="-285750">
              <a:buFont typeface="Arial" charset="0"/>
              <a:buChar char="•"/>
            </a:pPr>
            <a:r>
              <a:rPr lang="en-US" sz="1800">
                <a:latin typeface="Franklin Gothic Book" panose="020B0503020102020204" pitchFamily="34" charset="0"/>
              </a:rPr>
              <a:t>Verify devices meet minimum system requirements</a:t>
            </a:r>
          </a:p>
          <a:p>
            <a:pPr marL="285750" indent="-285750">
              <a:buFont typeface="Arial" charset="0"/>
              <a:buChar char="•"/>
            </a:pPr>
            <a:r>
              <a:rPr lang="en-US" sz="1800">
                <a:latin typeface="Franklin Gothic Book" panose="020B0503020102020204" pitchFamily="34" charset="0"/>
              </a:rPr>
              <a:t>View setup instructions</a:t>
            </a:r>
          </a:p>
          <a:p>
            <a:pPr marL="285750" indent="-285750">
              <a:buFont typeface="Arial" charset="0"/>
              <a:buChar char="•"/>
            </a:pPr>
            <a:r>
              <a:rPr lang="en-US" sz="1800">
                <a:latin typeface="Franklin Gothic Book" panose="020B0503020102020204" pitchFamily="34" charset="0"/>
              </a:rPr>
              <a:t>Search for “TestNav” in App Store</a:t>
            </a:r>
          </a:p>
          <a:p>
            <a:pPr marL="285750" indent="-285750">
              <a:buFont typeface="Arial" charset="0"/>
              <a:buChar char="•"/>
            </a:pPr>
            <a:r>
              <a:rPr lang="en-US" sz="1800">
                <a:latin typeface="Franklin Gothic Book" panose="020B0503020102020204" pitchFamily="34" charset="0"/>
              </a:rPr>
              <a:t>Install TestNav</a:t>
            </a:r>
          </a:p>
          <a:p>
            <a:pPr marL="285750" indent="-285750">
              <a:buFont typeface="Arial" charset="0"/>
              <a:buChar char="•"/>
            </a:pPr>
            <a:r>
              <a:rPr lang="en-US" sz="1800">
                <a:latin typeface="Franklin Gothic Book" panose="020B0503020102020204" pitchFamily="34" charset="0"/>
              </a:rPr>
              <a:t>Verify the installation using </a:t>
            </a:r>
            <a:r>
              <a:rPr lang="en-US" sz="1800" err="1">
                <a:latin typeface="Franklin Gothic Book" panose="020B0503020102020204" pitchFamily="34" charset="0"/>
              </a:rPr>
              <a:t>AppCheck</a:t>
            </a:r>
            <a:endParaRPr lang="en-US" sz="1800">
              <a:latin typeface="Franklin Gothic Book" panose="020B0503020102020204" pitchFamily="34" charset="0"/>
            </a:endParaRPr>
          </a:p>
          <a:p>
            <a:pPr marL="285750" indent="-285750">
              <a:buFont typeface="Arial" charset="0"/>
              <a:buChar char="•"/>
            </a:pPr>
            <a:r>
              <a:rPr lang="en-US" sz="1800">
                <a:latin typeface="Franklin Gothic Book" panose="020B0503020102020204" pitchFamily="34" charset="0"/>
              </a:rPr>
              <a:t>The first time TestNav is launched, it displays the Enable Microphone Permission message, be sure to tap OK to grant permission.</a:t>
            </a:r>
          </a:p>
          <a:p>
            <a:pPr marL="285750" indent="-285750">
              <a:buFont typeface="Arial" charset="0"/>
              <a:buChar char="•"/>
            </a:pPr>
            <a:endParaRPr lang="en-US" sz="1800">
              <a:latin typeface="Franklin Gothic Book" panose="020B0503020102020204" pitchFamily="34" charset="0"/>
            </a:endParaRPr>
          </a:p>
          <a:p>
            <a:r>
              <a:rPr lang="en-US" sz="1800">
                <a:latin typeface="Franklin Gothic Book" panose="020B0503020102020204" pitchFamily="34" charset="0"/>
              </a:rPr>
              <a:t>Considerations</a:t>
            </a:r>
          </a:p>
          <a:p>
            <a:pPr marL="285750" indent="-285750">
              <a:buFont typeface="Arial" charset="0"/>
              <a:buChar char="•"/>
            </a:pPr>
            <a:r>
              <a:rPr lang="en-US" sz="1800">
                <a:latin typeface="Franklin Gothic Book" panose="020B0503020102020204" pitchFamily="34" charset="0"/>
              </a:rPr>
              <a:t>TestNav can be installed on multiple devices using a Mobile Device Manager (MDM)</a:t>
            </a:r>
          </a:p>
          <a:p>
            <a:pPr marL="285750" indent="-285750">
              <a:buFont typeface="Arial" charset="0"/>
              <a:buChar char="•"/>
            </a:pPr>
            <a:r>
              <a:rPr lang="en-US" sz="1800">
                <a:latin typeface="Franklin Gothic Book" panose="020B0503020102020204" pitchFamily="34" charset="0"/>
              </a:rPr>
              <a:t>Do not use MDM configured Single App Mode, or else AAC will not engage and result in a TestNav error</a:t>
            </a:r>
          </a:p>
        </p:txBody>
      </p:sp>
    </p:spTree>
    <p:extLst>
      <p:ext uri="{BB962C8B-B14F-4D97-AF65-F5344CB8AC3E}">
        <p14:creationId xmlns:p14="http://schemas.microsoft.com/office/powerpoint/2010/main" val="33875244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Update Installation</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2042162"/>
          </a:xfrm>
          <a:prstGeom prst="rect">
            <a:avLst/>
          </a:prstGeom>
          <a:noFill/>
        </p:spPr>
        <p:txBody>
          <a:bodyPr wrap="square">
            <a:spAutoFit/>
          </a:bodyPr>
          <a:lstStyle/>
          <a:p>
            <a:pPr marL="0" marR="0" lvl="0" indent="0" algn="l" defTabSz="914400" rtl="0" eaLnBrk="1" fontAlgn="base" latinLnBrk="0" hangingPunct="1">
              <a:lnSpc>
                <a:spcPts val="1900"/>
              </a:lnSpc>
              <a:spcBef>
                <a:spcPts val="0"/>
              </a:spcBef>
              <a:spcAft>
                <a:spcPts val="0"/>
              </a:spcAft>
              <a:buClr>
                <a:prstClr val="black"/>
              </a:buClr>
              <a:buSzTx/>
              <a:buFont typeface="Arial" panose="020B0604020202020204" pitchFamily="34" charset="0"/>
              <a:buNone/>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hlinkClick r:id="rId3"/>
              </a:rPr>
              <a:t>TestNav Update Path</a:t>
            </a:r>
            <a:endPar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endParaRPr>
          </a:p>
          <a:p>
            <a:pPr marL="285750" marR="0" lvl="0" indent="-285750" algn="l" defTabSz="914400" rtl="0" eaLnBrk="1" fontAlgn="base" latinLnBrk="0" hangingPunct="1">
              <a:lnSpc>
                <a:spcPts val="1900"/>
              </a:lnSpc>
              <a:spcBef>
                <a:spcPts val="0"/>
              </a:spcBef>
              <a:spcAft>
                <a:spcPts val="0"/>
              </a:spcAft>
              <a:buClr>
                <a:prstClr val="black"/>
              </a:buClr>
              <a:buSzTx/>
              <a:buFont typeface="Arial" charset="0"/>
              <a:buChar char="•"/>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Update methods will differ by test device</a:t>
            </a:r>
          </a:p>
          <a:p>
            <a:pPr marL="285750" marR="0" lvl="0" indent="-285750" algn="l" defTabSz="914400" rtl="0" eaLnBrk="1" fontAlgn="base" latinLnBrk="0" hangingPunct="1">
              <a:lnSpc>
                <a:spcPts val="1900"/>
              </a:lnSpc>
              <a:spcBef>
                <a:spcPts val="0"/>
              </a:spcBef>
              <a:spcAft>
                <a:spcPts val="0"/>
              </a:spcAft>
              <a:buClr>
                <a:prstClr val="black"/>
              </a:buClr>
              <a:buSzTx/>
              <a:buFont typeface="Arial" charset="0"/>
              <a:buChar char="•"/>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Typically, TestNav will only receive major app updates over the summer, when school is not in session</a:t>
            </a:r>
          </a:p>
          <a:p>
            <a:pPr marL="285750" marR="0" lvl="0" indent="-285750" algn="l" defTabSz="914400" rtl="0" eaLnBrk="1" fontAlgn="base" latinLnBrk="0" hangingPunct="1">
              <a:lnSpc>
                <a:spcPts val="1900"/>
              </a:lnSpc>
              <a:spcBef>
                <a:spcPts val="0"/>
              </a:spcBef>
              <a:spcAft>
                <a:spcPts val="0"/>
              </a:spcAft>
              <a:buClr>
                <a:prstClr val="black"/>
              </a:buClr>
              <a:buSzTx/>
              <a:buFont typeface="Arial" charset="0"/>
              <a:buChar char="•"/>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Chrome</a:t>
            </a:r>
            <a:r>
              <a:rPr lang="en-GB" kern="0">
                <a:solidFill>
                  <a:srgbClr val="000000"/>
                </a:solidFill>
                <a:latin typeface="Franklin Gothic Book" panose="020B0503020102020204" pitchFamily="34" charset="0"/>
                <a:ea typeface="Lato Medium" panose="020F0502020204030203" pitchFamily="34" charset="0"/>
                <a:cs typeface="Lato Medium" panose="020F0502020204030203" pitchFamily="34" charset="0"/>
              </a:rPr>
              <a:t> </a:t>
            </a: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and Windows store apps - automatically update</a:t>
            </a:r>
          </a:p>
          <a:p>
            <a:pPr marL="285750" marR="0" lvl="0" indent="-285750" algn="l" defTabSz="914400" rtl="0" eaLnBrk="1" fontAlgn="base" latinLnBrk="0" hangingPunct="1">
              <a:lnSpc>
                <a:spcPts val="1900"/>
              </a:lnSpc>
              <a:spcBef>
                <a:spcPts val="0"/>
              </a:spcBef>
              <a:spcAft>
                <a:spcPts val="0"/>
              </a:spcAft>
              <a:buClr>
                <a:prstClr val="black"/>
              </a:buClr>
              <a:buSzTx/>
              <a:buFont typeface="Arial" charset="0"/>
              <a:buChar char="•"/>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iOS – install from the App Store</a:t>
            </a:r>
          </a:p>
          <a:p>
            <a:pPr marL="285750" marR="0" lvl="0" indent="-285750" algn="l" defTabSz="914400" rtl="0" eaLnBrk="1" fontAlgn="base" latinLnBrk="0" hangingPunct="1">
              <a:lnSpc>
                <a:spcPts val="1900"/>
              </a:lnSpc>
              <a:spcBef>
                <a:spcPts val="0"/>
              </a:spcBef>
              <a:spcAft>
                <a:spcPts val="0"/>
              </a:spcAft>
              <a:buClr>
                <a:prstClr val="black"/>
              </a:buClr>
              <a:buSzTx/>
              <a:buFont typeface="Arial" charset="0"/>
              <a:buChar char="•"/>
              <a:tabLst/>
              <a:defRPr/>
            </a:pPr>
            <a:r>
              <a:rPr kumimoji="0" lang="en-GB" sz="1800" b="0" i="0" u="none" strike="noStrike" kern="0" cap="none" spc="0" normalizeH="0" baseline="0" noProof="0">
                <a:ln>
                  <a:noFill/>
                </a:ln>
                <a:solidFill>
                  <a:srgbClr val="000000"/>
                </a:solidFill>
                <a:effectLst/>
                <a:uLnTx/>
                <a:uFillTx/>
                <a:latin typeface="Franklin Gothic Book" panose="020B0503020102020204" pitchFamily="34" charset="0"/>
                <a:ea typeface="Lato Medium" panose="020F0502020204030203" pitchFamily="34" charset="0"/>
                <a:cs typeface="Lato Medium" panose="020F0502020204030203" pitchFamily="34" charset="0"/>
              </a:rPr>
              <a:t>Mac and Windows desktop app – download and install from TestNav download site</a:t>
            </a:r>
          </a:p>
        </p:txBody>
      </p:sp>
      <p:grpSp>
        <p:nvGrpSpPr>
          <p:cNvPr id="5" name="Group 4">
            <a:extLst>
              <a:ext uri="{FF2B5EF4-FFF2-40B4-BE49-F238E27FC236}">
                <a16:creationId xmlns:a16="http://schemas.microsoft.com/office/drawing/2014/main" id="{950F33C1-BF80-1315-27D4-7F436CBE04F6}"/>
              </a:ext>
            </a:extLst>
          </p:cNvPr>
          <p:cNvGrpSpPr/>
          <p:nvPr/>
        </p:nvGrpSpPr>
        <p:grpSpPr>
          <a:xfrm>
            <a:off x="1544998" y="3628602"/>
            <a:ext cx="6054004" cy="2162169"/>
            <a:chOff x="1758927" y="3508749"/>
            <a:chExt cx="6054004" cy="2162169"/>
          </a:xfrm>
          <a:effectLst>
            <a:outerShdw blurRad="50800" dist="38100" dir="2700000" algn="tl" rotWithShape="0">
              <a:prstClr val="black">
                <a:alpha val="40000"/>
              </a:prstClr>
            </a:outerShdw>
          </a:effectLst>
        </p:grpSpPr>
        <p:pic>
          <p:nvPicPr>
            <p:cNvPr id="2" name="Picture 1">
              <a:extLst>
                <a:ext uri="{FF2B5EF4-FFF2-40B4-BE49-F238E27FC236}">
                  <a16:creationId xmlns:a16="http://schemas.microsoft.com/office/drawing/2014/main" id="{654514CA-1129-98B4-0A9B-F0E07BE43338}"/>
                </a:ext>
              </a:extLst>
            </p:cNvPr>
            <p:cNvPicPr>
              <a:picLocks noChangeAspect="1"/>
            </p:cNvPicPr>
            <p:nvPr/>
          </p:nvPicPr>
          <p:blipFill rotWithShape="1">
            <a:blip r:embed="rId4"/>
            <a:srcRect b="80753"/>
            <a:stretch/>
          </p:blipFill>
          <p:spPr>
            <a:xfrm>
              <a:off x="1758927" y="3508749"/>
              <a:ext cx="6054004" cy="494867"/>
            </a:xfrm>
            <a:prstGeom prst="rect">
              <a:avLst/>
            </a:prstGeom>
            <a:ln>
              <a:solidFill>
                <a:schemeClr val="bg1">
                  <a:lumMod val="75000"/>
                </a:schemeClr>
              </a:solidFill>
            </a:ln>
          </p:spPr>
        </p:pic>
        <p:pic>
          <p:nvPicPr>
            <p:cNvPr id="4" name="Picture 3">
              <a:extLst>
                <a:ext uri="{FF2B5EF4-FFF2-40B4-BE49-F238E27FC236}">
                  <a16:creationId xmlns:a16="http://schemas.microsoft.com/office/drawing/2014/main" id="{A3CDE540-44C7-8F46-0D18-29BDD6CA7790}"/>
                </a:ext>
              </a:extLst>
            </p:cNvPr>
            <p:cNvPicPr>
              <a:picLocks noChangeAspect="1"/>
            </p:cNvPicPr>
            <p:nvPr/>
          </p:nvPicPr>
          <p:blipFill rotWithShape="1">
            <a:blip r:embed="rId4"/>
            <a:srcRect t="35155"/>
            <a:stretch/>
          </p:blipFill>
          <p:spPr>
            <a:xfrm>
              <a:off x="1758927" y="4003616"/>
              <a:ext cx="6054004" cy="1667302"/>
            </a:xfrm>
            <a:prstGeom prst="rect">
              <a:avLst/>
            </a:prstGeom>
            <a:ln>
              <a:solidFill>
                <a:schemeClr val="bg1">
                  <a:lumMod val="75000"/>
                </a:schemeClr>
              </a:solidFill>
            </a:ln>
          </p:spPr>
        </p:pic>
      </p:grpSp>
    </p:spTree>
    <p:extLst>
      <p:ext uri="{BB962C8B-B14F-4D97-AF65-F5344CB8AC3E}">
        <p14:creationId xmlns:p14="http://schemas.microsoft.com/office/powerpoint/2010/main" val="6587757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App Check</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2308324"/>
          </a:xfrm>
          <a:prstGeom prst="rect">
            <a:avLst/>
          </a:prstGeom>
          <a:noFill/>
        </p:spPr>
        <p:txBody>
          <a:bodyPr wrap="square">
            <a:spAutoFit/>
          </a:bodyPr>
          <a:lstStyle/>
          <a:p>
            <a:r>
              <a:rPr lang="en-US">
                <a:latin typeface="Franklin Gothic Book" panose="020B0503020102020204" pitchFamily="34" charset="0"/>
              </a:rPr>
              <a:t>Select the ”Reference” customer and click the user drop-down menu and select App Check. </a:t>
            </a: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r>
              <a:rPr lang="en-US">
                <a:latin typeface="Franklin Gothic Book" panose="020B0503020102020204" pitchFamily="34" charset="0"/>
              </a:rPr>
              <a:t>App Check is used to verify student devices can launch TestNav successfully. </a:t>
            </a:r>
          </a:p>
        </p:txBody>
      </p:sp>
      <p:pic>
        <p:nvPicPr>
          <p:cNvPr id="7" name="Picture 6">
            <a:extLst>
              <a:ext uri="{FF2B5EF4-FFF2-40B4-BE49-F238E27FC236}">
                <a16:creationId xmlns:a16="http://schemas.microsoft.com/office/drawing/2014/main" id="{DAFA39D0-AF39-94EA-208F-DDB4D4109B09}"/>
              </a:ext>
            </a:extLst>
          </p:cNvPr>
          <p:cNvPicPr>
            <a:picLocks noChangeAspect="1"/>
          </p:cNvPicPr>
          <p:nvPr/>
        </p:nvPicPr>
        <p:blipFill>
          <a:blip r:embed="rId3"/>
          <a:stretch>
            <a:fillRect/>
          </a:stretch>
        </p:blipFill>
        <p:spPr>
          <a:xfrm>
            <a:off x="3488924" y="1890278"/>
            <a:ext cx="2166151" cy="1171577"/>
          </a:xfrm>
          <a:prstGeom prst="rect">
            <a:avLst/>
          </a:prstGeom>
          <a:ln w="3175" cap="sq">
            <a:solidFill>
              <a:schemeClr val="bg1">
                <a:lumMod val="75000"/>
              </a:schemeClr>
            </a:solidFill>
            <a:prstDash val="solid"/>
            <a:miter lim="800000"/>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8D15C48-B357-8D7A-B8AC-0E59CBEA478E}"/>
              </a:ext>
            </a:extLst>
          </p:cNvPr>
          <p:cNvPicPr>
            <a:picLocks noChangeAspect="1"/>
          </p:cNvPicPr>
          <p:nvPr/>
        </p:nvPicPr>
        <p:blipFill>
          <a:blip r:embed="rId4"/>
          <a:stretch>
            <a:fillRect/>
          </a:stretch>
        </p:blipFill>
        <p:spPr>
          <a:xfrm>
            <a:off x="1770696" y="3734009"/>
            <a:ext cx="5602608" cy="231181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72379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App Check</a:t>
            </a:r>
          </a:p>
        </p:txBody>
      </p:sp>
      <p:pic>
        <p:nvPicPr>
          <p:cNvPr id="2" name="Picture 1">
            <a:extLst>
              <a:ext uri="{FF2B5EF4-FFF2-40B4-BE49-F238E27FC236}">
                <a16:creationId xmlns:a16="http://schemas.microsoft.com/office/drawing/2014/main" id="{13C0039E-D1C2-14A3-9ABB-0916EA9858A6}"/>
              </a:ext>
            </a:extLst>
          </p:cNvPr>
          <p:cNvPicPr>
            <a:picLocks noChangeAspect="1"/>
          </p:cNvPicPr>
          <p:nvPr/>
        </p:nvPicPr>
        <p:blipFill rotWithShape="1">
          <a:blip r:embed="rId3"/>
          <a:srcRect t="1670" r="6331" b="7912"/>
          <a:stretch/>
        </p:blipFill>
        <p:spPr>
          <a:xfrm>
            <a:off x="1220546" y="2496845"/>
            <a:ext cx="6702907" cy="186431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700500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App Check</a:t>
            </a:r>
          </a:p>
        </p:txBody>
      </p:sp>
      <p:sp>
        <p:nvSpPr>
          <p:cNvPr id="3" name="TextBox 2">
            <a:extLst>
              <a:ext uri="{FF2B5EF4-FFF2-40B4-BE49-F238E27FC236}">
                <a16:creationId xmlns:a16="http://schemas.microsoft.com/office/drawing/2014/main" id="{BBA9327F-B1A0-7E29-7E7F-4E9EDAC88DAD}"/>
              </a:ext>
            </a:extLst>
          </p:cNvPr>
          <p:cNvSpPr txBox="1"/>
          <p:nvPr/>
        </p:nvSpPr>
        <p:spPr>
          <a:xfrm>
            <a:off x="457200" y="1325880"/>
            <a:ext cx="8229600" cy="175432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effectLst/>
                <a:uLnTx/>
                <a:uFillTx/>
                <a:latin typeface="Franklin Gothic Book" panose="020B0503020102020204" pitchFamily="34" charset="0"/>
              </a:rPr>
              <a:t>App Check errors for Cloud Clipboard History or Roaming, Game Bar and Cortana on Windows.  App Check errors for Siri or Dictation on Macs.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effectLst/>
              <a:uLnTx/>
              <a:uFillTx/>
              <a:latin typeface="Franklin Gothic Book" panose="020B05030201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effectLst/>
                <a:uLnTx/>
                <a:uFillTx/>
                <a:latin typeface="Franklin Gothic Book" panose="020B0503020102020204" pitchFamily="34" charset="0"/>
              </a:rPr>
              <a:t>TestNav will check during App Check, at login and with every navigation.  If it finds these services enabled, it will display an error message, and the examinee will be forced to leave the test.</a:t>
            </a:r>
            <a:endParaRPr kumimoji="0" lang="en-GB" b="0" i="0" u="none" strike="noStrike" kern="0" cap="none" spc="0" normalizeH="0" baseline="0" noProof="0">
              <a:ln>
                <a:noFill/>
              </a:ln>
              <a:effectLst/>
              <a:uLnTx/>
              <a:uFillTx/>
              <a:latin typeface="Franklin Gothic Book" panose="020B0503020102020204"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5659997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Network Check</a:t>
            </a:r>
          </a:p>
        </p:txBody>
      </p:sp>
      <p:sp>
        <p:nvSpPr>
          <p:cNvPr id="3" name="TextBox 2">
            <a:extLst>
              <a:ext uri="{FF2B5EF4-FFF2-40B4-BE49-F238E27FC236}">
                <a16:creationId xmlns:a16="http://schemas.microsoft.com/office/drawing/2014/main" id="{BBA9327F-B1A0-7E29-7E7F-4E9EDAC88DAD}"/>
              </a:ext>
            </a:extLst>
          </p:cNvPr>
          <p:cNvSpPr txBox="1"/>
          <p:nvPr/>
        </p:nvSpPr>
        <p:spPr>
          <a:xfrm>
            <a:off x="457200" y="1325880"/>
            <a:ext cx="8229600"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lumMod val="50000"/>
                  </a:prstClr>
                </a:solidFill>
                <a:effectLst/>
                <a:uLnTx/>
                <a:uFillTx/>
                <a:latin typeface="Franklin Gothic Book" panose="020B0503020102020204" pitchFamily="34" charset="0"/>
              </a:rPr>
              <a:t>Network Check is used to evaluate current bandwidth and the ability to test a specified number of students.</a:t>
            </a:r>
          </a:p>
        </p:txBody>
      </p:sp>
      <p:pic>
        <p:nvPicPr>
          <p:cNvPr id="2" name="Picture 1">
            <a:extLst>
              <a:ext uri="{FF2B5EF4-FFF2-40B4-BE49-F238E27FC236}">
                <a16:creationId xmlns:a16="http://schemas.microsoft.com/office/drawing/2014/main" id="{0CCB0300-E735-1B38-2C10-E2B087B34B16}"/>
              </a:ext>
            </a:extLst>
          </p:cNvPr>
          <p:cNvPicPr>
            <a:picLocks noChangeAspect="1"/>
          </p:cNvPicPr>
          <p:nvPr/>
        </p:nvPicPr>
        <p:blipFill>
          <a:blip r:embed="rId3"/>
          <a:stretch>
            <a:fillRect/>
          </a:stretch>
        </p:blipFill>
        <p:spPr>
          <a:xfrm>
            <a:off x="1555750" y="1972211"/>
            <a:ext cx="6032500" cy="24892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2A0AF1C-51B6-4F58-457A-CE90C85D7BC4}"/>
              </a:ext>
            </a:extLst>
          </p:cNvPr>
          <p:cNvPicPr>
            <a:picLocks noChangeAspect="1"/>
          </p:cNvPicPr>
          <p:nvPr/>
        </p:nvPicPr>
        <p:blipFill>
          <a:blip r:embed="rId4"/>
          <a:stretch>
            <a:fillRect/>
          </a:stretch>
        </p:blipFill>
        <p:spPr>
          <a:xfrm>
            <a:off x="2863850" y="4646967"/>
            <a:ext cx="3416300" cy="14605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938762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Network Check</a:t>
            </a:r>
          </a:p>
        </p:txBody>
      </p:sp>
      <p:sp>
        <p:nvSpPr>
          <p:cNvPr id="5" name="TextBox 4">
            <a:extLst>
              <a:ext uri="{FF2B5EF4-FFF2-40B4-BE49-F238E27FC236}">
                <a16:creationId xmlns:a16="http://schemas.microsoft.com/office/drawing/2014/main" id="{7FD9CBF9-5AF9-9476-398A-69A1206414D2}"/>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Results</a:t>
            </a:r>
          </a:p>
        </p:txBody>
      </p:sp>
      <p:pic>
        <p:nvPicPr>
          <p:cNvPr id="7" name="Picture 6">
            <a:extLst>
              <a:ext uri="{FF2B5EF4-FFF2-40B4-BE49-F238E27FC236}">
                <a16:creationId xmlns:a16="http://schemas.microsoft.com/office/drawing/2014/main" id="{63B8724F-0FD2-F0CD-CCBF-B1A80C97C019}"/>
              </a:ext>
            </a:extLst>
          </p:cNvPr>
          <p:cNvPicPr>
            <a:picLocks noChangeAspect="1"/>
          </p:cNvPicPr>
          <p:nvPr/>
        </p:nvPicPr>
        <p:blipFill>
          <a:blip r:embed="rId3"/>
          <a:stretch>
            <a:fillRect/>
          </a:stretch>
        </p:blipFill>
        <p:spPr>
          <a:xfrm>
            <a:off x="2286000" y="1590960"/>
            <a:ext cx="4572000" cy="1832101"/>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8780D1A-4B94-BA32-9210-865CD74F7A1D}"/>
              </a:ext>
            </a:extLst>
          </p:cNvPr>
          <p:cNvPicPr>
            <a:picLocks noChangeAspect="1"/>
          </p:cNvPicPr>
          <p:nvPr/>
        </p:nvPicPr>
        <p:blipFill>
          <a:blip r:embed="rId4"/>
          <a:stretch>
            <a:fillRect/>
          </a:stretch>
        </p:blipFill>
        <p:spPr>
          <a:xfrm>
            <a:off x="2286000" y="3884726"/>
            <a:ext cx="4572000" cy="202286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171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3582519"/>
          </a:xfrm>
          <a:prstGeom prst="rect">
            <a:avLst/>
          </a:prstGeom>
          <a:noFill/>
        </p:spPr>
        <p:txBody>
          <a:bodyPr wrap="square" lIns="91440" tIns="45720" rIns="91440" bIns="45720" anchor="t">
            <a:spAutoFit/>
          </a:bodyPr>
          <a:lstStyle/>
          <a:p>
            <a:pPr marL="342900" indent="-342900">
              <a:lnSpc>
                <a:spcPct val="120000"/>
              </a:lnSpc>
            </a:pPr>
            <a:r>
              <a:rPr lang="en-US" sz="1800" dirty="0">
                <a:latin typeface="Franklin Gothic Book"/>
                <a:cs typeface="Calibri"/>
              </a:rPr>
              <a:t>The </a:t>
            </a:r>
            <a:r>
              <a:rPr lang="en-US" b="1" u="sng" dirty="0">
                <a:latin typeface="Franklin Gothic Book"/>
                <a:cs typeface="Calibri"/>
              </a:rPr>
              <a:t>Teacher and/or Proctor</a:t>
            </a:r>
            <a:r>
              <a:rPr lang="en-US" b="1" dirty="0">
                <a:latin typeface="Franklin Gothic Book"/>
                <a:cs typeface="Calibri"/>
              </a:rPr>
              <a:t>: </a:t>
            </a:r>
            <a:endParaRPr lang="en-US" sz="1800" dirty="0">
              <a:latin typeface="Franklin Gothic Book"/>
              <a:cs typeface="Calibri"/>
            </a:endParaRPr>
          </a:p>
          <a:p>
            <a:pPr marL="342900" indent="-342900">
              <a:lnSpc>
                <a:spcPct val="120000"/>
              </a:lnSpc>
              <a:buFont typeface="Arial" panose="020B0604020202020204" pitchFamily="34" charset="0"/>
              <a:buChar char="•"/>
            </a:pPr>
            <a:r>
              <a:rPr lang="en-US" dirty="0">
                <a:latin typeface="Franklin Gothic Book"/>
                <a:ea typeface="+mn-lt"/>
                <a:cs typeface="Calibri"/>
              </a:rPr>
              <a:t>Completes all district and/or school training</a:t>
            </a:r>
          </a:p>
          <a:p>
            <a:pPr marL="342900" indent="-342900">
              <a:lnSpc>
                <a:spcPct val="120000"/>
              </a:lnSpc>
              <a:buFont typeface="Arial" panose="020B0604020202020204" pitchFamily="34" charset="0"/>
              <a:buChar char="•"/>
            </a:pPr>
            <a:r>
              <a:rPr lang="en-US" dirty="0">
                <a:latin typeface="Franklin Gothic Book"/>
                <a:ea typeface="+mn-lt"/>
                <a:cs typeface="Calibri"/>
              </a:rPr>
              <a:t>Reviews the Test Administrator’s Manual (TAM)</a:t>
            </a:r>
          </a:p>
          <a:p>
            <a:pPr marL="342900" indent="-342900">
              <a:lnSpc>
                <a:spcPct val="120000"/>
              </a:lnSpc>
              <a:buFont typeface="Arial" panose="020B0604020202020204" pitchFamily="34" charset="0"/>
              <a:buChar char="•"/>
            </a:pPr>
            <a:r>
              <a:rPr lang="en-US" dirty="0">
                <a:latin typeface="Franklin Gothic Book"/>
                <a:ea typeface="+mn-lt"/>
                <a:cs typeface="Calibri"/>
              </a:rPr>
              <a:t>Reviews student information prior to testing to ensure each student receives the proper test with appropriate supports. </a:t>
            </a:r>
          </a:p>
          <a:p>
            <a:pPr marL="342900" indent="-342900">
              <a:lnSpc>
                <a:spcPct val="120000"/>
              </a:lnSpc>
              <a:buFont typeface="Arial" panose="020B0604020202020204" pitchFamily="34" charset="0"/>
              <a:buChar char="•"/>
            </a:pPr>
            <a:r>
              <a:rPr lang="en-US" dirty="0">
                <a:latin typeface="Franklin Gothic Book"/>
                <a:cs typeface="Calibri"/>
              </a:rPr>
              <a:t>Administers the VTCAP assessments</a:t>
            </a:r>
          </a:p>
          <a:p>
            <a:pPr marL="342900" indent="-342900">
              <a:lnSpc>
                <a:spcPct val="120000"/>
              </a:lnSpc>
              <a:buFont typeface="Arial" panose="020B0604020202020204" pitchFamily="34" charset="0"/>
              <a:buChar char="•"/>
            </a:pPr>
            <a:r>
              <a:rPr lang="en-US" dirty="0">
                <a:latin typeface="Franklin Gothic Book"/>
                <a:cs typeface="Calibri"/>
              </a:rPr>
              <a:t>Reports any test security incidents to the SC or DC</a:t>
            </a:r>
          </a:p>
          <a:p>
            <a:pPr marL="342900" indent="-342900">
              <a:lnSpc>
                <a:spcPct val="120000"/>
              </a:lnSpc>
              <a:buFont typeface="Arial" panose="020B0604020202020204" pitchFamily="34" charset="0"/>
              <a:buChar char="•"/>
            </a:pPr>
            <a:endParaRPr lang="en-US" dirty="0">
              <a:latin typeface="Franklin Gothic Book" panose="020B0503020102020204" pitchFamily="34" charset="0"/>
              <a:ea typeface="+mn-lt"/>
              <a:cs typeface="Calibri"/>
            </a:endParaRPr>
          </a:p>
          <a:p>
            <a:r>
              <a:rPr lang="en-US" sz="1800" i="1" dirty="0">
                <a:latin typeface="Franklin Gothic Book"/>
                <a:ea typeface="+mn-lt"/>
                <a:cs typeface="+mn-lt"/>
              </a:rPr>
              <a:t>Note: </a:t>
            </a:r>
            <a:r>
              <a:rPr lang="en-US" sz="1800" dirty="0">
                <a:latin typeface="Franklin Gothic Book"/>
                <a:ea typeface="+mn-lt"/>
                <a:cs typeface="+mn-lt"/>
              </a:rPr>
              <a:t>Proctors should be licensed school personnel.</a:t>
            </a:r>
          </a:p>
          <a:p>
            <a:pPr marL="285750" indent="-285750">
              <a:buFont typeface="Arial" panose="020B0604020202020204" pitchFamily="34" charset="0"/>
              <a:buChar char="•"/>
            </a:pPr>
            <a:r>
              <a:rPr lang="en-US" dirty="0">
                <a:latin typeface="Franklin Gothic Book"/>
                <a:ea typeface="+mn-lt"/>
                <a:cs typeface="+mn-lt"/>
              </a:rPr>
              <a:t>I</a:t>
            </a:r>
            <a:r>
              <a:rPr lang="en-US" sz="1800" dirty="0">
                <a:latin typeface="Franklin Gothic Book"/>
                <a:ea typeface="+mn-lt"/>
                <a:cs typeface="+mn-lt"/>
              </a:rPr>
              <a:t>f a paraprofessional or substitute teacher must serve as a proctor, the individual must be fully trained in test administration and test security procedures. </a:t>
            </a:r>
            <a:endParaRPr lang="en-US" sz="1800" strike="sngStrike" dirty="0">
              <a:latin typeface="Franklin Gothic Book" panose="020B0503020102020204" pitchFamily="34" charset="0"/>
            </a:endParaRPr>
          </a:p>
        </p:txBody>
      </p:sp>
    </p:spTree>
    <p:extLst>
      <p:ext uri="{BB962C8B-B14F-4D97-AF65-F5344CB8AC3E}">
        <p14:creationId xmlns:p14="http://schemas.microsoft.com/office/powerpoint/2010/main" val="420635916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20B3C-12C3-F7FA-8DC3-8BA6079407A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CBC7AF70-66A1-31AA-A117-E29AC210818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dirty="0">
                <a:solidFill>
                  <a:schemeClr val="bg1"/>
                </a:solidFill>
                <a:latin typeface="Franklin Gothic Demi Cond" panose="020B0706030402020204" pitchFamily="34" charset="0"/>
              </a:rPr>
              <a:t>TestNav – Additional Checks</a:t>
            </a:r>
          </a:p>
        </p:txBody>
      </p:sp>
      <p:sp>
        <p:nvSpPr>
          <p:cNvPr id="2" name="TextBox 1">
            <a:extLst>
              <a:ext uri="{FF2B5EF4-FFF2-40B4-BE49-F238E27FC236}">
                <a16:creationId xmlns:a16="http://schemas.microsoft.com/office/drawing/2014/main" id="{5607EE8F-A2C5-F78A-3932-840840038151}"/>
              </a:ext>
            </a:extLst>
          </p:cNvPr>
          <p:cNvSpPr txBox="1"/>
          <p:nvPr/>
        </p:nvSpPr>
        <p:spPr>
          <a:xfrm>
            <a:off x="457200" y="1325880"/>
            <a:ext cx="8229600" cy="230832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effectLst/>
                <a:uLnTx/>
                <a:uFillTx/>
                <a:latin typeface="Franklin Gothic Book" panose="020B0503020102020204" pitchFamily="34" charset="0"/>
              </a:rPr>
              <a:t>If you had significant technical issues in previous administration or encounter errors in the App Check and/or Network Check that you are unable to resolve, contact the Vermont Service Center.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latin typeface="Franklin Gothic Book" panose="020B05030201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1200" cap="none" spc="0" normalizeH="0" baseline="0" noProof="0" dirty="0">
                <a:ln>
                  <a:noFill/>
                </a:ln>
                <a:effectLst/>
                <a:uLnTx/>
                <a:uFillTx/>
                <a:latin typeface="Franklin Gothic Book" panose="020B0503020102020204" pitchFamily="34" charset="0"/>
              </a:rPr>
              <a:t>Technical issues will be escalated to Pearson’s support team, as needed.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dirty="0">
              <a:latin typeface="Franklin Gothic Book" panose="020B0503020102020204" pitchFamily="34" charset="0"/>
              <a:ea typeface="Lato Medium" panose="020F0502020204030203" pitchFamily="34" charset="0"/>
              <a:cs typeface="Lato Medium" panose="020F0502020204030203"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i="0" u="none" strike="noStrike" kern="0" cap="none" spc="0" normalizeH="0" baseline="0" noProof="0" dirty="0">
                <a:ln>
                  <a:noFill/>
                </a:ln>
                <a:effectLst/>
                <a:uLnTx/>
                <a:uFillTx/>
                <a:latin typeface="Franklin Gothic Book" panose="020B0503020102020204" pitchFamily="34" charset="0"/>
                <a:ea typeface="Lato Medium" panose="020F0502020204030203" pitchFamily="34" charset="0"/>
                <a:cs typeface="Lato Medium" panose="020F0502020204030203" pitchFamily="34" charset="0"/>
              </a:rPr>
              <a:t>Pearson Support can assist with running additional checks, including an infrastructure trial, and provide guidance to resolve technical issues. </a:t>
            </a:r>
            <a:endParaRPr kumimoji="0" lang="en-GB" i="0" u="none" strike="noStrike" kern="0" cap="none" spc="0" normalizeH="0" baseline="0" noProof="0" dirty="0">
              <a:ln>
                <a:noFill/>
              </a:ln>
              <a:effectLst/>
              <a:uLnTx/>
              <a:uFillTx/>
              <a:latin typeface="Franklin Gothic Book" panose="020B0503020102020204" pitchFamily="34" charset="0"/>
              <a:ea typeface="Lato Medium" panose="020F0502020204030203" pitchFamily="34" charset="0"/>
              <a:cs typeface="Lato Medium" panose="020F0502020204030203" pitchFamily="34" charset="0"/>
            </a:endParaRPr>
          </a:p>
        </p:txBody>
      </p:sp>
    </p:spTree>
    <p:extLst>
      <p:ext uri="{BB962C8B-B14F-4D97-AF65-F5344CB8AC3E}">
        <p14:creationId xmlns:p14="http://schemas.microsoft.com/office/powerpoint/2010/main" val="415511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D56A6-7366-490F-4C2B-50F75CB2090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2FFBCF4-FBB1-BB93-F6F5-4EF8D886BDBF}"/>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TestNav Early Warning System</a:t>
            </a:r>
          </a:p>
        </p:txBody>
      </p:sp>
    </p:spTree>
    <p:extLst>
      <p:ext uri="{BB962C8B-B14F-4D97-AF65-F5344CB8AC3E}">
        <p14:creationId xmlns:p14="http://schemas.microsoft.com/office/powerpoint/2010/main" val="906224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Early Warning System</a:t>
            </a:r>
          </a:p>
        </p:txBody>
      </p:sp>
      <p:sp>
        <p:nvSpPr>
          <p:cNvPr id="5" name="TextBox 4">
            <a:extLst>
              <a:ext uri="{FF2B5EF4-FFF2-40B4-BE49-F238E27FC236}">
                <a16:creationId xmlns:a16="http://schemas.microsoft.com/office/drawing/2014/main" id="{7FD9CBF9-5AF9-9476-398A-69A1206414D2}"/>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Overview</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737360"/>
            <a:ext cx="8229600" cy="1754326"/>
          </a:xfrm>
          <a:prstGeom prst="rect">
            <a:avLst/>
          </a:prstGeom>
          <a:noFill/>
        </p:spPr>
        <p:txBody>
          <a:bodyPr wrap="square">
            <a:spAutoFit/>
          </a:bodyPr>
          <a:lstStyle/>
          <a:p>
            <a:r>
              <a:rPr lang="en-GB">
                <a:latin typeface="Franklin Gothic Book" panose="020B0503020102020204" pitchFamily="34" charset="0"/>
              </a:rPr>
              <a:t>The Early Warning System (EWS) is a background process in TestNav that:</a:t>
            </a:r>
            <a:endParaRPr lang="en-GB" b="1">
              <a:latin typeface="Franklin Gothic Book" panose="020B0503020102020204" pitchFamily="34" charset="0"/>
            </a:endParaRPr>
          </a:p>
          <a:p>
            <a:pPr marL="285750" indent="-285750">
              <a:buFont typeface="Arial" charset="0"/>
              <a:buChar char="•"/>
            </a:pPr>
            <a:r>
              <a:rPr lang="en-GB">
                <a:latin typeface="Franklin Gothic Book" panose="020B0503020102020204" pitchFamily="34" charset="0"/>
              </a:rPr>
              <a:t>Requires no additional installation or configuration efforts</a:t>
            </a:r>
          </a:p>
          <a:p>
            <a:pPr marL="285750" indent="-285750">
              <a:buFont typeface="Arial" charset="0"/>
              <a:buChar char="•"/>
            </a:pPr>
            <a:r>
              <a:rPr lang="en-GB">
                <a:latin typeface="Franklin Gothic Book" panose="020B0503020102020204" pitchFamily="34" charset="0"/>
              </a:rPr>
              <a:t>Displays messaging to the screen in the case an issue is detected</a:t>
            </a:r>
          </a:p>
          <a:p>
            <a:pPr marL="285750" indent="-285750">
              <a:buFont typeface="Arial" charset="0"/>
              <a:buChar char="•"/>
            </a:pPr>
            <a:r>
              <a:rPr lang="en-GB">
                <a:latin typeface="Franklin Gothic Book" panose="020B0503020102020204" pitchFamily="34" charset="0"/>
              </a:rPr>
              <a:t>Monitors background applications and connectivity</a:t>
            </a:r>
          </a:p>
          <a:p>
            <a:pPr marL="285750" indent="-285750">
              <a:buFont typeface="Arial" charset="0"/>
              <a:buChar char="•"/>
            </a:pPr>
            <a:r>
              <a:rPr lang="en-GB">
                <a:latin typeface="Franklin Gothic Book" panose="020B0503020102020204" pitchFamily="34" charset="0"/>
              </a:rPr>
              <a:t>Stages student responses in an encrypted backup file and transmits student responses to the Pearson testing servers for scoring</a:t>
            </a:r>
          </a:p>
        </p:txBody>
      </p:sp>
      <p:pic>
        <p:nvPicPr>
          <p:cNvPr id="2" name="Picture 1" descr="A screenshot of a computer error">
            <a:extLst>
              <a:ext uri="{FF2B5EF4-FFF2-40B4-BE49-F238E27FC236}">
                <a16:creationId xmlns:a16="http://schemas.microsoft.com/office/drawing/2014/main" id="{6CBBF5DA-F6B3-91ED-41F4-3E85AEA12A5C}"/>
              </a:ext>
            </a:extLst>
          </p:cNvPr>
          <p:cNvPicPr>
            <a:picLocks noChangeAspect="1"/>
          </p:cNvPicPr>
          <p:nvPr/>
        </p:nvPicPr>
        <p:blipFill>
          <a:blip r:embed="rId3"/>
          <a:stretch>
            <a:fillRect/>
          </a:stretch>
        </p:blipFill>
        <p:spPr>
          <a:xfrm>
            <a:off x="2061064" y="3498327"/>
            <a:ext cx="4246463" cy="2845444"/>
          </a:xfrm>
          <a:prstGeom prst="rect">
            <a:avLst/>
          </a:prstGeom>
        </p:spPr>
      </p:pic>
    </p:spTree>
    <p:extLst>
      <p:ext uri="{BB962C8B-B14F-4D97-AF65-F5344CB8AC3E}">
        <p14:creationId xmlns:p14="http://schemas.microsoft.com/office/powerpoint/2010/main" val="10298768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Early Warning System</a:t>
            </a:r>
          </a:p>
        </p:txBody>
      </p:sp>
      <p:sp>
        <p:nvSpPr>
          <p:cNvPr id="5" name="TextBox 4">
            <a:extLst>
              <a:ext uri="{FF2B5EF4-FFF2-40B4-BE49-F238E27FC236}">
                <a16:creationId xmlns:a16="http://schemas.microsoft.com/office/drawing/2014/main" id="{7FD9CBF9-5AF9-9476-398A-69A1206414D2}"/>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Triggers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737360"/>
            <a:ext cx="8229600" cy="646331"/>
          </a:xfrm>
          <a:prstGeom prst="rect">
            <a:avLst/>
          </a:prstGeom>
          <a:noFill/>
        </p:spPr>
        <p:txBody>
          <a:bodyPr wrap="square">
            <a:spAutoFit/>
          </a:bodyPr>
          <a:lstStyle/>
          <a:p>
            <a:r>
              <a:rPr lang="en-GB">
                <a:latin typeface="Franklin Gothic Book" panose="020B0503020102020204" pitchFamily="34" charset="0"/>
              </a:rPr>
              <a:t>Even though there are multiple error codes, most issues can be traced back to a few main scenarios.</a:t>
            </a:r>
            <a:endParaRPr lang="en-GB" b="1">
              <a:latin typeface="Franklin Gothic Book" panose="020B0503020102020204" pitchFamily="34" charset="0"/>
            </a:endParaRPr>
          </a:p>
        </p:txBody>
      </p:sp>
      <p:pic>
        <p:nvPicPr>
          <p:cNvPr id="2" name="Picture 1">
            <a:extLst>
              <a:ext uri="{FF2B5EF4-FFF2-40B4-BE49-F238E27FC236}">
                <a16:creationId xmlns:a16="http://schemas.microsoft.com/office/drawing/2014/main" id="{2E7BAED8-659B-C1E3-AE0D-0BC1ABDF6484}"/>
              </a:ext>
            </a:extLst>
          </p:cNvPr>
          <p:cNvPicPr>
            <a:picLocks noChangeAspect="1"/>
          </p:cNvPicPr>
          <p:nvPr/>
        </p:nvPicPr>
        <p:blipFill>
          <a:blip r:embed="rId3"/>
          <a:stretch>
            <a:fillRect/>
          </a:stretch>
        </p:blipFill>
        <p:spPr>
          <a:xfrm>
            <a:off x="5228947" y="2823297"/>
            <a:ext cx="3515048" cy="268085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366EF8A-D0A9-6645-524F-3F7C1276A8FE}"/>
              </a:ext>
            </a:extLst>
          </p:cNvPr>
          <p:cNvSpPr txBox="1"/>
          <p:nvPr/>
        </p:nvSpPr>
        <p:spPr>
          <a:xfrm>
            <a:off x="457201" y="2594066"/>
            <a:ext cx="4611950" cy="3416320"/>
          </a:xfrm>
          <a:prstGeom prst="rect">
            <a:avLst/>
          </a:prstGeom>
          <a:noFill/>
        </p:spPr>
        <p:txBody>
          <a:bodyPr wrap="square" rtlCol="0">
            <a:spAutoFit/>
          </a:bodyPr>
          <a:lstStyle/>
          <a:p>
            <a:pPr marL="342900" indent="-342900">
              <a:buFont typeface="+mj-lt"/>
              <a:buAutoNum type="arabicPeriod"/>
            </a:pPr>
            <a:r>
              <a:rPr lang="en-GB">
                <a:latin typeface="Franklin Gothic Book" panose="020B0503020102020204" pitchFamily="34" charset="0"/>
              </a:rPr>
              <a:t>Connectivity</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Unable to retrieve content</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Unable to transmit responses</a:t>
            </a:r>
            <a:endParaRPr lang="en-GB">
              <a:latin typeface="Franklin Gothic Book" panose="020B0503020102020204" pitchFamily="34" charset="0"/>
            </a:endParaRPr>
          </a:p>
          <a:p>
            <a:pPr marL="342900" indent="-342900">
              <a:buFont typeface="+mj-lt"/>
              <a:buAutoNum type="arabicPeriod"/>
            </a:pPr>
            <a:r>
              <a:rPr lang="en-GB">
                <a:latin typeface="Franklin Gothic Book" panose="020B0503020102020204" pitchFamily="34" charset="0"/>
              </a:rPr>
              <a:t>Saved Response File Issues</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Unable to write or read to SRF location</a:t>
            </a:r>
          </a:p>
          <a:p>
            <a:pPr marL="342900" indent="-342900">
              <a:buFont typeface="+mj-lt"/>
              <a:buAutoNum type="arabicPeriod"/>
            </a:pPr>
            <a:r>
              <a:rPr lang="en-GB">
                <a:latin typeface="Franklin Gothic Book" panose="020B0503020102020204" pitchFamily="34" charset="0"/>
              </a:rPr>
              <a:t>Potential Security Issues</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Application launches while TestNav is in secure mode</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Application attempts to capture focus</a:t>
            </a:r>
          </a:p>
          <a:p>
            <a:pPr marL="749300" lvl="2" indent="-257175">
              <a:buFont typeface="Arial" panose="020B0604020202020204" pitchFamily="34" charset="0"/>
              <a:buChar char="•"/>
            </a:pPr>
            <a:r>
              <a:rPr lang="en-GB" kern="0">
                <a:solidFill>
                  <a:srgbClr val="000000"/>
                </a:solidFill>
                <a:latin typeface="Franklin Gothic Book" panose="020B0503020102020204" pitchFamily="34" charset="0"/>
              </a:rPr>
              <a:t>Running application messages the screen</a:t>
            </a:r>
          </a:p>
        </p:txBody>
      </p:sp>
    </p:spTree>
    <p:extLst>
      <p:ext uri="{BB962C8B-B14F-4D97-AF65-F5344CB8AC3E}">
        <p14:creationId xmlns:p14="http://schemas.microsoft.com/office/powerpoint/2010/main" val="54211876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Early Warning System</a:t>
            </a:r>
          </a:p>
        </p:txBody>
      </p:sp>
      <p:sp>
        <p:nvSpPr>
          <p:cNvPr id="5" name="TextBox 4">
            <a:extLst>
              <a:ext uri="{FF2B5EF4-FFF2-40B4-BE49-F238E27FC236}">
                <a16:creationId xmlns:a16="http://schemas.microsoft.com/office/drawing/2014/main" id="{7FD9CBF9-5AF9-9476-398A-69A1206414D2}"/>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Error Codes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737360"/>
            <a:ext cx="8229600" cy="2031325"/>
          </a:xfrm>
          <a:prstGeom prst="rect">
            <a:avLst/>
          </a:prstGeom>
          <a:noFill/>
        </p:spPr>
        <p:txBody>
          <a:bodyPr wrap="square">
            <a:spAutoFit/>
          </a:bodyPr>
          <a:lstStyle/>
          <a:p>
            <a:r>
              <a:rPr lang="en-GB">
                <a:latin typeface="Franklin Gothic Book" panose="020B0503020102020204" pitchFamily="34" charset="0"/>
              </a:rPr>
              <a:t>If an EWS message is displayed, it will contain a specific error code.</a:t>
            </a:r>
          </a:p>
          <a:p>
            <a:endParaRPr lang="en-GB" b="1">
              <a:latin typeface="Franklin Gothic Book" panose="020B0503020102020204" pitchFamily="34" charset="0"/>
            </a:endParaRPr>
          </a:p>
          <a:p>
            <a:r>
              <a:rPr lang="en-GB">
                <a:latin typeface="Franklin Gothic Book" panose="020B0503020102020204" pitchFamily="34" charset="0"/>
              </a:rPr>
              <a:t>Complete error code documentation can be found on the </a:t>
            </a:r>
            <a:r>
              <a:rPr lang="en-GB">
                <a:latin typeface="Franklin Gothic Book" panose="020B0503020102020204" pitchFamily="34" charset="0"/>
                <a:hlinkClick r:id="rId3"/>
              </a:rPr>
              <a:t>TestNav Online Support page</a:t>
            </a:r>
            <a:r>
              <a:rPr lang="en-GB">
                <a:latin typeface="Franklin Gothic Book" panose="020B0503020102020204" pitchFamily="34" charset="0"/>
              </a:rPr>
              <a:t> (TestNav Online Support &gt; Troubleshooting &gt; Error Codes).</a:t>
            </a:r>
          </a:p>
          <a:p>
            <a:endParaRPr lang="en-GB">
              <a:latin typeface="Franklin Gothic Book" panose="020B0503020102020204" pitchFamily="34" charset="0"/>
            </a:endParaRPr>
          </a:p>
          <a:p>
            <a:r>
              <a:rPr lang="en-GB">
                <a:latin typeface="Franklin Gothic Book" panose="020B0503020102020204" pitchFamily="34" charset="0"/>
              </a:rPr>
              <a:t>Numeric error code is usually accompanied by a description of the error and potential resolution steps.</a:t>
            </a:r>
          </a:p>
        </p:txBody>
      </p:sp>
      <p:pic>
        <p:nvPicPr>
          <p:cNvPr id="4" name="Picture 3">
            <a:extLst>
              <a:ext uri="{FF2B5EF4-FFF2-40B4-BE49-F238E27FC236}">
                <a16:creationId xmlns:a16="http://schemas.microsoft.com/office/drawing/2014/main" id="{6E5DAE20-803C-7CD8-0339-F0020DD4A1AC}"/>
              </a:ext>
            </a:extLst>
          </p:cNvPr>
          <p:cNvPicPr>
            <a:picLocks noChangeAspect="1"/>
          </p:cNvPicPr>
          <p:nvPr/>
        </p:nvPicPr>
        <p:blipFill>
          <a:blip r:embed="rId4"/>
          <a:stretch>
            <a:fillRect/>
          </a:stretch>
        </p:blipFill>
        <p:spPr>
          <a:xfrm>
            <a:off x="1143000" y="4064344"/>
            <a:ext cx="6858000" cy="79705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4868B7A-6F9B-0989-53A1-12D11D0E7831}"/>
              </a:ext>
            </a:extLst>
          </p:cNvPr>
          <p:cNvPicPr>
            <a:picLocks noChangeAspect="1"/>
          </p:cNvPicPr>
          <p:nvPr/>
        </p:nvPicPr>
        <p:blipFill>
          <a:blip r:embed="rId5"/>
          <a:stretch>
            <a:fillRect/>
          </a:stretch>
        </p:blipFill>
        <p:spPr>
          <a:xfrm>
            <a:off x="1143000" y="5157060"/>
            <a:ext cx="6858000" cy="6356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68593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Technical Troubleshooting During Testing</a:t>
            </a:r>
          </a:p>
        </p:txBody>
      </p:sp>
      <p:sp>
        <p:nvSpPr>
          <p:cNvPr id="5" name="TextBox 4">
            <a:extLst>
              <a:ext uri="{FF2B5EF4-FFF2-40B4-BE49-F238E27FC236}">
                <a16:creationId xmlns:a16="http://schemas.microsoft.com/office/drawing/2014/main" id="{7FD9CBF9-5AF9-9476-398A-69A1206414D2}"/>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Login Error</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737360"/>
            <a:ext cx="8229600" cy="1477328"/>
          </a:xfrm>
          <a:prstGeom prst="rect">
            <a:avLst/>
          </a:prstGeom>
          <a:noFill/>
        </p:spPr>
        <p:txBody>
          <a:bodyPr wrap="square">
            <a:spAutoFit/>
          </a:bodyPr>
          <a:lstStyle/>
          <a:p>
            <a:pPr>
              <a:buClr>
                <a:schemeClr val="tx1"/>
              </a:buClr>
            </a:pPr>
            <a:r>
              <a:rPr lang="en-US" b="1" dirty="0">
                <a:solidFill>
                  <a:srgbClr val="000000"/>
                </a:solidFill>
                <a:latin typeface="Franklin Gothic Book" panose="020B0503020102020204" pitchFamily="34" charset="0"/>
              </a:rPr>
              <a:t>9058/9059: The username or password you entered is incorrect</a:t>
            </a:r>
            <a:endParaRPr lang="en-US" dirty="0">
              <a:solidFill>
                <a:srgbClr val="000000"/>
              </a:solidFill>
              <a:latin typeface="Franklin Gothic Book" panose="020B0503020102020204" pitchFamily="34" charset="0"/>
            </a:endParaRPr>
          </a:p>
          <a:p>
            <a:pPr marL="285750" indent="-285750">
              <a:buClr>
                <a:schemeClr val="tx1"/>
              </a:buClr>
              <a:buFont typeface="Arial" panose="020B0604020202020204" pitchFamily="34" charset="0"/>
              <a:buChar char="•"/>
            </a:pPr>
            <a:r>
              <a:rPr lang="en-US" dirty="0">
                <a:solidFill>
                  <a:srgbClr val="000000"/>
                </a:solidFill>
                <a:latin typeface="Franklin Gothic Book" panose="020B0503020102020204" pitchFamily="34" charset="0"/>
              </a:rPr>
              <a:t>If the username/password being used is accurate, the student may be on the incorrect login page.</a:t>
            </a:r>
          </a:p>
          <a:p>
            <a:pPr marL="285750" indent="-285750">
              <a:buClr>
                <a:schemeClr val="tx1"/>
              </a:buClr>
              <a:buFont typeface="Arial" panose="020B0604020202020204" pitchFamily="34" charset="0"/>
              <a:buChar char="•"/>
            </a:pPr>
            <a:r>
              <a:rPr kumimoji="0" lang="en-US" b="0" i="0" u="none" strike="noStrike" kern="1200" cap="none" spc="0" normalizeH="0" baseline="0" noProof="0" dirty="0">
                <a:ln>
                  <a:noFill/>
                </a:ln>
                <a:solidFill>
                  <a:prstClr val="black"/>
                </a:solidFill>
                <a:effectLst/>
                <a:uLnTx/>
                <a:uFillTx/>
                <a:latin typeface="Franklin Gothic Book" panose="020B0503020102020204" pitchFamily="34" charset="0"/>
              </a:rPr>
              <a:t>To get on the correct login page click the User icon in the top right and select “Choose a different customer”. Then pick Vermont from the App Home Screen.</a:t>
            </a:r>
          </a:p>
        </p:txBody>
      </p:sp>
      <p:pic>
        <p:nvPicPr>
          <p:cNvPr id="2" name="Picture 1">
            <a:extLst>
              <a:ext uri="{FF2B5EF4-FFF2-40B4-BE49-F238E27FC236}">
                <a16:creationId xmlns:a16="http://schemas.microsoft.com/office/drawing/2014/main" id="{A8A9FAD6-589D-B2D9-7D84-D5649294B088}"/>
              </a:ext>
            </a:extLst>
          </p:cNvPr>
          <p:cNvPicPr>
            <a:picLocks noChangeAspect="1"/>
          </p:cNvPicPr>
          <p:nvPr/>
        </p:nvPicPr>
        <p:blipFill rotWithShape="1">
          <a:blip r:embed="rId3"/>
          <a:srcRect l="-734" t="3140" r="-1" b="5015"/>
          <a:stretch/>
        </p:blipFill>
        <p:spPr>
          <a:xfrm>
            <a:off x="1231333" y="4038466"/>
            <a:ext cx="2476190" cy="1189608"/>
          </a:xfrm>
          <a:prstGeom prst="rect">
            <a:avLst/>
          </a:prstGeom>
          <a:ln w="28575" cap="sq">
            <a:solidFill>
              <a:schemeClr val="bg1">
                <a:lumMod val="75000"/>
              </a:schemeClr>
            </a:solidFill>
            <a:prstDash val="solid"/>
            <a:miter lim="800000"/>
          </a:ln>
          <a:effectLst>
            <a:outerShdw blurRad="50800" dist="38100" dir="2700000" algn="tl" rotWithShape="0">
              <a:prstClr val="black">
                <a:alpha val="40000"/>
              </a:prstClr>
            </a:outerShdw>
          </a:effectLst>
        </p:spPr>
      </p:pic>
      <p:pic>
        <p:nvPicPr>
          <p:cNvPr id="8" name="Picture 7" descr="A screenshot of a computer&#10;&#10;Description automatically generated">
            <a:extLst>
              <a:ext uri="{FF2B5EF4-FFF2-40B4-BE49-F238E27FC236}">
                <a16:creationId xmlns:a16="http://schemas.microsoft.com/office/drawing/2014/main" id="{B40FD1CE-1374-C932-A85D-B191312658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0757" y="3296054"/>
            <a:ext cx="4003830" cy="267443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13360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dirty="0">
                <a:solidFill>
                  <a:schemeClr val="bg1"/>
                </a:solidFill>
                <a:latin typeface="Franklin Gothic Demi Cond" panose="020B0706030402020204" pitchFamily="34" charset="0"/>
              </a:rPr>
              <a:t>Technology Office Hours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4800601" cy="2585323"/>
          </a:xfrm>
          <a:prstGeom prst="rect">
            <a:avLst/>
          </a:prstGeom>
          <a:noFill/>
        </p:spPr>
        <p:txBody>
          <a:bodyPr wrap="square" lIns="91440" tIns="45720" rIns="91440" bIns="45720" anchor="t">
            <a:spAutoFit/>
          </a:bodyPr>
          <a:lstStyle/>
          <a:p>
            <a:r>
              <a:rPr lang="en-GB" dirty="0">
                <a:latin typeface="Franklin Gothic Book" panose="020B0503020102020204" pitchFamily="34" charset="0"/>
              </a:rPr>
              <a:t>Schedule time with a technology field engineer.</a:t>
            </a:r>
            <a:endParaRPr lang="en-GB" b="1" dirty="0">
              <a:latin typeface="Franklin Gothic Book" panose="020B0503020102020204" pitchFamily="34" charset="0"/>
            </a:endParaRPr>
          </a:p>
          <a:p>
            <a:pPr marL="285750" indent="-285750">
              <a:buFont typeface="Arial" charset="0"/>
              <a:buChar char="•"/>
            </a:pPr>
            <a:r>
              <a:rPr lang="en-GB" dirty="0">
                <a:latin typeface="Franklin Gothic Book" panose="020B0503020102020204" pitchFamily="34" charset="0"/>
              </a:rPr>
              <a:t>Set up a one-on-one virtual meeting</a:t>
            </a:r>
          </a:p>
          <a:p>
            <a:pPr marL="285750" indent="-285750">
              <a:buFont typeface="Arial" charset="0"/>
              <a:buChar char="•"/>
            </a:pPr>
            <a:r>
              <a:rPr lang="en-GB" dirty="0">
                <a:latin typeface="Franklin Gothic Book" panose="020B0503020102020204" pitchFamily="34" charset="0"/>
              </a:rPr>
              <a:t>Time slots range from 15 minutes to 1 hour</a:t>
            </a:r>
          </a:p>
          <a:p>
            <a:pPr marL="285750" indent="-285750">
              <a:buFont typeface="Arial" charset="0"/>
              <a:buChar char="•"/>
            </a:pPr>
            <a:r>
              <a:rPr lang="en-GB" dirty="0">
                <a:latin typeface="Franklin Gothic Book"/>
                <a:cs typeface="Arial"/>
              </a:rPr>
              <a:t>Talk through edge cases, specific setup instructions, or challenges</a:t>
            </a:r>
          </a:p>
          <a:p>
            <a:pPr marL="285750" indent="-285750">
              <a:buFont typeface="Arial" charset="0"/>
              <a:buChar char="•"/>
            </a:pPr>
            <a:r>
              <a:rPr lang="en-US" dirty="0">
                <a:latin typeface="Franklin Gothic Book"/>
                <a:cs typeface="Arial"/>
              </a:rPr>
              <a:t>Schedule your Technology Office Hours at </a:t>
            </a:r>
            <a:r>
              <a:rPr lang="en-US" dirty="0">
                <a:latin typeface="Franklin Gothic Book"/>
                <a:cs typeface="Arial"/>
                <a:hlinkClick r:id="rId3"/>
              </a:rPr>
              <a:t>https://outlook.office365.com/book/FieldServicesEngineeringOfficeHours@pearsoneducationinc.onmicrosoft.com/</a:t>
            </a:r>
          </a:p>
        </p:txBody>
      </p:sp>
      <p:pic>
        <p:nvPicPr>
          <p:cNvPr id="2" name="Picture 1" descr="A screenshot of a calendar&#10;&#10;Description automatically generated">
            <a:extLst>
              <a:ext uri="{FF2B5EF4-FFF2-40B4-BE49-F238E27FC236}">
                <a16:creationId xmlns:a16="http://schemas.microsoft.com/office/drawing/2014/main" id="{64A8BC88-E7AF-340C-F53A-2B45D64ED75B}"/>
              </a:ext>
            </a:extLst>
          </p:cNvPr>
          <p:cNvPicPr>
            <a:picLocks noChangeAspect="1"/>
          </p:cNvPicPr>
          <p:nvPr/>
        </p:nvPicPr>
        <p:blipFill>
          <a:blip r:embed="rId4"/>
          <a:stretch>
            <a:fillRect/>
          </a:stretch>
        </p:blipFill>
        <p:spPr>
          <a:xfrm>
            <a:off x="5257801" y="2195724"/>
            <a:ext cx="3431204" cy="371113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37301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ctrTitle"/>
          </p:nvPr>
        </p:nvSpPr>
        <p:spPr>
          <a:xfrm>
            <a:off x="2243700" y="3140218"/>
            <a:ext cx="4656600" cy="577564"/>
          </a:xfrm>
          <a:prstGeom prst="rect">
            <a:avLst/>
          </a:prstGeom>
          <a:noFill/>
          <a:ln>
            <a:noFill/>
          </a:ln>
        </p:spPr>
        <p:txBody>
          <a:bodyPr lIns="91425" tIns="91425" rIns="91425" bIns="91425" anchor="b" anchorCtr="0">
            <a:noAutofit/>
          </a:bodyPr>
          <a:lstStyle/>
          <a:p>
            <a:pPr marL="0" marR="0" lvl="0" indent="0" algn="ctr" rtl="0">
              <a:lnSpc>
                <a:spcPct val="117647"/>
              </a:lnSpc>
              <a:spcBef>
                <a:spcPts val="0"/>
              </a:spcBef>
              <a:spcAft>
                <a:spcPts val="0"/>
              </a:spcAft>
              <a:buClr>
                <a:schemeClr val="dk1"/>
              </a:buClr>
              <a:buSzPct val="25000"/>
              <a:buFont typeface="Times New Roman"/>
              <a:buNone/>
            </a:pPr>
            <a:r>
              <a:rPr lang="en-GB" sz="4400">
                <a:latin typeface="Franklin Gothic Book" panose="020B0503020102020204" pitchFamily="34" charset="0"/>
              </a:rPr>
              <a:t>Questions?</a:t>
            </a:r>
          </a:p>
        </p:txBody>
      </p:sp>
    </p:spTree>
    <p:extLst>
      <p:ext uri="{BB962C8B-B14F-4D97-AF65-F5344CB8AC3E}">
        <p14:creationId xmlns:p14="http://schemas.microsoft.com/office/powerpoint/2010/main" val="140602693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517D30D-CD15-3A77-A7B6-8E667EF3E1AE}"/>
              </a:ext>
            </a:extLst>
          </p:cNvPr>
          <p:cNvSpPr txBox="1">
            <a:spLocks/>
          </p:cNvSpPr>
          <p:nvPr/>
        </p:nvSpPr>
        <p:spPr bwMode="auto">
          <a:xfrm>
            <a:off x="0" y="2091801"/>
            <a:ext cx="9144000" cy="1431524"/>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5400">
                <a:solidFill>
                  <a:schemeClr val="bg1"/>
                </a:solidFill>
                <a:latin typeface="Franklin Gothic Demi Cond" panose="020B0706030402020204" pitchFamily="34" charset="0"/>
              </a:rPr>
              <a:t>Before, During, and After Testing</a:t>
            </a:r>
          </a:p>
        </p:txBody>
      </p:sp>
    </p:spTree>
    <p:extLst>
      <p:ext uri="{BB962C8B-B14F-4D97-AF65-F5344CB8AC3E}">
        <p14:creationId xmlns:p14="http://schemas.microsoft.com/office/powerpoint/2010/main" val="324055475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Checklist for Test Coordinators</a:t>
            </a:r>
          </a:p>
        </p:txBody>
      </p:sp>
      <p:sp>
        <p:nvSpPr>
          <p:cNvPr id="3" name="TextBox 2">
            <a:extLst>
              <a:ext uri="{FF2B5EF4-FFF2-40B4-BE49-F238E27FC236}">
                <a16:creationId xmlns:a16="http://schemas.microsoft.com/office/drawing/2014/main" id="{48637EFA-D6B6-C7B6-2519-8D72E98BB39F}"/>
              </a:ext>
            </a:extLst>
          </p:cNvPr>
          <p:cNvSpPr txBox="1"/>
          <p:nvPr/>
        </p:nvSpPr>
        <p:spPr>
          <a:xfrm>
            <a:off x="457201" y="1325880"/>
            <a:ext cx="3805518" cy="2585323"/>
          </a:xfrm>
          <a:prstGeom prst="rect">
            <a:avLst/>
          </a:prstGeom>
          <a:noFill/>
        </p:spPr>
        <p:txBody>
          <a:bodyPr wrap="square">
            <a:spAutoFit/>
          </a:bodyPr>
          <a:lstStyle/>
          <a:p>
            <a:pPr marL="285750" indent="-285750">
              <a:buFont typeface="Arial" panose="020B0604020202020204" pitchFamily="34" charset="0"/>
              <a:buChar char="•"/>
            </a:pPr>
            <a:r>
              <a:rPr lang="en-US">
                <a:latin typeface="Franklin Gothic Book" panose="020B0503020102020204" pitchFamily="34" charset="0"/>
              </a:rPr>
              <a:t>Refer to the TCM for a full checklist of activities for District and School Test Coordinators</a:t>
            </a:r>
          </a:p>
          <a:p>
            <a:pPr marL="285750" indent="-285750">
              <a:buFont typeface="Arial" panose="020B0604020202020204" pitchFamily="34" charset="0"/>
              <a:buChar char="•"/>
            </a:pPr>
            <a:r>
              <a:rPr lang="en-US">
                <a:latin typeface="Franklin Gothic Book" panose="020B0503020102020204" pitchFamily="34" charset="0"/>
              </a:rPr>
              <a:t>Appendix A – District Test Coordinator Checklist</a:t>
            </a:r>
          </a:p>
          <a:p>
            <a:pPr marL="285750" indent="-285750">
              <a:buFont typeface="Arial" panose="020B0604020202020204" pitchFamily="34" charset="0"/>
              <a:buChar char="•"/>
            </a:pPr>
            <a:r>
              <a:rPr lang="en-US">
                <a:latin typeface="Franklin Gothic Book" panose="020B0503020102020204" pitchFamily="34" charset="0"/>
              </a:rPr>
              <a:t>Appendix B – School Test Coordinator Checklist</a:t>
            </a:r>
          </a:p>
          <a:p>
            <a:pPr lvl="1"/>
            <a:endParaRPr lang="en-US">
              <a:latin typeface="Franklin Gothic Book" panose="020B0503020102020204" pitchFamily="34" charset="0"/>
            </a:endParaRPr>
          </a:p>
          <a:p>
            <a:pPr marL="285750" indent="-285750">
              <a:buFont typeface="Arial" panose="020B0604020202020204" pitchFamily="34" charset="0"/>
              <a:buChar char="•"/>
            </a:pPr>
            <a:endParaRPr lang="en-US">
              <a:latin typeface="Franklin Gothic Book" panose="020B0503020102020204" pitchFamily="34" charset="0"/>
            </a:endParaRPr>
          </a:p>
        </p:txBody>
      </p:sp>
      <p:pic>
        <p:nvPicPr>
          <p:cNvPr id="4" name="Picture 3">
            <a:extLst>
              <a:ext uri="{FF2B5EF4-FFF2-40B4-BE49-F238E27FC236}">
                <a16:creationId xmlns:a16="http://schemas.microsoft.com/office/drawing/2014/main" id="{92A0D01B-973B-717B-79FC-46A2F7F528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9332" y="1325880"/>
            <a:ext cx="2760930" cy="3536576"/>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7841C019-1263-9746-E503-91CC15B7B1C0}"/>
              </a:ext>
            </a:extLst>
          </p:cNvPr>
          <p:cNvPicPr>
            <a:picLocks noChangeAspect="1"/>
          </p:cNvPicPr>
          <p:nvPr/>
        </p:nvPicPr>
        <p:blipFill>
          <a:blip r:embed="rId4"/>
          <a:stretch>
            <a:fillRect/>
          </a:stretch>
        </p:blipFill>
        <p:spPr>
          <a:xfrm>
            <a:off x="5702714" y="2399540"/>
            <a:ext cx="2860676" cy="353657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39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C63AD-8A0F-1E3A-0178-16851CA14F62}"/>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54B5458E-98AB-43F0-1DC5-DC9E101168B2}"/>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2997089C-E4F7-0F6C-0F0A-A59FCC7D2B4E}"/>
              </a:ext>
            </a:extLst>
          </p:cNvPr>
          <p:cNvSpPr txBox="1"/>
          <p:nvPr/>
        </p:nvSpPr>
        <p:spPr>
          <a:xfrm>
            <a:off x="457200" y="1325880"/>
            <a:ext cx="8229600" cy="5048305"/>
          </a:xfrm>
          <a:prstGeom prst="rect">
            <a:avLst/>
          </a:prstGeom>
          <a:noFill/>
        </p:spPr>
        <p:txBody>
          <a:bodyPr wrap="square">
            <a:spAutoFit/>
          </a:bodyPr>
          <a:lstStyle/>
          <a:p>
            <a:pPr marL="342900" indent="-342900">
              <a:lnSpc>
                <a:spcPct val="120000"/>
              </a:lnSpc>
            </a:pPr>
            <a:r>
              <a:rPr lang="en-US" sz="1800" dirty="0">
                <a:latin typeface="Franklin Gothic Book" panose="020B0503020102020204" pitchFamily="34" charset="0"/>
                <a:cs typeface="Calibri"/>
              </a:rPr>
              <a:t>IT Coordinator, Special Education Director, and Superintendent</a:t>
            </a:r>
          </a:p>
          <a:p>
            <a:pPr marL="342900" indent="-342900">
              <a:lnSpc>
                <a:spcPct val="120000"/>
              </a:lnSpc>
              <a:buFont typeface="Arial" panose="020B0604020202020204" pitchFamily="34" charset="0"/>
              <a:buChar char="•"/>
            </a:pPr>
            <a:r>
              <a:rPr lang="en-US" dirty="0">
                <a:latin typeface="Franklin Gothic Book" panose="020B0503020102020204" pitchFamily="34" charset="0"/>
                <a:cs typeface="Calibri"/>
              </a:rPr>
              <a:t>Optional roles than can be used in your district as needed</a:t>
            </a:r>
          </a:p>
          <a:p>
            <a:pPr marL="342900" indent="-342900">
              <a:lnSpc>
                <a:spcPct val="120000"/>
              </a:lnSpc>
              <a:buFont typeface="Arial" panose="020B0604020202020204" pitchFamily="34" charset="0"/>
              <a:buChar char="•"/>
            </a:pPr>
            <a:r>
              <a:rPr lang="en-US" sz="1800" dirty="0">
                <a:latin typeface="Franklin Gothic Book" panose="020B0503020102020204" pitchFamily="34" charset="0"/>
                <a:cs typeface="Calibri"/>
              </a:rPr>
              <a:t>District level access to student information</a:t>
            </a:r>
          </a:p>
          <a:p>
            <a:pPr>
              <a:lnSpc>
                <a:spcPct val="120000"/>
              </a:lnSpc>
            </a:pPr>
            <a:endParaRPr lang="en-US" dirty="0">
              <a:latin typeface="Franklin Gothic Book" panose="020B0503020102020204" pitchFamily="34" charset="0"/>
              <a:cs typeface="Calibri"/>
            </a:endParaRPr>
          </a:p>
          <a:p>
            <a:pPr>
              <a:lnSpc>
                <a:spcPct val="120000"/>
              </a:lnSpc>
            </a:pPr>
            <a:r>
              <a:rPr lang="en-US" sz="1800" dirty="0">
                <a:latin typeface="Franklin Gothic Book" panose="020B0503020102020204" pitchFamily="34" charset="0"/>
                <a:cs typeface="Calibri"/>
              </a:rPr>
              <a:t>The </a:t>
            </a:r>
            <a:r>
              <a:rPr lang="en-US" sz="1800" b="1" u="sng" dirty="0">
                <a:latin typeface="Franklin Gothic Book" panose="020B0503020102020204" pitchFamily="34" charset="0"/>
                <a:cs typeface="Calibri"/>
              </a:rPr>
              <a:t>IT Coordinator </a:t>
            </a:r>
            <a:r>
              <a:rPr lang="en-US" sz="1800" dirty="0">
                <a:latin typeface="Franklin Gothic Book" panose="020B0503020102020204" pitchFamily="34" charset="0"/>
                <a:cs typeface="Calibri"/>
              </a:rPr>
              <a:t>can:</a:t>
            </a:r>
          </a:p>
          <a:p>
            <a:pPr marL="285750" indent="-285750">
              <a:lnSpc>
                <a:spcPct val="120000"/>
              </a:lnSpc>
              <a:buFont typeface="Arial" panose="020B0604020202020204" pitchFamily="34" charset="0"/>
              <a:buChar char="•"/>
            </a:pPr>
            <a:r>
              <a:rPr lang="en-US" sz="1800" dirty="0">
                <a:latin typeface="Franklin Gothic Book" panose="020B0503020102020204" pitchFamily="34" charset="0"/>
              </a:rPr>
              <a:t>Add/edit student accounts and accommodations</a:t>
            </a:r>
          </a:p>
          <a:p>
            <a:pPr marL="285750" indent="-285750">
              <a:lnSpc>
                <a:spcPct val="120000"/>
              </a:lnSpc>
              <a:buFont typeface="Arial" panose="020B0604020202020204" pitchFamily="34" charset="0"/>
              <a:buChar char="•"/>
            </a:pPr>
            <a:r>
              <a:rPr lang="en-US" sz="1800" dirty="0">
                <a:latin typeface="Franklin Gothic Book" panose="020B0503020102020204" pitchFamily="34" charset="0"/>
              </a:rPr>
              <a:t>Create proctor groups</a:t>
            </a:r>
          </a:p>
          <a:p>
            <a:pPr marL="285750" indent="-285750">
              <a:lnSpc>
                <a:spcPct val="120000"/>
              </a:lnSpc>
              <a:buFont typeface="Arial" panose="020B0604020202020204" pitchFamily="34" charset="0"/>
              <a:buChar char="•"/>
            </a:pPr>
            <a:r>
              <a:rPr lang="en-US" dirty="0">
                <a:latin typeface="Franklin Gothic Book" panose="020B0503020102020204" pitchFamily="34" charset="0"/>
              </a:rPr>
              <a:t>View reports</a:t>
            </a:r>
            <a:endParaRPr lang="en-US" sz="1800" dirty="0">
              <a:latin typeface="Franklin Gothic Book" panose="020B0503020102020204" pitchFamily="34" charset="0"/>
            </a:endParaRPr>
          </a:p>
          <a:p>
            <a:pPr marL="285750" indent="-285750">
              <a:lnSpc>
                <a:spcPct val="120000"/>
              </a:lnSpc>
              <a:buFont typeface="Arial" panose="020B0604020202020204" pitchFamily="34" charset="0"/>
              <a:buChar char="•"/>
            </a:pPr>
            <a:endParaRPr lang="en-US" dirty="0">
              <a:latin typeface="Franklin Gothic Book" panose="020B0503020102020204" pitchFamily="34" charset="0"/>
            </a:endParaRPr>
          </a:p>
          <a:p>
            <a:pPr>
              <a:lnSpc>
                <a:spcPct val="120000"/>
              </a:lnSpc>
            </a:pPr>
            <a:r>
              <a:rPr lang="en-US" dirty="0">
                <a:latin typeface="Franklin Gothic Book" panose="020B0503020102020204" pitchFamily="34" charset="0"/>
              </a:rPr>
              <a:t>The </a:t>
            </a:r>
            <a:r>
              <a:rPr lang="en-US" b="1" u="sng" dirty="0">
                <a:latin typeface="Franklin Gothic Book" panose="020B0503020102020204" pitchFamily="34" charset="0"/>
              </a:rPr>
              <a:t>Special Education Director </a:t>
            </a:r>
            <a:r>
              <a:rPr lang="en-US" dirty="0">
                <a:latin typeface="Franklin Gothic Book" panose="020B0503020102020204" pitchFamily="34" charset="0"/>
              </a:rPr>
              <a:t>can:</a:t>
            </a:r>
          </a:p>
          <a:p>
            <a:pPr marL="285750" indent="-285750">
              <a:lnSpc>
                <a:spcPct val="120000"/>
              </a:lnSpc>
              <a:buFont typeface="Arial" panose="020B0604020202020204" pitchFamily="34" charset="0"/>
              <a:buChar char="•"/>
            </a:pPr>
            <a:r>
              <a:rPr lang="en-US" sz="1800" dirty="0">
                <a:latin typeface="Franklin Gothic Book" panose="020B0503020102020204" pitchFamily="34" charset="0"/>
              </a:rPr>
              <a:t>Add/edit student accounts and accommodations</a:t>
            </a:r>
          </a:p>
          <a:p>
            <a:pPr marL="285750" indent="-285750">
              <a:lnSpc>
                <a:spcPct val="120000"/>
              </a:lnSpc>
              <a:buFont typeface="Arial" panose="020B0604020202020204" pitchFamily="34" charset="0"/>
              <a:buChar char="•"/>
            </a:pPr>
            <a:r>
              <a:rPr lang="en-US" dirty="0">
                <a:latin typeface="Franklin Gothic Book" panose="020B0503020102020204" pitchFamily="34" charset="0"/>
              </a:rPr>
              <a:t>View reports</a:t>
            </a:r>
          </a:p>
          <a:p>
            <a:pPr marL="285750" indent="-285750">
              <a:lnSpc>
                <a:spcPct val="120000"/>
              </a:lnSpc>
              <a:buFont typeface="Arial" panose="020B0604020202020204" pitchFamily="34" charset="0"/>
              <a:buChar char="•"/>
            </a:pPr>
            <a:endParaRPr lang="en-US" sz="1800" dirty="0">
              <a:latin typeface="Franklin Gothic Book" panose="020B0503020102020204" pitchFamily="34" charset="0"/>
            </a:endParaRPr>
          </a:p>
          <a:p>
            <a:pPr>
              <a:lnSpc>
                <a:spcPct val="120000"/>
              </a:lnSpc>
            </a:pPr>
            <a:r>
              <a:rPr lang="en-US" dirty="0">
                <a:latin typeface="Franklin Gothic Book" panose="020B0503020102020204" pitchFamily="34" charset="0"/>
              </a:rPr>
              <a:t>The </a:t>
            </a:r>
            <a:r>
              <a:rPr lang="en-US" b="1" u="sng" dirty="0">
                <a:latin typeface="Franklin Gothic Book" panose="020B0503020102020204" pitchFamily="34" charset="0"/>
              </a:rPr>
              <a:t>Superintendent</a:t>
            </a:r>
            <a:r>
              <a:rPr lang="en-US" dirty="0">
                <a:latin typeface="Franklin Gothic Book" panose="020B0503020102020204" pitchFamily="34" charset="0"/>
              </a:rPr>
              <a:t> can:</a:t>
            </a:r>
          </a:p>
          <a:p>
            <a:pPr marL="285750" indent="-285750">
              <a:lnSpc>
                <a:spcPct val="120000"/>
              </a:lnSpc>
              <a:buFont typeface="Arial" panose="020B0604020202020204" pitchFamily="34" charset="0"/>
              <a:buChar char="•"/>
            </a:pPr>
            <a:r>
              <a:rPr lang="en-US" sz="1800" dirty="0">
                <a:latin typeface="Franklin Gothic Book" panose="020B0503020102020204" pitchFamily="34" charset="0"/>
              </a:rPr>
              <a:t>View reports</a:t>
            </a:r>
          </a:p>
        </p:txBody>
      </p:sp>
    </p:spTree>
    <p:extLst>
      <p:ext uri="{BB962C8B-B14F-4D97-AF65-F5344CB8AC3E}">
        <p14:creationId xmlns:p14="http://schemas.microsoft.com/office/powerpoint/2010/main" val="15032860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Before Testing</a:t>
            </a:r>
          </a:p>
        </p:txBody>
      </p:sp>
      <p:sp>
        <p:nvSpPr>
          <p:cNvPr id="2" name="TextBox 1">
            <a:extLst>
              <a:ext uri="{FF2B5EF4-FFF2-40B4-BE49-F238E27FC236}">
                <a16:creationId xmlns:a16="http://schemas.microsoft.com/office/drawing/2014/main" id="{52200AF3-00C7-22A8-5236-084B92FEB7EC}"/>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District Administrators &amp; District Test Coordinators</a:t>
            </a:r>
          </a:p>
        </p:txBody>
      </p:sp>
      <p:sp>
        <p:nvSpPr>
          <p:cNvPr id="3" name="TextBox 2">
            <a:extLst>
              <a:ext uri="{FF2B5EF4-FFF2-40B4-BE49-F238E27FC236}">
                <a16:creationId xmlns:a16="http://schemas.microsoft.com/office/drawing/2014/main" id="{48637EFA-D6B6-C7B6-2519-8D72E98BB39F}"/>
              </a:ext>
            </a:extLst>
          </p:cNvPr>
          <p:cNvSpPr txBox="1"/>
          <p:nvPr/>
        </p:nvSpPr>
        <p:spPr>
          <a:xfrm>
            <a:off x="457200" y="1737360"/>
            <a:ext cx="8229600"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 </a:t>
            </a:r>
            <a:r>
              <a:rPr lang="en-US" dirty="0">
                <a:latin typeface="Franklin Gothic Book" panose="020B0503020102020204" pitchFamily="34" charset="0"/>
              </a:rPr>
              <a:t>Complete training provided by AOE &amp; Cognia</a:t>
            </a:r>
          </a:p>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dirty="0">
                <a:latin typeface="Franklin Gothic Book" panose="020B0503020102020204" pitchFamily="34" charset="0"/>
              </a:rPr>
              <a:t> Provide trainings to all SCs and complete the </a:t>
            </a:r>
            <a:r>
              <a:rPr lang="en-US" dirty="0">
                <a:latin typeface="Franklin Gothic Book" panose="020B0503020102020204" pitchFamily="34" charset="0"/>
                <a:hlinkClick r:id="rId3"/>
              </a:rPr>
              <a:t>SC Training Attendance Log</a:t>
            </a:r>
            <a:r>
              <a:rPr lang="en-US" dirty="0">
                <a:latin typeface="Franklin Gothic Book" panose="020B0503020102020204" pitchFamily="34" charset="0"/>
              </a:rPr>
              <a:t>. The SC Training Attendance Log must be kept on file for three years. </a:t>
            </a:r>
            <a:endParaRPr lang="en-US" b="1" i="1" u="sng" dirty="0">
              <a:solidFill>
                <a:srgbClr val="007935"/>
              </a:solidFill>
              <a:latin typeface="Franklin Gothic Book" panose="020B0503020102020204" pitchFamily="34" charset="0"/>
            </a:endParaRPr>
          </a:p>
          <a:p>
            <a:pPr marL="285750" indent="-285750">
              <a:buFont typeface="Arial" panose="020B0604020202020204" pitchFamily="34" charset="0"/>
              <a:buChar char="•"/>
            </a:pPr>
            <a:r>
              <a:rPr lang="en-US" dirty="0">
                <a:latin typeface="Franklin Gothic Book" panose="020B0503020102020204" pitchFamily="34" charset="0"/>
              </a:rPr>
              <a:t>Review the Test Coordinator’s Manual</a:t>
            </a:r>
          </a:p>
          <a:p>
            <a:pPr marL="285750" indent="-285750">
              <a:buFont typeface="Arial" panose="020B0604020202020204" pitchFamily="34" charset="0"/>
              <a:buChar char="•"/>
            </a:pPr>
            <a:r>
              <a:rPr lang="en-US" dirty="0">
                <a:latin typeface="Franklin Gothic Book" panose="020B0503020102020204" pitchFamily="34" charset="0"/>
              </a:rPr>
              <a:t>Notify schools and staff when training, manuals, and other documentation are available</a:t>
            </a:r>
            <a:endParaRPr lang="en-US" dirty="0">
              <a:latin typeface="Franklin Gothic Book"/>
              <a:cs typeface="Arial"/>
            </a:endParaRPr>
          </a:p>
          <a:p>
            <a:pPr marL="285750" indent="-285750">
              <a:buFont typeface="Arial" panose="020B0604020202020204" pitchFamily="34" charset="0"/>
              <a:buChar char="•"/>
            </a:pPr>
            <a:r>
              <a:rPr lang="en-US" dirty="0">
                <a:latin typeface="Franklin Gothic Book" panose="020B0503020102020204" pitchFamily="34" charset="0"/>
              </a:rPr>
              <a:t>Finalize testing schedules </a:t>
            </a:r>
          </a:p>
          <a:p>
            <a:pPr marL="285750" indent="-285750">
              <a:buFont typeface="Arial" panose="020B0604020202020204" pitchFamily="34" charset="0"/>
              <a:buChar char="•"/>
            </a:pPr>
            <a:r>
              <a:rPr lang="en-US" dirty="0">
                <a:latin typeface="Franklin Gothic Book" panose="020B0503020102020204" pitchFamily="34" charset="0"/>
              </a:rPr>
              <a:t>Ensure TestNav is downloaded on student computers</a:t>
            </a:r>
          </a:p>
          <a:p>
            <a:pPr marL="285750" indent="-285750">
              <a:buFont typeface="Arial" panose="020B0604020202020204" pitchFamily="34" charset="0"/>
              <a:buChar char="•"/>
            </a:pPr>
            <a:r>
              <a:rPr lang="en-US" dirty="0">
                <a:latin typeface="Franklin Gothic Book" panose="020B0503020102020204" pitchFamily="34" charset="0"/>
              </a:rPr>
              <a:t>Validate the student roster and make any necessary updates</a:t>
            </a:r>
            <a:endParaRPr lang="en-US" dirty="0">
              <a:latin typeface="Franklin Gothic Book"/>
              <a:cs typeface="Arial"/>
            </a:endParaRPr>
          </a:p>
          <a:p>
            <a:pPr marL="285750" indent="-285750">
              <a:buFont typeface="Arial" panose="020B0604020202020204" pitchFamily="34" charset="0"/>
              <a:buChar char="•"/>
            </a:pPr>
            <a:r>
              <a:rPr lang="en-US" dirty="0">
                <a:latin typeface="Franklin Gothic Book"/>
                <a:cs typeface="Arial"/>
              </a:rPr>
              <a:t>PBT: Ensure all print materials have been received, and order additional materials if needed</a:t>
            </a:r>
          </a:p>
          <a:p>
            <a:pPr marL="285750" indent="-285750">
              <a:buFont typeface="Arial" panose="020B0604020202020204" pitchFamily="34" charset="0"/>
              <a:buChar char="•"/>
            </a:pPr>
            <a:endParaRPr lang="en-US" dirty="0">
              <a:latin typeface="Franklin Gothic Book" panose="020B0503020102020204" pitchFamily="34" charset="0"/>
            </a:endParaRPr>
          </a:p>
        </p:txBody>
      </p:sp>
    </p:spTree>
    <p:extLst>
      <p:ext uri="{BB962C8B-B14F-4D97-AF65-F5344CB8AC3E}">
        <p14:creationId xmlns:p14="http://schemas.microsoft.com/office/powerpoint/2010/main" val="31110779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0C186-407E-18EB-A58A-590DCE6A851F}"/>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6B4BFDA-5101-4B14-D885-C56EC749F3FF}"/>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Before Testing</a:t>
            </a:r>
          </a:p>
        </p:txBody>
      </p:sp>
      <p:sp>
        <p:nvSpPr>
          <p:cNvPr id="2" name="TextBox 1">
            <a:extLst>
              <a:ext uri="{FF2B5EF4-FFF2-40B4-BE49-F238E27FC236}">
                <a16:creationId xmlns:a16="http://schemas.microsoft.com/office/drawing/2014/main" id="{7B5342DC-DC55-00A1-7109-12E0FA036902}"/>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School Test Coordinators</a:t>
            </a:r>
          </a:p>
        </p:txBody>
      </p:sp>
      <p:sp>
        <p:nvSpPr>
          <p:cNvPr id="3" name="TextBox 2">
            <a:extLst>
              <a:ext uri="{FF2B5EF4-FFF2-40B4-BE49-F238E27FC236}">
                <a16:creationId xmlns:a16="http://schemas.microsoft.com/office/drawing/2014/main" id="{AF091D4D-24FB-1400-9C94-A8475E0E8A6F}"/>
              </a:ext>
            </a:extLst>
          </p:cNvPr>
          <p:cNvSpPr txBox="1"/>
          <p:nvPr/>
        </p:nvSpPr>
        <p:spPr>
          <a:xfrm>
            <a:off x="457200" y="1737360"/>
            <a:ext cx="8229600"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 </a:t>
            </a:r>
            <a:r>
              <a:rPr lang="en-US" dirty="0">
                <a:latin typeface="Franklin Gothic Book" panose="020B0503020102020204" pitchFamily="34" charset="0"/>
              </a:rPr>
              <a:t>Complete training provided by the DA</a:t>
            </a:r>
          </a:p>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dirty="0">
                <a:latin typeface="Franklin Gothic Book" panose="020B0503020102020204" pitchFamily="34" charset="0"/>
              </a:rPr>
              <a:t> Provide training to proctors and complete the </a:t>
            </a:r>
            <a:r>
              <a:rPr lang="en-US" dirty="0">
                <a:latin typeface="Franklin Gothic Book" panose="020B0503020102020204" pitchFamily="34" charset="0"/>
                <a:hlinkClick r:id="rId3"/>
              </a:rPr>
              <a:t>School Training Log</a:t>
            </a:r>
            <a:r>
              <a:rPr lang="en-US" dirty="0">
                <a:latin typeface="Franklin Gothic Book" panose="020B0503020102020204" pitchFamily="34" charset="0"/>
              </a:rPr>
              <a:t>. The Test Administration Training Log must be kept on file for three years. </a:t>
            </a:r>
            <a:endParaRPr lang="en-US" b="1" i="1" u="sng" dirty="0">
              <a:solidFill>
                <a:srgbClr val="007935"/>
              </a:solidFill>
              <a:latin typeface="Franklin Gothic Book" panose="020B0503020102020204" pitchFamily="34" charset="0"/>
            </a:endParaRPr>
          </a:p>
          <a:p>
            <a:pPr marL="285750" indent="-285750">
              <a:buFont typeface="Arial" panose="020B0604020202020204" pitchFamily="34" charset="0"/>
              <a:buChar char="•"/>
            </a:pPr>
            <a:r>
              <a:rPr lang="en-US" dirty="0">
                <a:latin typeface="Franklin Gothic Book" panose="020B0503020102020204" pitchFamily="34" charset="0"/>
              </a:rPr>
              <a:t>Review the Test Coordinator’s Manual</a:t>
            </a:r>
          </a:p>
          <a:p>
            <a:pPr marL="285750" indent="-285750">
              <a:buFont typeface="Arial" panose="020B0604020202020204" pitchFamily="34" charset="0"/>
              <a:buChar char="•"/>
            </a:pPr>
            <a:r>
              <a:rPr lang="en-US" dirty="0">
                <a:latin typeface="Franklin Gothic Book" panose="020B0503020102020204" pitchFamily="34" charset="0"/>
              </a:rPr>
              <a:t>Notify staff when training, manuals, and other documentation are available</a:t>
            </a:r>
            <a:endParaRPr lang="en-US" dirty="0">
              <a:latin typeface="Franklin Gothic Book"/>
              <a:cs typeface="Arial"/>
            </a:endParaRPr>
          </a:p>
          <a:p>
            <a:pPr marL="285750" indent="-285750">
              <a:buFont typeface="Arial" panose="020B0604020202020204" pitchFamily="34" charset="0"/>
              <a:buChar char="•"/>
            </a:pPr>
            <a:r>
              <a:rPr lang="en-US" dirty="0">
                <a:latin typeface="Franklin Gothic Book" panose="020B0503020102020204" pitchFamily="34" charset="0"/>
              </a:rPr>
              <a:t>Finalize testing schedules </a:t>
            </a:r>
          </a:p>
          <a:p>
            <a:pPr marL="285750" indent="-285750">
              <a:buFont typeface="Arial" panose="020B0604020202020204" pitchFamily="34" charset="0"/>
              <a:buChar char="•"/>
            </a:pPr>
            <a:r>
              <a:rPr lang="en-US" dirty="0">
                <a:latin typeface="Franklin Gothic Book" panose="020B0503020102020204" pitchFamily="34" charset="0"/>
              </a:rPr>
              <a:t>Ensure TestNav is downloaded on student computers</a:t>
            </a:r>
          </a:p>
          <a:p>
            <a:pPr marL="285750" indent="-285750">
              <a:buFont typeface="Arial" panose="020B0604020202020204" pitchFamily="34" charset="0"/>
              <a:buChar char="•"/>
            </a:pPr>
            <a:r>
              <a:rPr lang="en-US" dirty="0">
                <a:latin typeface="Franklin Gothic Book" panose="020B0503020102020204" pitchFamily="34" charset="0"/>
              </a:rPr>
              <a:t>Validate the student roster and make any necessary updates</a:t>
            </a:r>
          </a:p>
          <a:p>
            <a:pPr marL="285750" indent="-285750">
              <a:buFont typeface="Arial" panose="020B0604020202020204" pitchFamily="34" charset="0"/>
              <a:buChar char="•"/>
            </a:pPr>
            <a:endParaRPr lang="en-US" dirty="0">
              <a:latin typeface="Franklin Gothic Book"/>
              <a:cs typeface="Arial"/>
            </a:endParaRPr>
          </a:p>
          <a:p>
            <a:pPr marL="285750" indent="-285750">
              <a:buFont typeface="Arial" panose="020B0604020202020204" pitchFamily="34" charset="0"/>
              <a:buChar char="•"/>
            </a:pPr>
            <a:r>
              <a:rPr lang="en-US" dirty="0">
                <a:latin typeface="Franklin Gothic Book"/>
                <a:cs typeface="Arial"/>
              </a:rPr>
              <a:t>CBT: Prepare proctor test packets</a:t>
            </a:r>
          </a:p>
          <a:p>
            <a:pPr marL="742950" lvl="1" indent="-285750">
              <a:buFont typeface="Arial" panose="020B0604020202020204" pitchFamily="34" charset="0"/>
              <a:buChar char="•"/>
            </a:pPr>
            <a:r>
              <a:rPr lang="en-US" dirty="0">
                <a:latin typeface="Franklin Gothic Book" panose="020B0503020102020204" pitchFamily="34" charset="0"/>
              </a:rPr>
              <a:t>Proctor print cards: test name, test code, and proctor password</a:t>
            </a:r>
          </a:p>
          <a:p>
            <a:pPr marL="742950" lvl="1" indent="-285750">
              <a:buFont typeface="Arial" panose="020B0604020202020204" pitchFamily="34" charset="0"/>
              <a:buChar char="•"/>
            </a:pPr>
            <a:r>
              <a:rPr lang="en-US" dirty="0">
                <a:latin typeface="Franklin Gothic Book" panose="020B0503020102020204" pitchFamily="34" charset="0"/>
              </a:rPr>
              <a:t>Student print cards: test code, SSID, last name</a:t>
            </a:r>
          </a:p>
          <a:p>
            <a:pPr marL="285750" indent="-285750">
              <a:buFont typeface="Arial" panose="020B0604020202020204" pitchFamily="34" charset="0"/>
              <a:buChar char="•"/>
            </a:pPr>
            <a:endParaRPr lang="en-US" dirty="0">
              <a:latin typeface="Franklin Gothic Book"/>
              <a:cs typeface="Arial"/>
            </a:endParaRPr>
          </a:p>
          <a:p>
            <a:pPr marL="285750" indent="-285750">
              <a:buFont typeface="Arial" panose="020B0604020202020204" pitchFamily="34" charset="0"/>
              <a:buChar char="•"/>
            </a:pPr>
            <a:r>
              <a:rPr lang="en-US" dirty="0">
                <a:latin typeface="Franklin Gothic Book"/>
                <a:cs typeface="Arial"/>
              </a:rPr>
              <a:t>PBT: Ensure all print materials have been received, and order additional materials if needed</a:t>
            </a:r>
          </a:p>
          <a:p>
            <a:pPr marL="285750" indent="-285750">
              <a:buFont typeface="Arial" panose="020B0604020202020204" pitchFamily="34" charset="0"/>
              <a:buChar char="•"/>
            </a:pPr>
            <a:endParaRPr lang="en-US" dirty="0">
              <a:latin typeface="Franklin Gothic Book" panose="020B0503020102020204" pitchFamily="34" charset="0"/>
            </a:endParaRPr>
          </a:p>
        </p:txBody>
      </p:sp>
    </p:spTree>
    <p:extLst>
      <p:ext uri="{BB962C8B-B14F-4D97-AF65-F5344CB8AC3E}">
        <p14:creationId xmlns:p14="http://schemas.microsoft.com/office/powerpoint/2010/main" val="720000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Before Testing</a:t>
            </a:r>
          </a:p>
        </p:txBody>
      </p:sp>
      <p:sp>
        <p:nvSpPr>
          <p:cNvPr id="2" name="TextBox 1">
            <a:extLst>
              <a:ext uri="{FF2B5EF4-FFF2-40B4-BE49-F238E27FC236}">
                <a16:creationId xmlns:a16="http://schemas.microsoft.com/office/drawing/2014/main" id="{52200AF3-00C7-22A8-5236-084B92FEB7EC}"/>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Teachers and Proctors</a:t>
            </a:r>
          </a:p>
        </p:txBody>
      </p:sp>
      <p:sp>
        <p:nvSpPr>
          <p:cNvPr id="3" name="TextBox 2">
            <a:extLst>
              <a:ext uri="{FF2B5EF4-FFF2-40B4-BE49-F238E27FC236}">
                <a16:creationId xmlns:a16="http://schemas.microsoft.com/office/drawing/2014/main" id="{48637EFA-D6B6-C7B6-2519-8D72E98BB39F}"/>
              </a:ext>
            </a:extLst>
          </p:cNvPr>
          <p:cNvSpPr txBox="1"/>
          <p:nvPr/>
        </p:nvSpPr>
        <p:spPr>
          <a:xfrm>
            <a:off x="457200" y="1737360"/>
            <a:ext cx="8229600" cy="4524315"/>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dirty="0">
                <a:latin typeface="Franklin Gothic Book" panose="020B0503020102020204" pitchFamily="34" charset="0"/>
              </a:rPr>
              <a:t> Complete training facilitated by the DC/SC</a:t>
            </a:r>
          </a:p>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i="1" dirty="0">
                <a:solidFill>
                  <a:srgbClr val="007935"/>
                </a:solidFill>
                <a:latin typeface="Franklin Gothic Book" panose="020B0503020102020204" pitchFamily="34" charset="0"/>
              </a:rPr>
              <a:t> </a:t>
            </a:r>
            <a:r>
              <a:rPr lang="en-US" dirty="0">
                <a:latin typeface="Franklin Gothic Book" panose="020B0503020102020204" pitchFamily="34" charset="0"/>
              </a:rPr>
              <a:t>Sign the </a:t>
            </a:r>
            <a:r>
              <a:rPr lang="en-US" dirty="0">
                <a:latin typeface="Franklin Gothic Book" panose="020B0503020102020204" pitchFamily="34" charset="0"/>
                <a:hlinkClick r:id="rId3"/>
              </a:rPr>
              <a:t>Non-Embedded Accommodation Non-Disclosure Agreement </a:t>
            </a:r>
            <a:r>
              <a:rPr lang="en-US" dirty="0">
                <a:latin typeface="Franklin Gothic Book" panose="020B0503020102020204" pitchFamily="34" charset="0"/>
              </a:rPr>
              <a:t>if administering non-embedded accommodations and submit to the SC</a:t>
            </a:r>
          </a:p>
          <a:p>
            <a:pPr marL="285750" indent="-285750">
              <a:buFont typeface="Arial" panose="020B0604020202020204" pitchFamily="34" charset="0"/>
              <a:buChar char="•"/>
            </a:pPr>
            <a:r>
              <a:rPr lang="en-US" dirty="0">
                <a:latin typeface="Franklin Gothic Book" panose="020B0503020102020204" pitchFamily="34" charset="0"/>
              </a:rPr>
              <a:t>Review the Test Administrator’s Manual</a:t>
            </a:r>
          </a:p>
          <a:p>
            <a:pPr marL="285750" indent="-285750">
              <a:buFont typeface="Arial" panose="020B0604020202020204" pitchFamily="34" charset="0"/>
              <a:buChar char="•"/>
            </a:pPr>
            <a:r>
              <a:rPr lang="en-US" dirty="0">
                <a:latin typeface="Franklin Gothic Book" panose="020B0503020102020204" pitchFamily="34" charset="0"/>
              </a:rPr>
              <a:t>Provide students the opportunity to take the practice test</a:t>
            </a:r>
          </a:p>
          <a:p>
            <a:pPr marL="285750" indent="-285750">
              <a:buFont typeface="Arial" panose="020B0604020202020204" pitchFamily="34" charset="0"/>
              <a:buChar char="•"/>
            </a:pPr>
            <a:r>
              <a:rPr lang="en-US" dirty="0">
                <a:latin typeface="Franklin Gothic Book" panose="020B0503020102020204" pitchFamily="34" charset="0"/>
              </a:rPr>
              <a:t>Validate the student roster and notify the DC/SC of any errors</a:t>
            </a:r>
          </a:p>
          <a:p>
            <a:pPr marL="742950" lvl="1" indent="-285750">
              <a:buFont typeface="Arial" panose="020B0604020202020204" pitchFamily="34" charset="0"/>
              <a:buChar char="•"/>
            </a:pPr>
            <a:r>
              <a:rPr lang="en-US" dirty="0">
                <a:latin typeface="Franklin Gothic Book" panose="020B0503020102020204" pitchFamily="34" charset="0"/>
              </a:rPr>
              <a:t>Are all students in ADAM?</a:t>
            </a:r>
          </a:p>
          <a:p>
            <a:pPr marL="742950" lvl="1" indent="-285750">
              <a:buFont typeface="Arial" panose="020B0604020202020204" pitchFamily="34" charset="0"/>
              <a:buChar char="•"/>
            </a:pPr>
            <a:r>
              <a:rPr lang="en-US" dirty="0">
                <a:latin typeface="Franklin Gothic Book" panose="020B0503020102020204" pitchFamily="34" charset="0"/>
              </a:rPr>
              <a:t>Are all students assigned to the correct grade?</a:t>
            </a:r>
          </a:p>
          <a:p>
            <a:pPr marL="742950" lvl="1" indent="-285750">
              <a:buFont typeface="Arial" panose="020B0604020202020204" pitchFamily="34" charset="0"/>
              <a:buChar char="•"/>
            </a:pPr>
            <a:r>
              <a:rPr lang="en-US" dirty="0">
                <a:latin typeface="Franklin Gothic Book" panose="020B0503020102020204" pitchFamily="34" charset="0"/>
              </a:rPr>
              <a:t>Is the identifier the correct, 7-digit, state assigned student ID?</a:t>
            </a:r>
          </a:p>
          <a:p>
            <a:pPr marL="742950" lvl="1" indent="-285750">
              <a:buFont typeface="Arial" panose="020B0604020202020204" pitchFamily="34" charset="0"/>
              <a:buChar char="•"/>
            </a:pPr>
            <a:r>
              <a:rPr lang="en-US" dirty="0">
                <a:latin typeface="Franklin Gothic Book" panose="020B0503020102020204" pitchFamily="34" charset="0"/>
              </a:rPr>
              <a:t>Do all students have the appropriate accommodations and supports assigned?</a:t>
            </a:r>
          </a:p>
          <a:p>
            <a:pPr marL="285750" indent="-285750">
              <a:buFont typeface="Arial" panose="020B0604020202020204" pitchFamily="34" charset="0"/>
              <a:buChar char="•"/>
            </a:pPr>
            <a:r>
              <a:rPr lang="en-US" dirty="0">
                <a:latin typeface="Franklin Gothic Book"/>
                <a:cs typeface="Arial"/>
              </a:rPr>
              <a:t>Receive necessary student materials (e.g. scratch paper, log in information, accommodation materials)</a:t>
            </a:r>
          </a:p>
          <a:p>
            <a:pPr marL="285750" indent="-285750">
              <a:buFont typeface="Arial" panose="020B0604020202020204" pitchFamily="34" charset="0"/>
              <a:buChar char="•"/>
            </a:pPr>
            <a:r>
              <a:rPr lang="en-US" dirty="0">
                <a:latin typeface="Franklin Gothic Book" panose="020B0503020102020204" pitchFamily="34" charset="0"/>
              </a:rPr>
              <a:t>Adhere to all school, district, and state test security policies and procedures</a:t>
            </a:r>
          </a:p>
          <a:p>
            <a:pPr lvl="1"/>
            <a:endParaRPr lang="en-US" dirty="0">
              <a:latin typeface="Franklin Gothic Book" panose="020B0503020102020204" pitchFamily="34" charset="0"/>
            </a:endParaRPr>
          </a:p>
          <a:p>
            <a:pPr marL="285750" indent="-285750">
              <a:buFont typeface="Arial" panose="020B0604020202020204" pitchFamily="34" charset="0"/>
              <a:buChar char="•"/>
            </a:pPr>
            <a:endParaRPr lang="en-US" dirty="0">
              <a:latin typeface="Franklin Gothic Book" panose="020B0503020102020204" pitchFamily="34" charset="0"/>
            </a:endParaRPr>
          </a:p>
        </p:txBody>
      </p:sp>
    </p:spTree>
    <p:extLst>
      <p:ext uri="{BB962C8B-B14F-4D97-AF65-F5344CB8AC3E}">
        <p14:creationId xmlns:p14="http://schemas.microsoft.com/office/powerpoint/2010/main" val="9517708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During Testing</a:t>
            </a:r>
          </a:p>
        </p:txBody>
      </p:sp>
      <p:sp>
        <p:nvSpPr>
          <p:cNvPr id="4" name="TextBox 3">
            <a:extLst>
              <a:ext uri="{FF2B5EF4-FFF2-40B4-BE49-F238E27FC236}">
                <a16:creationId xmlns:a16="http://schemas.microsoft.com/office/drawing/2014/main" id="{76485800-BEDE-A4A2-4122-BD5AAC10E704}"/>
              </a:ext>
            </a:extLst>
          </p:cNvPr>
          <p:cNvSpPr txBox="1"/>
          <p:nvPr/>
        </p:nvSpPr>
        <p:spPr>
          <a:xfrm>
            <a:off x="457200" y="1325880"/>
            <a:ext cx="8229600" cy="3416320"/>
          </a:xfrm>
          <a:prstGeom prst="rect">
            <a:avLst/>
          </a:prstGeom>
          <a:noFill/>
        </p:spPr>
        <p:txBody>
          <a:bodyPr wrap="square" lIns="91440" tIns="45720" rIns="91440" bIns="45720" rtlCol="0" anchor="t">
            <a:spAutoFit/>
          </a:bodyPr>
          <a:lstStyle/>
          <a:p>
            <a:r>
              <a:rPr lang="en-US" dirty="0">
                <a:latin typeface="+mj-lt"/>
              </a:rPr>
              <a:t>District and School Coordinators</a:t>
            </a:r>
          </a:p>
          <a:p>
            <a:pPr marL="285750" indent="-285750">
              <a:buFont typeface="Arial" panose="020B0604020202020204" pitchFamily="34" charset="0"/>
              <a:buChar char="•"/>
            </a:pPr>
            <a:r>
              <a:rPr lang="en-US" dirty="0">
                <a:latin typeface="+mj-lt"/>
              </a:rPr>
              <a:t>Monitor test progress</a:t>
            </a:r>
          </a:p>
          <a:p>
            <a:pPr marL="285750" indent="-285750">
              <a:buFont typeface="Arial" panose="020B0604020202020204" pitchFamily="34" charset="0"/>
              <a:buChar char="•"/>
            </a:pPr>
            <a:r>
              <a:rPr lang="en-US" dirty="0">
                <a:latin typeface="+mj-lt"/>
              </a:rPr>
              <a:t>Ensure all staff adhere to security policies and procedures</a:t>
            </a:r>
          </a:p>
          <a:p>
            <a:pPr marL="285750" indent="-285750">
              <a:buFont typeface="Arial" panose="020B0604020202020204" pitchFamily="34" charset="0"/>
              <a:buChar char="•"/>
            </a:pPr>
            <a:r>
              <a:rPr lang="en-US" dirty="0">
                <a:latin typeface="+mj-lt"/>
              </a:rPr>
              <a:t>Investigate and report any test security incidents</a:t>
            </a:r>
          </a:p>
          <a:p>
            <a:pPr marL="285750" indent="-285750">
              <a:buFont typeface="Arial" panose="020B0604020202020204" pitchFamily="34" charset="0"/>
              <a:buChar char="•"/>
            </a:pPr>
            <a:endParaRPr lang="en-US" dirty="0">
              <a:latin typeface="+mj-lt"/>
            </a:endParaRPr>
          </a:p>
          <a:p>
            <a:r>
              <a:rPr lang="en-US" dirty="0">
                <a:latin typeface="+mj-lt"/>
                <a:cs typeface="Arial"/>
              </a:rPr>
              <a:t>Teachers and Proctors</a:t>
            </a:r>
          </a:p>
          <a:p>
            <a:pPr marL="285750" indent="-285750">
              <a:buFont typeface="Arial" panose="020B0604020202020204" pitchFamily="34" charset="0"/>
              <a:buChar char="•"/>
            </a:pPr>
            <a:r>
              <a:rPr lang="en-US" dirty="0">
                <a:latin typeface="+mj-lt"/>
              </a:rPr>
              <a:t>Monitor students during testing</a:t>
            </a:r>
          </a:p>
          <a:p>
            <a:pPr marL="285750" indent="-285750">
              <a:buFont typeface="Arial" panose="020B0604020202020204" pitchFamily="34" charset="0"/>
              <a:buChar char="•"/>
            </a:pPr>
            <a:r>
              <a:rPr lang="en-US" dirty="0">
                <a:latin typeface="+mj-lt"/>
              </a:rPr>
              <a:t>Use of cell phones and electronic devices is strictly prohibited</a:t>
            </a:r>
          </a:p>
          <a:p>
            <a:pPr marL="285750" indent="-285750">
              <a:buFont typeface="Arial" panose="020B0604020202020204" pitchFamily="34" charset="0"/>
              <a:buChar char="•"/>
            </a:pPr>
            <a:r>
              <a:rPr lang="en-US" dirty="0">
                <a:latin typeface="+mj-lt"/>
              </a:rPr>
              <a:t>Adhere to security policies and procedures</a:t>
            </a:r>
          </a:p>
          <a:p>
            <a:pPr marL="285750" indent="-285750">
              <a:buFont typeface="Arial" panose="020B0604020202020204" pitchFamily="34" charset="0"/>
              <a:buChar char="•"/>
            </a:pPr>
            <a:r>
              <a:rPr lang="en-US" dirty="0">
                <a:latin typeface="+mj-lt"/>
              </a:rPr>
              <a:t>Report any test security incidents to the SC</a:t>
            </a:r>
          </a:p>
          <a:p>
            <a:pPr marL="285750" indent="-285750">
              <a:buFont typeface="Arial" panose="020B0604020202020204" pitchFamily="34" charset="0"/>
              <a:buChar char="•"/>
            </a:pPr>
            <a:r>
              <a:rPr lang="en-US" dirty="0">
                <a:latin typeface="+mj-lt"/>
              </a:rPr>
              <a:t>Follow the test administration script exactly</a:t>
            </a:r>
          </a:p>
          <a:p>
            <a:pPr marL="285750" indent="-285750">
              <a:buFont typeface="Arial" panose="020B0604020202020204" pitchFamily="34" charset="0"/>
              <a:buChar char="•"/>
            </a:pPr>
            <a:r>
              <a:rPr lang="en-US" dirty="0">
                <a:latin typeface="+mj-lt"/>
              </a:rPr>
              <a:t>Follow procedures for administering paper accommodations</a:t>
            </a:r>
          </a:p>
        </p:txBody>
      </p:sp>
    </p:spTree>
    <p:extLst>
      <p:ext uri="{BB962C8B-B14F-4D97-AF65-F5344CB8AC3E}">
        <p14:creationId xmlns:p14="http://schemas.microsoft.com/office/powerpoint/2010/main" val="307913325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After Testing</a:t>
            </a:r>
          </a:p>
        </p:txBody>
      </p:sp>
      <p:sp>
        <p:nvSpPr>
          <p:cNvPr id="2" name="TextBox 1">
            <a:extLst>
              <a:ext uri="{FF2B5EF4-FFF2-40B4-BE49-F238E27FC236}">
                <a16:creationId xmlns:a16="http://schemas.microsoft.com/office/drawing/2014/main" id="{52200AF3-00C7-22A8-5236-084B92FEB7EC}"/>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District Administrators &amp; District Test Coordinators </a:t>
            </a:r>
          </a:p>
        </p:txBody>
      </p:sp>
      <p:sp>
        <p:nvSpPr>
          <p:cNvPr id="3" name="TextBox 2">
            <a:extLst>
              <a:ext uri="{FF2B5EF4-FFF2-40B4-BE49-F238E27FC236}">
                <a16:creationId xmlns:a16="http://schemas.microsoft.com/office/drawing/2014/main" id="{48637EFA-D6B6-C7B6-2519-8D72E98BB39F}"/>
              </a:ext>
            </a:extLst>
          </p:cNvPr>
          <p:cNvSpPr txBox="1"/>
          <p:nvPr/>
        </p:nvSpPr>
        <p:spPr>
          <a:xfrm>
            <a:off x="457200" y="1737360"/>
            <a:ext cx="8229600" cy="2862322"/>
          </a:xfrm>
          <a:prstGeom prst="rect">
            <a:avLst/>
          </a:prstGeom>
          <a:noFill/>
        </p:spPr>
        <p:txBody>
          <a:bodyPr wrap="square">
            <a:spAutoFit/>
          </a:bodyPr>
          <a:lstStyle/>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dirty="0">
                <a:solidFill>
                  <a:srgbClr val="007935"/>
                </a:solidFill>
                <a:latin typeface="Franklin Gothic Book" panose="020B0503020102020204" pitchFamily="34" charset="0"/>
              </a:rPr>
              <a:t> </a:t>
            </a:r>
            <a:r>
              <a:rPr lang="en-US" dirty="0">
                <a:latin typeface="Franklin Gothic Book" panose="020B0503020102020204" pitchFamily="34" charset="0"/>
              </a:rPr>
              <a:t>Electronically sign the </a:t>
            </a:r>
            <a:r>
              <a:rPr lang="en-US" dirty="0">
                <a:latin typeface="Franklin Gothic Book" panose="020B0503020102020204" pitchFamily="34" charset="0"/>
                <a:hlinkClick r:id="rId3"/>
              </a:rPr>
              <a:t>Appropriate Assessments and Accommodations Certification</a:t>
            </a:r>
            <a:r>
              <a:rPr lang="en-US" dirty="0">
                <a:latin typeface="Franklin Gothic Book" panose="020B0503020102020204" pitchFamily="34" charset="0"/>
              </a:rPr>
              <a:t> form. This must be completed May 5–9, 2025. </a:t>
            </a:r>
          </a:p>
          <a:p>
            <a:pPr marL="285750" indent="-285750">
              <a:buFont typeface="Arial" panose="020B0604020202020204" pitchFamily="34" charset="0"/>
              <a:buChar char="•"/>
            </a:pPr>
            <a:r>
              <a:rPr lang="en-US" dirty="0">
                <a:latin typeface="Franklin Gothic Book" panose="020B0503020102020204" pitchFamily="34" charset="0"/>
              </a:rPr>
              <a:t>Ensure all test material has been securely destroyed</a:t>
            </a:r>
          </a:p>
          <a:p>
            <a:pPr marL="285750" indent="-285750">
              <a:buFont typeface="Arial" panose="020B0604020202020204" pitchFamily="34" charset="0"/>
              <a:buChar char="•"/>
            </a:pPr>
            <a:r>
              <a:rPr lang="en-US" dirty="0">
                <a:latin typeface="Franklin Gothic Book" panose="020B0503020102020204" pitchFamily="34" charset="0"/>
              </a:rPr>
              <a:t>Apply Accountability Codes in ADAM for students who were exempt from testing, if needed</a:t>
            </a:r>
          </a:p>
          <a:p>
            <a:pPr marL="742950" lvl="1" indent="-285750">
              <a:buFont typeface="Arial" panose="020B0604020202020204" pitchFamily="34" charset="0"/>
              <a:buChar char="•"/>
            </a:pPr>
            <a:r>
              <a:rPr lang="en-US" dirty="0">
                <a:latin typeface="Franklin Gothic Book" panose="020B0503020102020204" pitchFamily="34" charset="0"/>
              </a:rPr>
              <a:t>First Year EL (ELA only)</a:t>
            </a:r>
          </a:p>
          <a:p>
            <a:pPr marL="742950" lvl="1" indent="-285750">
              <a:buFont typeface="Arial" panose="020B0604020202020204" pitchFamily="34" charset="0"/>
              <a:buChar char="•"/>
            </a:pPr>
            <a:r>
              <a:rPr lang="en-US" dirty="0">
                <a:latin typeface="Franklin Gothic Book" panose="020B0503020102020204" pitchFamily="34" charset="0"/>
              </a:rPr>
              <a:t>Medical Exemption </a:t>
            </a:r>
          </a:p>
          <a:p>
            <a:pPr marL="742950" lvl="1" indent="-285750">
              <a:buFont typeface="Arial" panose="020B0604020202020204" pitchFamily="34" charset="0"/>
              <a:buChar char="•"/>
            </a:pPr>
            <a:r>
              <a:rPr lang="en-US" dirty="0">
                <a:latin typeface="Franklin Gothic Book" panose="020B0503020102020204" pitchFamily="34" charset="0"/>
              </a:rPr>
              <a:t>Participated in MSAA</a:t>
            </a:r>
          </a:p>
          <a:p>
            <a:pPr marL="285750" indent="-285750">
              <a:buFont typeface="Arial" panose="020B0604020202020204" pitchFamily="34" charset="0"/>
              <a:buChar char="•"/>
            </a:pPr>
            <a:r>
              <a:rPr lang="en-US" dirty="0">
                <a:latin typeface="Franklin Gothic Book" panose="020B0503020102020204" pitchFamily="34" charset="0"/>
              </a:rPr>
              <a:t>Invalidate tests, if needed</a:t>
            </a:r>
          </a:p>
          <a:p>
            <a:pPr marL="742950" lvl="1" indent="-285750">
              <a:buFont typeface="Arial" panose="020B0604020202020204" pitchFamily="34" charset="0"/>
              <a:buChar char="•"/>
            </a:pPr>
            <a:r>
              <a:rPr lang="en-US" dirty="0">
                <a:latin typeface="Franklin Gothic Book" panose="020B0503020102020204" pitchFamily="34" charset="0"/>
              </a:rPr>
              <a:t>Requests for invalidation must be submitted to AOE</a:t>
            </a:r>
          </a:p>
        </p:txBody>
      </p:sp>
    </p:spTree>
    <p:extLst>
      <p:ext uri="{BB962C8B-B14F-4D97-AF65-F5344CB8AC3E}">
        <p14:creationId xmlns:p14="http://schemas.microsoft.com/office/powerpoint/2010/main" val="7065742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07DC-D60A-FA5C-E32C-E8728BD93700}"/>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5422D1A-694D-AC54-E4A2-5DB483E5067E}"/>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After Testing</a:t>
            </a:r>
          </a:p>
        </p:txBody>
      </p:sp>
      <p:sp>
        <p:nvSpPr>
          <p:cNvPr id="2" name="TextBox 1">
            <a:extLst>
              <a:ext uri="{FF2B5EF4-FFF2-40B4-BE49-F238E27FC236}">
                <a16:creationId xmlns:a16="http://schemas.microsoft.com/office/drawing/2014/main" id="{B3E1C4EC-008D-B2B0-5B63-9D87D703CC93}"/>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School Test Coordinators</a:t>
            </a:r>
          </a:p>
        </p:txBody>
      </p:sp>
      <p:sp>
        <p:nvSpPr>
          <p:cNvPr id="3" name="TextBox 2">
            <a:extLst>
              <a:ext uri="{FF2B5EF4-FFF2-40B4-BE49-F238E27FC236}">
                <a16:creationId xmlns:a16="http://schemas.microsoft.com/office/drawing/2014/main" id="{125C6363-D3C1-0FB2-26F3-09E0680D23DE}"/>
              </a:ext>
            </a:extLst>
          </p:cNvPr>
          <p:cNvSpPr txBox="1"/>
          <p:nvPr/>
        </p:nvSpPr>
        <p:spPr>
          <a:xfrm>
            <a:off x="457200" y="1737360"/>
            <a:ext cx="8229600" cy="2862322"/>
          </a:xfrm>
          <a:prstGeom prst="rect">
            <a:avLst/>
          </a:prstGeom>
          <a:noFill/>
        </p:spPr>
        <p:txBody>
          <a:bodyPr wrap="square">
            <a:spAutoFit/>
          </a:bodyPr>
          <a:lstStyle/>
          <a:p>
            <a:pPr marL="285750" indent="-285750">
              <a:buFont typeface="Arial" panose="020B0604020202020204" pitchFamily="34" charset="0"/>
              <a:buChar char="•"/>
            </a:pPr>
            <a:r>
              <a:rPr lang="en-US" b="1" i="1" u="sng" dirty="0">
                <a:solidFill>
                  <a:srgbClr val="007935"/>
                </a:solidFill>
                <a:latin typeface="Franklin Gothic Book" panose="020B0503020102020204" pitchFamily="34" charset="0"/>
              </a:rPr>
              <a:t>Assurance:</a:t>
            </a:r>
            <a:r>
              <a:rPr lang="en-US" dirty="0">
                <a:latin typeface="Franklin Gothic Book" panose="020B0503020102020204" pitchFamily="34" charset="0"/>
              </a:rPr>
              <a:t> Electronically sign the </a:t>
            </a:r>
            <a:r>
              <a:rPr lang="en-US" dirty="0">
                <a:latin typeface="Franklin Gothic Book" panose="020B0503020102020204" pitchFamily="34" charset="0"/>
                <a:hlinkClick r:id="rId3"/>
              </a:rPr>
              <a:t>Certification of Proper Test Administration</a:t>
            </a:r>
            <a:r>
              <a:rPr lang="en-US" dirty="0">
                <a:latin typeface="Franklin Gothic Book" panose="020B0503020102020204" pitchFamily="34" charset="0"/>
              </a:rPr>
              <a:t> form. This must be completed May 5–9, 2025. </a:t>
            </a:r>
          </a:p>
          <a:p>
            <a:pPr marL="285750" indent="-285750">
              <a:buFont typeface="Arial" panose="020B0604020202020204" pitchFamily="34" charset="0"/>
              <a:buChar char="•"/>
            </a:pPr>
            <a:r>
              <a:rPr lang="en-US" dirty="0">
                <a:latin typeface="Franklin Gothic Book" panose="020B0503020102020204" pitchFamily="34" charset="0"/>
              </a:rPr>
              <a:t>Ensure all test material has been securely destroyed</a:t>
            </a:r>
          </a:p>
          <a:p>
            <a:pPr marL="285750" indent="-285750">
              <a:buFont typeface="Arial" panose="020B0604020202020204" pitchFamily="34" charset="0"/>
              <a:buChar char="•"/>
            </a:pPr>
            <a:r>
              <a:rPr lang="en-US" dirty="0">
                <a:latin typeface="Franklin Gothic Book" panose="020B0503020102020204" pitchFamily="34" charset="0"/>
              </a:rPr>
              <a:t>Apply Accountability Codes in ADAM for students who were exempt from testing, if needed</a:t>
            </a:r>
          </a:p>
          <a:p>
            <a:pPr marL="742950" lvl="1" indent="-285750">
              <a:buFont typeface="Arial" panose="020B0604020202020204" pitchFamily="34" charset="0"/>
              <a:buChar char="•"/>
            </a:pPr>
            <a:r>
              <a:rPr lang="en-US" dirty="0">
                <a:latin typeface="Franklin Gothic Book" panose="020B0503020102020204" pitchFamily="34" charset="0"/>
              </a:rPr>
              <a:t>First Year EL (ELA only)</a:t>
            </a:r>
          </a:p>
          <a:p>
            <a:pPr marL="742950" lvl="1" indent="-285750">
              <a:buFont typeface="Arial" panose="020B0604020202020204" pitchFamily="34" charset="0"/>
              <a:buChar char="•"/>
            </a:pPr>
            <a:r>
              <a:rPr lang="en-US" dirty="0">
                <a:latin typeface="Franklin Gothic Book" panose="020B0503020102020204" pitchFamily="34" charset="0"/>
              </a:rPr>
              <a:t>Medical Exemption </a:t>
            </a:r>
          </a:p>
          <a:p>
            <a:pPr marL="742950" lvl="1" indent="-285750">
              <a:buFont typeface="Arial" panose="020B0604020202020204" pitchFamily="34" charset="0"/>
              <a:buChar char="•"/>
            </a:pPr>
            <a:r>
              <a:rPr lang="en-US" dirty="0">
                <a:latin typeface="Franklin Gothic Book" panose="020B0503020102020204" pitchFamily="34" charset="0"/>
              </a:rPr>
              <a:t>Participated in MSAA</a:t>
            </a:r>
          </a:p>
          <a:p>
            <a:pPr marL="285750" indent="-285750">
              <a:buFont typeface="Arial" panose="020B0604020202020204" pitchFamily="34" charset="0"/>
              <a:buChar char="•"/>
            </a:pPr>
            <a:r>
              <a:rPr lang="en-US" dirty="0">
                <a:latin typeface="Franklin Gothic Book" panose="020B0503020102020204" pitchFamily="34" charset="0"/>
              </a:rPr>
              <a:t>Invalidate tests, if needed</a:t>
            </a:r>
          </a:p>
          <a:p>
            <a:pPr marL="742950" lvl="1" indent="-285750">
              <a:buFont typeface="Arial" panose="020B0604020202020204" pitchFamily="34" charset="0"/>
              <a:buChar char="•"/>
            </a:pPr>
            <a:r>
              <a:rPr lang="en-US" dirty="0">
                <a:latin typeface="Franklin Gothic Book" panose="020B0503020102020204" pitchFamily="34" charset="0"/>
              </a:rPr>
              <a:t>Requests for invalidation must be submitted to AOE</a:t>
            </a:r>
          </a:p>
        </p:txBody>
      </p:sp>
    </p:spTree>
    <p:extLst>
      <p:ext uri="{BB962C8B-B14F-4D97-AF65-F5344CB8AC3E}">
        <p14:creationId xmlns:p14="http://schemas.microsoft.com/office/powerpoint/2010/main" val="18645379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After Testing</a:t>
            </a:r>
          </a:p>
        </p:txBody>
      </p:sp>
      <p:sp>
        <p:nvSpPr>
          <p:cNvPr id="2" name="TextBox 1">
            <a:extLst>
              <a:ext uri="{FF2B5EF4-FFF2-40B4-BE49-F238E27FC236}">
                <a16:creationId xmlns:a16="http://schemas.microsoft.com/office/drawing/2014/main" id="{52200AF3-00C7-22A8-5236-084B92FEB7EC}"/>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Teachers and Proctors</a:t>
            </a:r>
          </a:p>
        </p:txBody>
      </p:sp>
      <p:sp>
        <p:nvSpPr>
          <p:cNvPr id="3" name="TextBox 2">
            <a:extLst>
              <a:ext uri="{FF2B5EF4-FFF2-40B4-BE49-F238E27FC236}">
                <a16:creationId xmlns:a16="http://schemas.microsoft.com/office/drawing/2014/main" id="{48637EFA-D6B6-C7B6-2519-8D72E98BB39F}"/>
              </a:ext>
            </a:extLst>
          </p:cNvPr>
          <p:cNvSpPr txBox="1"/>
          <p:nvPr/>
        </p:nvSpPr>
        <p:spPr>
          <a:xfrm>
            <a:off x="457200" y="1737360"/>
            <a:ext cx="8229600" cy="2308324"/>
          </a:xfrm>
          <a:prstGeom prst="rect">
            <a:avLst/>
          </a:prstGeom>
          <a:noFill/>
        </p:spPr>
        <p:txBody>
          <a:bodyPr wrap="square">
            <a:spAutoFit/>
          </a:bodyPr>
          <a:lstStyle/>
          <a:p>
            <a:pPr marL="285750" indent="-285750">
              <a:buFont typeface="Arial" panose="020B0604020202020204" pitchFamily="34" charset="0"/>
              <a:buChar char="•"/>
            </a:pPr>
            <a:r>
              <a:rPr lang="en-US">
                <a:latin typeface="Franklin Gothic Book" panose="020B0503020102020204" pitchFamily="34" charset="0"/>
              </a:rPr>
              <a:t>Submit student responses in TestNav for any paper testers</a:t>
            </a:r>
          </a:p>
          <a:p>
            <a:pPr marL="285750" indent="-285750">
              <a:buFont typeface="Arial" panose="020B0604020202020204" pitchFamily="34" charset="0"/>
              <a:buChar char="•"/>
            </a:pPr>
            <a:r>
              <a:rPr lang="en-US">
                <a:latin typeface="Franklin Gothic Book" panose="020B0503020102020204" pitchFamily="34" charset="0"/>
              </a:rPr>
              <a:t>Collect and securely destroy any testing materials</a:t>
            </a:r>
          </a:p>
          <a:p>
            <a:pPr marL="742950" lvl="1" indent="-285750">
              <a:buFont typeface="Arial" panose="020B0604020202020204" pitchFamily="34" charset="0"/>
              <a:buChar char="•"/>
            </a:pPr>
            <a:r>
              <a:rPr lang="en-US">
                <a:latin typeface="Franklin Gothic Book" panose="020B0503020102020204" pitchFamily="34" charset="0"/>
              </a:rPr>
              <a:t>Test booklets</a:t>
            </a:r>
          </a:p>
          <a:p>
            <a:pPr marL="742950" lvl="1" indent="-285750">
              <a:buFont typeface="Arial" panose="020B0604020202020204" pitchFamily="34" charset="0"/>
              <a:buChar char="•"/>
            </a:pPr>
            <a:r>
              <a:rPr lang="en-US">
                <a:latin typeface="Franklin Gothic Book" panose="020B0503020102020204" pitchFamily="34" charset="0"/>
              </a:rPr>
              <a:t>Student print cards</a:t>
            </a:r>
          </a:p>
          <a:p>
            <a:pPr marL="742950" lvl="1" indent="-285750">
              <a:buFont typeface="Arial" panose="020B0604020202020204" pitchFamily="34" charset="0"/>
              <a:buChar char="•"/>
            </a:pPr>
            <a:r>
              <a:rPr lang="en-US">
                <a:latin typeface="Franklin Gothic Book" panose="020B0503020102020204" pitchFamily="34" charset="0"/>
              </a:rPr>
              <a:t>Scratch paper</a:t>
            </a:r>
          </a:p>
          <a:p>
            <a:pPr marL="742950" lvl="1" indent="-285750">
              <a:buFont typeface="Arial" panose="020B0604020202020204" pitchFamily="34" charset="0"/>
              <a:buChar char="•"/>
            </a:pPr>
            <a:r>
              <a:rPr lang="en-US">
                <a:latin typeface="Franklin Gothic Book" panose="020B0503020102020204" pitchFamily="34" charset="0"/>
              </a:rPr>
              <a:t>Periodic tables written on by students</a:t>
            </a:r>
          </a:p>
          <a:p>
            <a:pPr lvl="1"/>
            <a:endParaRPr lang="en-US">
              <a:latin typeface="Franklin Gothic Book" panose="020B0503020102020204" pitchFamily="34" charset="0"/>
            </a:endParaRPr>
          </a:p>
          <a:p>
            <a:pPr marL="285750" indent="-285750">
              <a:buFont typeface="Arial" panose="020B0604020202020204" pitchFamily="34" charset="0"/>
              <a:buChar char="•"/>
            </a:pPr>
            <a:endParaRPr lang="en-US">
              <a:latin typeface="Franklin Gothic Book" panose="020B0503020102020204" pitchFamily="34" charset="0"/>
            </a:endParaRPr>
          </a:p>
        </p:txBody>
      </p:sp>
    </p:spTree>
    <p:extLst>
      <p:ext uri="{BB962C8B-B14F-4D97-AF65-F5344CB8AC3E}">
        <p14:creationId xmlns:p14="http://schemas.microsoft.com/office/powerpoint/2010/main" val="235512410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517D30D-CD15-3A77-A7B6-8E667EF3E1AE}"/>
              </a:ext>
            </a:extLst>
          </p:cNvPr>
          <p:cNvSpPr txBox="1">
            <a:spLocks/>
          </p:cNvSpPr>
          <p:nvPr/>
        </p:nvSpPr>
        <p:spPr bwMode="auto">
          <a:xfrm>
            <a:off x="0" y="2091801"/>
            <a:ext cx="9144000" cy="1431524"/>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Test Security and Procedures</a:t>
            </a:r>
          </a:p>
        </p:txBody>
      </p:sp>
    </p:spTree>
    <p:extLst>
      <p:ext uri="{BB962C8B-B14F-4D97-AF65-F5344CB8AC3E}">
        <p14:creationId xmlns:p14="http://schemas.microsoft.com/office/powerpoint/2010/main" val="4304618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Security</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4524315"/>
          </a:xfrm>
          <a:prstGeom prst="rect">
            <a:avLst/>
          </a:prstGeom>
          <a:noFill/>
        </p:spPr>
        <p:txBody>
          <a:bodyPr wrap="square">
            <a:spAutoFit/>
          </a:bodyPr>
          <a:lstStyle/>
          <a:p>
            <a:r>
              <a:rPr lang="en-US">
                <a:latin typeface="Franklin Gothic Book" panose="020B0503020102020204" pitchFamily="34" charset="0"/>
                <a:ea typeface="+mn-lt"/>
                <a:cs typeface="+mn-lt"/>
              </a:rPr>
              <a:t>The security of assessment instruments and the confidentiality of student information are vital to maintaining the validity, reliability, and fairness of the results.</a:t>
            </a:r>
            <a:r>
              <a:rPr lang="en-US" altLang="en-US">
                <a:latin typeface="Franklin Gothic Book" panose="020B0503020102020204" pitchFamily="34" charset="0"/>
              </a:rPr>
              <a:t> Security of test materials must be maintained before, during, and after administration.</a:t>
            </a:r>
          </a:p>
          <a:p>
            <a:endParaRPr lang="en-US" altLang="en-US">
              <a:latin typeface="Franklin Gothic Book" panose="020B0503020102020204" pitchFamily="34" charset="0"/>
            </a:endParaRPr>
          </a:p>
          <a:p>
            <a:r>
              <a:rPr lang="en-US" altLang="en-US">
                <a:latin typeface="Franklin Gothic Book" panose="020B0503020102020204" pitchFamily="34" charset="0"/>
              </a:rPr>
              <a:t>Secure CBT test materials</a:t>
            </a:r>
          </a:p>
          <a:p>
            <a:pPr marL="285750" indent="-285750">
              <a:buFont typeface="Arial" panose="020B0604020202020204" pitchFamily="34" charset="0"/>
              <a:buChar char="•"/>
            </a:pPr>
            <a:r>
              <a:rPr lang="en-US" altLang="en-US">
                <a:latin typeface="Franklin Gothic Book" panose="020B0503020102020204" pitchFamily="34" charset="0"/>
              </a:rPr>
              <a:t>Student print cards</a:t>
            </a:r>
          </a:p>
          <a:p>
            <a:pPr marL="285750" indent="-285750">
              <a:buFont typeface="Arial" panose="020B0604020202020204" pitchFamily="34" charset="0"/>
              <a:buChar char="•"/>
            </a:pPr>
            <a:r>
              <a:rPr lang="en-US" altLang="en-US">
                <a:latin typeface="Franklin Gothic Book" panose="020B0503020102020204" pitchFamily="34" charset="0"/>
              </a:rPr>
              <a:t>Scratch paper written on by students</a:t>
            </a:r>
          </a:p>
          <a:p>
            <a:pPr marL="285750" indent="-285750">
              <a:buFont typeface="Arial" panose="020B0604020202020204" pitchFamily="34" charset="0"/>
              <a:buChar char="•"/>
            </a:pPr>
            <a:endParaRPr lang="en-US" altLang="en-US">
              <a:latin typeface="Franklin Gothic Book" panose="020B0503020102020204" pitchFamily="34" charset="0"/>
            </a:endParaRPr>
          </a:p>
          <a:p>
            <a:r>
              <a:rPr lang="en-US" altLang="en-US">
                <a:latin typeface="Franklin Gothic Book" panose="020B0503020102020204" pitchFamily="34" charset="0"/>
              </a:rPr>
              <a:t>Secure PBT test materials</a:t>
            </a:r>
          </a:p>
          <a:p>
            <a:pPr marL="285750" indent="-285750">
              <a:buFont typeface="Arial" panose="020B0604020202020204" pitchFamily="34" charset="0"/>
              <a:buChar char="•"/>
            </a:pPr>
            <a:r>
              <a:rPr lang="en-US" altLang="en-US">
                <a:latin typeface="Franklin Gothic Book" panose="020B0503020102020204" pitchFamily="34" charset="0"/>
              </a:rPr>
              <a:t>Test booklets</a:t>
            </a:r>
          </a:p>
          <a:p>
            <a:pPr marL="285750" indent="-285750">
              <a:buFont typeface="Arial" panose="020B0604020202020204" pitchFamily="34" charset="0"/>
              <a:buChar char="•"/>
            </a:pPr>
            <a:r>
              <a:rPr lang="en-US" altLang="en-US">
                <a:latin typeface="Franklin Gothic Book" panose="020B0503020102020204" pitchFamily="34" charset="0"/>
              </a:rPr>
              <a:t>Scratch paper written on by students</a:t>
            </a:r>
          </a:p>
          <a:p>
            <a:pPr marL="285750" indent="-285750">
              <a:buFont typeface="Arial" panose="020B0604020202020204" pitchFamily="34" charset="0"/>
              <a:buChar char="•"/>
            </a:pPr>
            <a:r>
              <a:rPr lang="en-US" altLang="en-US">
                <a:latin typeface="Franklin Gothic Book" panose="020B0503020102020204" pitchFamily="34" charset="0"/>
              </a:rPr>
              <a:t>Periodic tables written on by students</a:t>
            </a:r>
          </a:p>
          <a:p>
            <a:pPr marL="285750" indent="-285750">
              <a:buFont typeface="Arial" panose="020B0604020202020204" pitchFamily="34" charset="0"/>
              <a:buChar char="•"/>
            </a:pPr>
            <a:endParaRPr lang="en-US">
              <a:latin typeface="Franklin Gothic Book" panose="020B0503020102020204" pitchFamily="34" charset="0"/>
            </a:endParaRPr>
          </a:p>
          <a:p>
            <a:r>
              <a:rPr lang="en-US">
                <a:latin typeface="Franklin Gothic Book" panose="020B0503020102020204" pitchFamily="34" charset="0"/>
              </a:rPr>
              <a:t>All secure test materials </a:t>
            </a:r>
            <a:r>
              <a:rPr lang="en-US" b="1">
                <a:latin typeface="Franklin Gothic Book" panose="020B0503020102020204" pitchFamily="34" charset="0"/>
              </a:rPr>
              <a:t>must be securely destroyed </a:t>
            </a:r>
            <a:r>
              <a:rPr lang="en-US">
                <a:latin typeface="Franklin Gothic Book" panose="020B0503020102020204" pitchFamily="34" charset="0"/>
              </a:rPr>
              <a:t>by the school/district. </a:t>
            </a:r>
          </a:p>
          <a:p>
            <a:endParaRPr lang="en-US">
              <a:latin typeface="Franklin Gothic Book" panose="020B0503020102020204" pitchFamily="34" charset="0"/>
            </a:endParaRPr>
          </a:p>
        </p:txBody>
      </p:sp>
    </p:spTree>
    <p:extLst>
      <p:ext uri="{BB962C8B-B14F-4D97-AF65-F5344CB8AC3E}">
        <p14:creationId xmlns:p14="http://schemas.microsoft.com/office/powerpoint/2010/main" val="36151918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Security Incidents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3693319"/>
          </a:xfrm>
          <a:prstGeom prst="rect">
            <a:avLst/>
          </a:prstGeom>
          <a:noFill/>
        </p:spPr>
        <p:txBody>
          <a:bodyPr wrap="square">
            <a:spAutoFit/>
          </a:bodyPr>
          <a:lstStyle/>
          <a:p>
            <a:r>
              <a:rPr lang="en-US" altLang="en-US">
                <a:latin typeface="Franklin Gothic Book" panose="020B0503020102020204" pitchFamily="34" charset="0"/>
              </a:rPr>
              <a:t>Any breaches in test security must be reported to the SC or DC. Test security incidents are categorized below:</a:t>
            </a:r>
          </a:p>
          <a:p>
            <a:pPr marL="285750" indent="-285750">
              <a:buFont typeface="Arial" panose="020B0604020202020204" pitchFamily="34" charset="0"/>
              <a:buChar char="•"/>
            </a:pPr>
            <a:r>
              <a:rPr lang="en-US" altLang="en-US">
                <a:latin typeface="Franklin Gothic Book" panose="020B0503020102020204" pitchFamily="34" charset="0"/>
              </a:rPr>
              <a:t>Student access to unapproved device/material</a:t>
            </a:r>
          </a:p>
          <a:p>
            <a:pPr marL="285750" indent="-285750">
              <a:buFont typeface="Arial" panose="020B0604020202020204" pitchFamily="34" charset="0"/>
              <a:buChar char="•"/>
            </a:pPr>
            <a:r>
              <a:rPr lang="en-US" altLang="en-US">
                <a:latin typeface="Franklin Gothic Book" panose="020B0503020102020204" pitchFamily="34" charset="0"/>
              </a:rPr>
              <a:t>Cheating </a:t>
            </a:r>
          </a:p>
          <a:p>
            <a:pPr marL="285750" indent="-285750">
              <a:buFont typeface="Arial" panose="020B0604020202020204" pitchFamily="34" charset="0"/>
              <a:buChar char="•"/>
            </a:pPr>
            <a:r>
              <a:rPr lang="en-US" altLang="en-US">
                <a:latin typeface="Franklin Gothic Book" panose="020B0503020102020204" pitchFamily="34" charset="0"/>
              </a:rPr>
              <a:t>Sharing, posting, or copying of secure test materials (student)</a:t>
            </a:r>
          </a:p>
          <a:p>
            <a:pPr marL="285750" indent="-285750">
              <a:buFont typeface="Arial" panose="020B0604020202020204" pitchFamily="34" charset="0"/>
              <a:buChar char="•"/>
            </a:pPr>
            <a:r>
              <a:rPr lang="en-US" altLang="en-US">
                <a:latin typeface="Franklin Gothic Book" panose="020B0503020102020204" pitchFamily="34" charset="0"/>
              </a:rPr>
              <a:t>Sharing, posting, or copying of secure test materials (adult)</a:t>
            </a:r>
          </a:p>
          <a:p>
            <a:pPr marL="285750" indent="-285750">
              <a:buFont typeface="Arial" panose="020B0604020202020204" pitchFamily="34" charset="0"/>
              <a:buChar char="•"/>
            </a:pPr>
            <a:r>
              <a:rPr lang="en-US" altLang="en-US">
                <a:latin typeface="Franklin Gothic Book" panose="020B0503020102020204" pitchFamily="34" charset="0"/>
              </a:rPr>
              <a:t>Student engaged with incorrect assessment</a:t>
            </a:r>
          </a:p>
          <a:p>
            <a:pPr marL="742950" lvl="1" indent="-285750">
              <a:buFont typeface="Arial" panose="020B0604020202020204" pitchFamily="34" charset="0"/>
              <a:buChar char="•"/>
            </a:pPr>
            <a:r>
              <a:rPr lang="en-US" altLang="en-US">
                <a:latin typeface="Franklin Gothic Book" panose="020B0503020102020204" pitchFamily="34" charset="0"/>
              </a:rPr>
              <a:t>Wrong student test, incorrect grade level</a:t>
            </a:r>
          </a:p>
          <a:p>
            <a:pPr marL="285750" indent="-285750">
              <a:buFont typeface="Arial" panose="020B0604020202020204" pitchFamily="34" charset="0"/>
              <a:buChar char="•"/>
            </a:pPr>
            <a:r>
              <a:rPr lang="en-US" altLang="en-US">
                <a:latin typeface="Franklin Gothic Book" panose="020B0503020102020204" pitchFamily="34" charset="0"/>
              </a:rPr>
              <a:t>Technology issue interrupting test session (unable to restart session)</a:t>
            </a:r>
          </a:p>
          <a:p>
            <a:pPr marL="285750" indent="-285750">
              <a:buFont typeface="Arial" panose="020B0604020202020204" pitchFamily="34" charset="0"/>
              <a:buChar char="•"/>
            </a:pPr>
            <a:endParaRPr lang="en-US" altLang="en-US">
              <a:latin typeface="Franklin Gothic Book" panose="020B0503020102020204" pitchFamily="34" charset="0"/>
            </a:endParaRPr>
          </a:p>
          <a:p>
            <a:r>
              <a:rPr lang="en-US" altLang="en-US">
                <a:latin typeface="Franklin Gothic Book" panose="020B0503020102020204" pitchFamily="34" charset="0"/>
              </a:rPr>
              <a:t>All test security incidents must be reported to AOE using the Test Security Incident Form available on the Documentation and Training page of the Vermont Help and Support website. </a:t>
            </a:r>
            <a:endParaRPr lang="en-US">
              <a:latin typeface="Franklin Gothic Book" panose="020B0503020102020204" pitchFamily="34" charset="0"/>
            </a:endParaRPr>
          </a:p>
        </p:txBody>
      </p:sp>
    </p:spTree>
    <p:extLst>
      <p:ext uri="{BB962C8B-B14F-4D97-AF65-F5344CB8AC3E}">
        <p14:creationId xmlns:p14="http://schemas.microsoft.com/office/powerpoint/2010/main" val="2474119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0D02A86A-C169-BD56-B23C-44DBF8AC98F7}"/>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rcRect/>
          <a:stretch/>
        </p:blipFill>
        <p:spPr>
          <a:xfrm>
            <a:off x="839396" y="2392706"/>
            <a:ext cx="2560651" cy="926838"/>
          </a:xfrm>
        </p:spPr>
      </p:pic>
      <p:sp>
        <p:nvSpPr>
          <p:cNvPr id="4" name="TextBox 3">
            <a:extLst>
              <a:ext uri="{FF2B5EF4-FFF2-40B4-BE49-F238E27FC236}">
                <a16:creationId xmlns:a16="http://schemas.microsoft.com/office/drawing/2014/main" id="{123A5B02-39F0-67C2-8619-3F9BAE323531}"/>
              </a:ext>
            </a:extLst>
          </p:cNvPr>
          <p:cNvSpPr txBox="1"/>
          <p:nvPr/>
        </p:nvSpPr>
        <p:spPr>
          <a:xfrm>
            <a:off x="3823286" y="1325880"/>
            <a:ext cx="486351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ADAM</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 </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is the platform used to manage users, accommodations, administrations,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solidFill>
                  <a:prstClr val="black"/>
                </a:solidFill>
                <a:latin typeface="Franklin Gothic Book"/>
                <a:cs typeface="Arial"/>
              </a:rPr>
              <a:t>c</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lasses, proctor groups, and view reports</a:t>
            </a:r>
            <a:r>
              <a:rPr kumimoji="0" lang="en-US" sz="18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ea typeface="Open Sans Light"/>
              <a:cs typeface="Open Sans 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b="1">
                <a:solidFill>
                  <a:prstClr val="black"/>
                </a:solidFill>
                <a:latin typeface="Franklin Gothic Book" panose="020B0503020102020204" pitchFamily="34" charset="0"/>
                <a:ea typeface="Open Sans Light"/>
                <a:cs typeface="Open Sans Light"/>
              </a:rPr>
              <a:t>ADAM</a:t>
            </a:r>
            <a:r>
              <a:rPr lang="en-US">
                <a:solidFill>
                  <a:prstClr val="black"/>
                </a:solidFill>
                <a:latin typeface="Franklin Gothic Book" panose="020B0503020102020204" pitchFamily="34" charset="0"/>
                <a:ea typeface="Open Sans Light"/>
                <a:cs typeface="Open Sans Light"/>
              </a:rPr>
              <a:t> is used by: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District Administrators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District Test Coordinators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School Test Coordinators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Teachers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IT Coordinators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Special Education Directors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Superintendents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TestNav</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 is the testing engine used to deliver summative assessments.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ea typeface="Open Sans Light"/>
              <a:cs typeface="Open Sans 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TestNav</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rPr>
              <a:t> is used by: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ea typeface="Open Sans Light"/>
                <a:cs typeface="Open Sans Light"/>
              </a:rPr>
              <a:t>Students</a:t>
            </a: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a typeface="Open Sans Light"/>
              <a:cs typeface="Open Sans Light"/>
            </a:endParaRPr>
          </a:p>
        </p:txBody>
      </p:sp>
      <p:pic>
        <p:nvPicPr>
          <p:cNvPr id="11" name="Picture 11">
            <a:extLst>
              <a:ext uri="{FF2B5EF4-FFF2-40B4-BE49-F238E27FC236}">
                <a16:creationId xmlns:a16="http://schemas.microsoft.com/office/drawing/2014/main" id="{D14AEAF8-4B51-4AD6-45C3-139EB604283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6452" y="5137621"/>
            <a:ext cx="2686541" cy="801540"/>
          </a:xfrm>
          <a:prstGeom prst="rect">
            <a:avLst/>
          </a:prstGeom>
        </p:spPr>
      </p:pic>
      <p:sp>
        <p:nvSpPr>
          <p:cNvPr id="5" name="Title 4">
            <a:extLst>
              <a:ext uri="{FF2B5EF4-FFF2-40B4-BE49-F238E27FC236}">
                <a16:creationId xmlns:a16="http://schemas.microsoft.com/office/drawing/2014/main" id="{8B17C2D6-736F-BC19-796D-C61AF6861147}"/>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ADAM and TestNav</a:t>
            </a:r>
          </a:p>
        </p:txBody>
      </p:sp>
    </p:spTree>
    <p:extLst>
      <p:ext uri="{BB962C8B-B14F-4D97-AF65-F5344CB8AC3E}">
        <p14:creationId xmlns:p14="http://schemas.microsoft.com/office/powerpoint/2010/main" val="26307141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20603E-F124-4083-7443-2442750492EA}"/>
              </a:ext>
            </a:extLst>
          </p:cNvPr>
          <p:cNvSpPr>
            <a:spLocks noGrp="1"/>
          </p:cNvSpPr>
          <p:nvPr>
            <p:ph type="sldNum" sz="quarter" idx="12"/>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130</a:t>
            </a:fld>
            <a:endParaRPr lang="en-US"/>
          </a:p>
        </p:txBody>
      </p:sp>
      <p:pic>
        <p:nvPicPr>
          <p:cNvPr id="4" name="Graphic 3" descr="Traffic light outline">
            <a:extLst>
              <a:ext uri="{FF2B5EF4-FFF2-40B4-BE49-F238E27FC236}">
                <a16:creationId xmlns:a16="http://schemas.microsoft.com/office/drawing/2014/main" id="{6D085C22-A62D-E69F-F395-D5B15ED8A1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325880"/>
            <a:ext cx="3557106" cy="3557106"/>
          </a:xfrm>
          <a:prstGeom prst="rect">
            <a:avLst/>
          </a:prstGeom>
        </p:spPr>
      </p:pic>
      <p:sp>
        <p:nvSpPr>
          <p:cNvPr id="7" name="Oval 6">
            <a:extLst>
              <a:ext uri="{FF2B5EF4-FFF2-40B4-BE49-F238E27FC236}">
                <a16:creationId xmlns:a16="http://schemas.microsoft.com/office/drawing/2014/main" id="{8A420B3B-440A-8771-5867-98641C1503EB}"/>
              </a:ext>
            </a:extLst>
          </p:cNvPr>
          <p:cNvSpPr/>
          <p:nvPr/>
        </p:nvSpPr>
        <p:spPr>
          <a:xfrm>
            <a:off x="1414623" y="3521108"/>
            <a:ext cx="727860" cy="716622"/>
          </a:xfrm>
          <a:prstGeom prst="ellipse">
            <a:avLst/>
          </a:prstGeom>
          <a:solidFill>
            <a:srgbClr val="00B050"/>
          </a:solidFill>
          <a:ln>
            <a:solidFill>
              <a:srgbClr val="00B05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D85F0B2D-56E6-AD7E-AC18-37C7F119D250}"/>
              </a:ext>
            </a:extLst>
          </p:cNvPr>
          <p:cNvSpPr txBox="1"/>
          <p:nvPr/>
        </p:nvSpPr>
        <p:spPr>
          <a:xfrm>
            <a:off x="3276601" y="1325880"/>
            <a:ext cx="5410200" cy="3901068"/>
          </a:xfrm>
          <a:prstGeom prst="rect">
            <a:avLst/>
          </a:prstGeom>
          <a:noFill/>
        </p:spPr>
        <p:txBody>
          <a:bodyPr wrap="square" rtlCol="0">
            <a:spAutoFit/>
          </a:bodyPr>
          <a:lstStyle/>
          <a:p>
            <a:r>
              <a:rPr lang="en-US">
                <a:latin typeface="Franklin Gothic Book" panose="020B0503020102020204" pitchFamily="34" charset="0"/>
                <a:ea typeface="+mn-lt"/>
                <a:cs typeface="+mn-lt"/>
              </a:rPr>
              <a:t>In some cases, a test security incident has a </a:t>
            </a:r>
            <a:r>
              <a:rPr lang="en-US" b="1">
                <a:latin typeface="Franklin Gothic Book" panose="020B0503020102020204" pitchFamily="34" charset="0"/>
                <a:ea typeface="+mn-lt"/>
                <a:cs typeface="+mn-lt"/>
              </a:rPr>
              <a:t>low impact on the individual or group of students</a:t>
            </a:r>
            <a:r>
              <a:rPr lang="en-US">
                <a:latin typeface="Franklin Gothic Book" panose="020B0503020102020204" pitchFamily="34" charset="0"/>
                <a:ea typeface="+mn-lt"/>
                <a:cs typeface="+mn-lt"/>
              </a:rPr>
              <a:t> who are testing and has a low risk of potentially affecting student performance on the test, test security, or test validity. </a:t>
            </a:r>
          </a:p>
          <a:p>
            <a:endParaRPr lang="en-US">
              <a:latin typeface="Franklin Gothic Book" panose="020B0503020102020204" pitchFamily="34" charset="0"/>
              <a:ea typeface="+mn-lt"/>
              <a:cs typeface="+mn-lt"/>
            </a:endParaRPr>
          </a:p>
          <a:p>
            <a:r>
              <a:rPr lang="en-US">
                <a:latin typeface="Franklin Gothic Book" panose="020B0503020102020204" pitchFamily="34" charset="0"/>
                <a:ea typeface="+mn-lt"/>
                <a:cs typeface="+mn-lt"/>
              </a:rPr>
              <a:t>These circumstances can be corrected and contained at the local level. Such incidents </a:t>
            </a:r>
            <a:r>
              <a:rPr lang="en-US" b="1">
                <a:latin typeface="Franklin Gothic Book" panose="020B0503020102020204" pitchFamily="34" charset="0"/>
                <a:ea typeface="+mn-lt"/>
                <a:cs typeface="+mn-lt"/>
              </a:rPr>
              <a:t>do not need to be reported</a:t>
            </a:r>
            <a:r>
              <a:rPr lang="en-US">
                <a:latin typeface="Franklin Gothic Book" panose="020B0503020102020204" pitchFamily="34" charset="0"/>
                <a:ea typeface="+mn-lt"/>
                <a:cs typeface="+mn-lt"/>
              </a:rPr>
              <a:t> to the AOE. </a:t>
            </a:r>
          </a:p>
          <a:p>
            <a:endParaRPr lang="en-US">
              <a:latin typeface="Franklin Gothic Book" panose="020B0503020102020204" pitchFamily="34" charset="0"/>
              <a:ea typeface="+mn-lt"/>
              <a:cs typeface="+mn-lt"/>
            </a:endParaRPr>
          </a:p>
          <a:p>
            <a:r>
              <a:rPr lang="en-US">
                <a:latin typeface="Franklin Gothic Book" panose="020B0503020102020204" pitchFamily="34" charset="0"/>
                <a:ea typeface="+mn-lt"/>
                <a:cs typeface="+mn-lt"/>
              </a:rPr>
              <a:t>Examples include a fire drill occurring during a test session or minor connectivity issues interrupting testing.</a:t>
            </a:r>
          </a:p>
          <a:p>
            <a:endParaRPr lang="en-US" sz="1350"/>
          </a:p>
        </p:txBody>
      </p:sp>
      <p:sp>
        <p:nvSpPr>
          <p:cNvPr id="3" name="Title 4">
            <a:extLst>
              <a:ext uri="{FF2B5EF4-FFF2-40B4-BE49-F238E27FC236}">
                <a16:creationId xmlns:a16="http://schemas.microsoft.com/office/drawing/2014/main" id="{AEA42092-6268-8DC0-BC38-A8A6BDA9A98F}"/>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Security Incidents</a:t>
            </a:r>
          </a:p>
        </p:txBody>
      </p:sp>
    </p:spTree>
    <p:extLst>
      <p:ext uri="{BB962C8B-B14F-4D97-AF65-F5344CB8AC3E}">
        <p14:creationId xmlns:p14="http://schemas.microsoft.com/office/powerpoint/2010/main" val="67635185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20603E-F124-4083-7443-2442750492EA}"/>
              </a:ext>
            </a:extLst>
          </p:cNvPr>
          <p:cNvSpPr>
            <a:spLocks noGrp="1"/>
          </p:cNvSpPr>
          <p:nvPr>
            <p:ph type="sldNum" sz="quarter" idx="12"/>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131</a:t>
            </a:fld>
            <a:endParaRPr lang="en-US"/>
          </a:p>
        </p:txBody>
      </p:sp>
      <p:pic>
        <p:nvPicPr>
          <p:cNvPr id="4" name="Graphic 3" descr="Traffic light outline">
            <a:extLst>
              <a:ext uri="{FF2B5EF4-FFF2-40B4-BE49-F238E27FC236}">
                <a16:creationId xmlns:a16="http://schemas.microsoft.com/office/drawing/2014/main" id="{6D085C22-A62D-E69F-F395-D5B15ED8A1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2" y="1325880"/>
            <a:ext cx="3557106" cy="3557106"/>
          </a:xfrm>
          <a:prstGeom prst="rect">
            <a:avLst/>
          </a:prstGeom>
        </p:spPr>
      </p:pic>
      <p:sp>
        <p:nvSpPr>
          <p:cNvPr id="6" name="Oval 5">
            <a:extLst>
              <a:ext uri="{FF2B5EF4-FFF2-40B4-BE49-F238E27FC236}">
                <a16:creationId xmlns:a16="http://schemas.microsoft.com/office/drawing/2014/main" id="{6A9BB996-0124-6E46-FA6B-1D12344B90C4}"/>
              </a:ext>
            </a:extLst>
          </p:cNvPr>
          <p:cNvSpPr/>
          <p:nvPr/>
        </p:nvSpPr>
        <p:spPr>
          <a:xfrm>
            <a:off x="1418155" y="2746122"/>
            <a:ext cx="727860" cy="716622"/>
          </a:xfrm>
          <a:prstGeom prst="ellipse">
            <a:avLst/>
          </a:prstGeom>
          <a:solidFill>
            <a:srgbClr val="FFFF00"/>
          </a:solidFill>
          <a:ln>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a:extLst>
              <a:ext uri="{FF2B5EF4-FFF2-40B4-BE49-F238E27FC236}">
                <a16:creationId xmlns:a16="http://schemas.microsoft.com/office/drawing/2014/main" id="{949BD49A-53D2-2FC4-EFD4-A3D1C59DEE44}"/>
              </a:ext>
            </a:extLst>
          </p:cNvPr>
          <p:cNvSpPr txBox="1"/>
          <p:nvPr/>
        </p:nvSpPr>
        <p:spPr>
          <a:xfrm>
            <a:off x="3276600" y="1325880"/>
            <a:ext cx="5331463" cy="3693319"/>
          </a:xfrm>
          <a:prstGeom prst="rect">
            <a:avLst/>
          </a:prstGeom>
          <a:noFill/>
        </p:spPr>
        <p:txBody>
          <a:bodyPr wrap="square">
            <a:spAutoFit/>
          </a:bodyPr>
          <a:lstStyle/>
          <a:p>
            <a:r>
              <a:rPr lang="en-US">
                <a:latin typeface="Franklin Gothic Book" panose="020B0503020102020204" pitchFamily="34" charset="0"/>
                <a:cs typeface="Calibri"/>
              </a:rPr>
              <a:t>An </a:t>
            </a:r>
            <a:r>
              <a:rPr lang="en-US" b="1">
                <a:latin typeface="Franklin Gothic Book" panose="020B0503020102020204" pitchFamily="34" charset="0"/>
                <a:cs typeface="Calibri"/>
              </a:rPr>
              <a:t>unusual circumstance that impacts an individual or group of students</a:t>
            </a:r>
            <a:r>
              <a:rPr lang="en-US">
                <a:latin typeface="Franklin Gothic Book" panose="020B0503020102020204" pitchFamily="34" charset="0"/>
                <a:cs typeface="Calibri"/>
              </a:rPr>
              <a:t> who are testing and may potentially affect student performance on the test, test security, or test validity </a:t>
            </a:r>
            <a:r>
              <a:rPr lang="en-US" b="1">
                <a:latin typeface="Franklin Gothic Book" panose="020B0503020102020204" pitchFamily="34" charset="0"/>
                <a:cs typeface="Calibri"/>
              </a:rPr>
              <a:t>must be reported to the AOE</a:t>
            </a:r>
            <a:r>
              <a:rPr lang="en-US">
                <a:latin typeface="Franklin Gothic Book" panose="020B0503020102020204" pitchFamily="34" charset="0"/>
                <a:cs typeface="Calibri"/>
              </a:rPr>
              <a:t>. </a:t>
            </a:r>
          </a:p>
          <a:p>
            <a:endParaRPr lang="en-US">
              <a:latin typeface="Franklin Gothic Book" panose="020B0503020102020204" pitchFamily="34" charset="0"/>
              <a:cs typeface="Calibri"/>
            </a:endParaRPr>
          </a:p>
          <a:p>
            <a:r>
              <a:rPr lang="en-US">
                <a:latin typeface="Franklin Gothic Book" panose="020B0503020102020204" pitchFamily="34" charset="0"/>
                <a:cs typeface="Calibri"/>
              </a:rPr>
              <a:t>These circumstances can be corrected and contained at the local level. An irregularity </a:t>
            </a:r>
            <a:r>
              <a:rPr lang="en-US" b="1">
                <a:latin typeface="Franklin Gothic Book" panose="020B0503020102020204" pitchFamily="34" charset="0"/>
                <a:cs typeface="Calibri"/>
              </a:rPr>
              <a:t>must be reported to the SC and DA immediately</a:t>
            </a:r>
            <a:r>
              <a:rPr lang="en-US">
                <a:latin typeface="Franklin Gothic Book" panose="020B0503020102020204" pitchFamily="34" charset="0"/>
                <a:cs typeface="Calibri"/>
              </a:rPr>
              <a:t>. </a:t>
            </a:r>
          </a:p>
          <a:p>
            <a:endParaRPr lang="en-US">
              <a:latin typeface="Franklin Gothic Book" panose="020B0503020102020204" pitchFamily="34" charset="0"/>
              <a:cs typeface="Calibri"/>
            </a:endParaRPr>
          </a:p>
          <a:p>
            <a:r>
              <a:rPr lang="en-US">
                <a:latin typeface="Franklin Gothic Book" panose="020B0503020102020204" pitchFamily="34" charset="0"/>
                <a:cs typeface="Calibri"/>
              </a:rPr>
              <a:t>Examples include more significant technology issues, students talking to each other during testing, or inappropriate assignment/use of an accommodation.</a:t>
            </a:r>
          </a:p>
        </p:txBody>
      </p:sp>
      <p:sp>
        <p:nvSpPr>
          <p:cNvPr id="8" name="Title 4">
            <a:extLst>
              <a:ext uri="{FF2B5EF4-FFF2-40B4-BE49-F238E27FC236}">
                <a16:creationId xmlns:a16="http://schemas.microsoft.com/office/drawing/2014/main" id="{AF629310-8278-48A0-FD29-0C344205DCD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Security Incidents</a:t>
            </a:r>
          </a:p>
        </p:txBody>
      </p:sp>
    </p:spTree>
    <p:extLst>
      <p:ext uri="{BB962C8B-B14F-4D97-AF65-F5344CB8AC3E}">
        <p14:creationId xmlns:p14="http://schemas.microsoft.com/office/powerpoint/2010/main" val="736642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20603E-F124-4083-7443-2442750492EA}"/>
              </a:ext>
            </a:extLst>
          </p:cNvPr>
          <p:cNvSpPr>
            <a:spLocks noGrp="1"/>
          </p:cNvSpPr>
          <p:nvPr>
            <p:ph type="sldNum" sz="quarter" idx="12"/>
          </p:nvPr>
        </p:nvSpPr>
        <p:spPr>
          <a:xfrm>
            <a:off x="708660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132</a:t>
            </a:fld>
            <a:endParaRPr lang="en-US"/>
          </a:p>
        </p:txBody>
      </p:sp>
      <p:pic>
        <p:nvPicPr>
          <p:cNvPr id="4" name="Graphic 3" descr="Traffic light outline">
            <a:extLst>
              <a:ext uri="{FF2B5EF4-FFF2-40B4-BE49-F238E27FC236}">
                <a16:creationId xmlns:a16="http://schemas.microsoft.com/office/drawing/2014/main" id="{6D085C22-A62D-E69F-F395-D5B15ED8A1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32" y="1325880"/>
            <a:ext cx="3557106" cy="3557106"/>
          </a:xfrm>
          <a:prstGeom prst="rect">
            <a:avLst/>
          </a:prstGeom>
        </p:spPr>
      </p:pic>
      <p:sp>
        <p:nvSpPr>
          <p:cNvPr id="5" name="Oval 4">
            <a:extLst>
              <a:ext uri="{FF2B5EF4-FFF2-40B4-BE49-F238E27FC236}">
                <a16:creationId xmlns:a16="http://schemas.microsoft.com/office/drawing/2014/main" id="{A432823D-E9BE-D242-243A-1C42952304B4}"/>
              </a:ext>
            </a:extLst>
          </p:cNvPr>
          <p:cNvSpPr/>
          <p:nvPr/>
        </p:nvSpPr>
        <p:spPr>
          <a:xfrm>
            <a:off x="1418155" y="1926802"/>
            <a:ext cx="727860" cy="716622"/>
          </a:xfrm>
          <a:prstGeom prst="ellipse">
            <a:avLst/>
          </a:prstGeom>
          <a:solidFill>
            <a:srgbClr val="FF0000"/>
          </a:solidFill>
          <a:ln>
            <a:solidFill>
              <a:srgbClr val="FF0000"/>
            </a:solidFill>
          </a:ln>
          <a:effectLst>
            <a:glow rad="228600">
              <a:srgbClr val="FF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a:extLst>
              <a:ext uri="{FF2B5EF4-FFF2-40B4-BE49-F238E27FC236}">
                <a16:creationId xmlns:a16="http://schemas.microsoft.com/office/drawing/2014/main" id="{D422FDD1-275A-2897-D7D2-4C2E01928855}"/>
              </a:ext>
            </a:extLst>
          </p:cNvPr>
          <p:cNvSpPr txBox="1"/>
          <p:nvPr/>
        </p:nvSpPr>
        <p:spPr>
          <a:xfrm>
            <a:off x="3430606" y="1325880"/>
            <a:ext cx="5084744" cy="3693319"/>
          </a:xfrm>
          <a:prstGeom prst="rect">
            <a:avLst/>
          </a:prstGeom>
          <a:noFill/>
        </p:spPr>
        <p:txBody>
          <a:bodyPr wrap="square">
            <a:spAutoFit/>
          </a:bodyPr>
          <a:lstStyle/>
          <a:p>
            <a:r>
              <a:rPr lang="en-US">
                <a:latin typeface="Franklin Gothic Book" panose="020B0503020102020204" pitchFamily="34" charset="0"/>
                <a:cs typeface="Calibri"/>
              </a:rPr>
              <a:t>In rare cases, a test security incident may </a:t>
            </a:r>
            <a:r>
              <a:rPr lang="en-US" b="1">
                <a:latin typeface="Franklin Gothic Book" panose="020B0503020102020204" pitchFamily="34" charset="0"/>
                <a:cs typeface="Calibri"/>
              </a:rPr>
              <a:t>pose a threat to the validity of the test</a:t>
            </a:r>
            <a:r>
              <a:rPr lang="en-US">
                <a:latin typeface="Franklin Gothic Book" panose="020B0503020102020204" pitchFamily="34" charset="0"/>
                <a:cs typeface="Calibri"/>
              </a:rPr>
              <a:t>. Examples may include such situations as a release of secure materials or a security/system risk. </a:t>
            </a:r>
          </a:p>
          <a:p>
            <a:endParaRPr lang="en-US">
              <a:latin typeface="Franklin Gothic Book" panose="020B0503020102020204" pitchFamily="34" charset="0"/>
              <a:cs typeface="Calibri"/>
            </a:endParaRPr>
          </a:p>
          <a:p>
            <a:r>
              <a:rPr lang="en-US">
                <a:latin typeface="Franklin Gothic Book" panose="020B0503020102020204" pitchFamily="34" charset="0"/>
                <a:cs typeface="Calibri"/>
              </a:rPr>
              <a:t>These circumstances have implications for anyone using the test items (perhaps outside of Vermont) and may result in a decision to remove the test item(s) from the available secure bank. </a:t>
            </a:r>
          </a:p>
          <a:p>
            <a:endParaRPr lang="en-US">
              <a:latin typeface="Franklin Gothic Book" panose="020B0503020102020204" pitchFamily="34" charset="0"/>
              <a:cs typeface="Calibri"/>
            </a:endParaRPr>
          </a:p>
          <a:p>
            <a:r>
              <a:rPr lang="en-US">
                <a:latin typeface="Franklin Gothic Book" panose="020B0503020102020204" pitchFamily="34" charset="0"/>
                <a:cs typeface="Calibri"/>
              </a:rPr>
              <a:t>Such an incident </a:t>
            </a:r>
            <a:r>
              <a:rPr lang="en-US" b="1">
                <a:latin typeface="Franklin Gothic Book" panose="020B0503020102020204" pitchFamily="34" charset="0"/>
                <a:cs typeface="Calibri"/>
              </a:rPr>
              <a:t>must be reported to the DC and SC immediately</a:t>
            </a:r>
            <a:r>
              <a:rPr lang="en-US">
                <a:latin typeface="Franklin Gothic Book" panose="020B0503020102020204" pitchFamily="34" charset="0"/>
                <a:cs typeface="Calibri"/>
              </a:rPr>
              <a:t> and </a:t>
            </a:r>
            <a:r>
              <a:rPr lang="en-US" b="1">
                <a:latin typeface="Franklin Gothic Book" panose="020B0503020102020204" pitchFamily="34" charset="0"/>
                <a:cs typeface="Calibri"/>
              </a:rPr>
              <a:t>must be reported to the AOE </a:t>
            </a:r>
            <a:r>
              <a:rPr lang="en-US">
                <a:latin typeface="Franklin Gothic Book" panose="020B0503020102020204" pitchFamily="34" charset="0"/>
                <a:cs typeface="Calibri"/>
              </a:rPr>
              <a:t>promptly.</a:t>
            </a:r>
          </a:p>
        </p:txBody>
      </p:sp>
      <p:sp>
        <p:nvSpPr>
          <p:cNvPr id="8" name="Title 4">
            <a:extLst>
              <a:ext uri="{FF2B5EF4-FFF2-40B4-BE49-F238E27FC236}">
                <a16:creationId xmlns:a16="http://schemas.microsoft.com/office/drawing/2014/main" id="{62131AE8-92C1-B8FE-1C40-5C5ACB2715F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Security Incidents</a:t>
            </a:r>
          </a:p>
        </p:txBody>
      </p:sp>
    </p:spTree>
    <p:extLst>
      <p:ext uri="{BB962C8B-B14F-4D97-AF65-F5344CB8AC3E}">
        <p14:creationId xmlns:p14="http://schemas.microsoft.com/office/powerpoint/2010/main" val="26435776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517D30D-CD15-3A77-A7B6-8E667EF3E1AE}"/>
              </a:ext>
            </a:extLst>
          </p:cNvPr>
          <p:cNvSpPr txBox="1">
            <a:spLocks/>
          </p:cNvSpPr>
          <p:nvPr/>
        </p:nvSpPr>
        <p:spPr bwMode="auto">
          <a:xfrm>
            <a:off x="0" y="2091801"/>
            <a:ext cx="9144000" cy="1431524"/>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dirty="0">
                <a:solidFill>
                  <a:schemeClr val="bg1"/>
                </a:solidFill>
                <a:latin typeface="Franklin Gothic Demi Cond" panose="020B0706030402020204" pitchFamily="34" charset="0"/>
              </a:rPr>
              <a:t>AOE Observations</a:t>
            </a:r>
          </a:p>
        </p:txBody>
      </p:sp>
    </p:spTree>
    <p:extLst>
      <p:ext uri="{BB962C8B-B14F-4D97-AF65-F5344CB8AC3E}">
        <p14:creationId xmlns:p14="http://schemas.microsoft.com/office/powerpoint/2010/main" val="9325844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dirty="0">
                <a:solidFill>
                  <a:schemeClr val="bg1"/>
                </a:solidFill>
                <a:latin typeface="Franklin Gothic Demi Cond" panose="020B0706030402020204" pitchFamily="34" charset="0"/>
              </a:rPr>
              <a:t>Observations by AOE’s Assessment Team</a:t>
            </a:r>
          </a:p>
        </p:txBody>
      </p:sp>
      <p:sp>
        <p:nvSpPr>
          <p:cNvPr id="3" name="TextBox 2">
            <a:extLst>
              <a:ext uri="{FF2B5EF4-FFF2-40B4-BE49-F238E27FC236}">
                <a16:creationId xmlns:a16="http://schemas.microsoft.com/office/drawing/2014/main" id="{D5B64975-4659-A2A7-7D15-6FDB5DB2F370}"/>
              </a:ext>
            </a:extLst>
          </p:cNvPr>
          <p:cNvSpPr txBox="1"/>
          <p:nvPr/>
        </p:nvSpPr>
        <p:spPr>
          <a:xfrm>
            <a:off x="457199" y="1325880"/>
            <a:ext cx="8229599" cy="378565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Franklin Gothic Book" panose="020B0503020102020204" pitchFamily="34" charset="0"/>
                <a:ea typeface="+mn-lt"/>
                <a:cs typeface="+mn-lt"/>
              </a:rPr>
              <a:t>During testing, AOE will conduct school visits to observe:</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Proper and secure test administration</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Following security protocol</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Completing necessary training</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Maintaining a proper testing environment</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Secure administration of non-embedded accommodations</a:t>
            </a:r>
          </a:p>
          <a:p>
            <a:pPr lvl="1"/>
            <a:endParaRPr lang="en-US" sz="2000" dirty="0">
              <a:latin typeface="Franklin Gothic Book" panose="020B0503020102020204" pitchFamily="34" charset="0"/>
              <a:ea typeface="+mn-lt"/>
              <a:cs typeface="+mn-lt"/>
            </a:endParaRPr>
          </a:p>
          <a:p>
            <a:pPr marL="342900" indent="-342900">
              <a:buFont typeface="Arial" panose="020B0604020202020204" pitchFamily="34" charset="0"/>
              <a:buChar char="•"/>
            </a:pPr>
            <a:r>
              <a:rPr lang="en-US" sz="2000" dirty="0">
                <a:latin typeface="Franklin Gothic Book" panose="020B0503020102020204" pitchFamily="34" charset="0"/>
                <a:ea typeface="+mn-lt"/>
                <a:cs typeface="+mn-lt"/>
              </a:rPr>
              <a:t>AOE staff will use the opportunity to solicit feedback from staff on how AOE can better support test administration. </a:t>
            </a:r>
          </a:p>
          <a:p>
            <a:pPr lvl="1"/>
            <a:endParaRPr lang="en-US" sz="2000" dirty="0">
              <a:latin typeface="Franklin Gothic Book" panose="020B0503020102020204" pitchFamily="34" charset="0"/>
              <a:ea typeface="+mn-lt"/>
              <a:cs typeface="+mn-lt"/>
            </a:endParaRPr>
          </a:p>
          <a:p>
            <a:pPr marL="342900" indent="-342900">
              <a:buFont typeface="Arial" panose="020B0604020202020204" pitchFamily="34" charset="0"/>
              <a:buChar char="•"/>
            </a:pPr>
            <a:r>
              <a:rPr lang="en-US" sz="2000" dirty="0">
                <a:latin typeface="Franklin Gothic Book" panose="020B0503020102020204" pitchFamily="34" charset="0"/>
                <a:ea typeface="+mn-lt"/>
                <a:cs typeface="+mn-lt"/>
              </a:rPr>
              <a:t>Each year, a sample of four SU/SDs are selected. SU/SDs selected for the 2025 administration have already been notified.  </a:t>
            </a:r>
          </a:p>
        </p:txBody>
      </p:sp>
    </p:spTree>
    <p:extLst>
      <p:ext uri="{BB962C8B-B14F-4D97-AF65-F5344CB8AC3E}">
        <p14:creationId xmlns:p14="http://schemas.microsoft.com/office/powerpoint/2010/main" val="40178675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A9A8-A708-1CF8-C2A9-612D44A7114B}"/>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0DCBCC9A-BF04-F3B3-722F-89AFABAF007D}"/>
              </a:ext>
            </a:extLst>
          </p:cNvPr>
          <p:cNvSpPr txBox="1">
            <a:spLocks/>
          </p:cNvSpPr>
          <p:nvPr/>
        </p:nvSpPr>
        <p:spPr bwMode="auto">
          <a:xfrm>
            <a:off x="0" y="2091801"/>
            <a:ext cx="9144000" cy="1431524"/>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dirty="0">
                <a:solidFill>
                  <a:schemeClr val="bg1"/>
                </a:solidFill>
                <a:latin typeface="Franklin Gothic Demi Cond" panose="020B0706030402020204" pitchFamily="34" charset="0"/>
              </a:rPr>
              <a:t>Resources &amp; Support</a:t>
            </a:r>
          </a:p>
        </p:txBody>
      </p:sp>
    </p:spTree>
    <p:extLst>
      <p:ext uri="{BB962C8B-B14F-4D97-AF65-F5344CB8AC3E}">
        <p14:creationId xmlns:p14="http://schemas.microsoft.com/office/powerpoint/2010/main" val="334221081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B2EC3-2CE2-28D4-51F0-6FEEFC6D7398}"/>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50FF348-1F92-AC9C-3B1C-DC5F572E64D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dirty="0">
                <a:solidFill>
                  <a:schemeClr val="bg1"/>
                </a:solidFill>
                <a:latin typeface="Franklin Gothic Demi Cond" panose="020B0706030402020204" pitchFamily="34" charset="0"/>
              </a:rPr>
              <a:t>Practice Test</a:t>
            </a:r>
          </a:p>
        </p:txBody>
      </p:sp>
      <p:sp>
        <p:nvSpPr>
          <p:cNvPr id="3" name="TextBox 2">
            <a:extLst>
              <a:ext uri="{FF2B5EF4-FFF2-40B4-BE49-F238E27FC236}">
                <a16:creationId xmlns:a16="http://schemas.microsoft.com/office/drawing/2014/main" id="{22833BD6-E941-E13D-FB8D-C3C810737EE8}"/>
              </a:ext>
            </a:extLst>
          </p:cNvPr>
          <p:cNvSpPr txBox="1"/>
          <p:nvPr/>
        </p:nvSpPr>
        <p:spPr>
          <a:xfrm>
            <a:off x="457199" y="1325880"/>
            <a:ext cx="8229599" cy="378565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Franklin Gothic Book" panose="020B0503020102020204" pitchFamily="34" charset="0"/>
                <a:ea typeface="+mn-lt"/>
                <a:cs typeface="+mn-lt"/>
              </a:rPr>
              <a:t>Practice tests are available for all grades and contents assessed </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Standard</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Text to Speech</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ASL</a:t>
            </a:r>
          </a:p>
          <a:p>
            <a:pPr marL="285750" indent="-285750">
              <a:buFont typeface="Arial" panose="020B0604020202020204" pitchFamily="34" charset="0"/>
              <a:buChar char="•"/>
            </a:pPr>
            <a:r>
              <a:rPr lang="en-US" sz="2000" dirty="0">
                <a:latin typeface="Franklin Gothic Book" panose="020B0503020102020204" pitchFamily="34" charset="0"/>
                <a:ea typeface="+mn-lt"/>
                <a:cs typeface="+mn-lt"/>
              </a:rPr>
              <a:t>Student test experience may vary from operational test experience</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Review &amp; Bookmark buttons</a:t>
            </a:r>
          </a:p>
          <a:p>
            <a:pPr marL="1200150" lvl="2" indent="-285750">
              <a:buFont typeface="Arial" panose="020B0604020202020204" pitchFamily="34" charset="0"/>
              <a:buChar char="•"/>
            </a:pPr>
            <a:r>
              <a:rPr lang="en-US" sz="2000" dirty="0">
                <a:latin typeface="Franklin Gothic Book" panose="020B0503020102020204" pitchFamily="34" charset="0"/>
                <a:ea typeface="+mn-lt"/>
                <a:cs typeface="+mn-lt"/>
              </a:rPr>
              <a:t>Available in some operational forms but restrict students within an item set for computer-adaptive tests</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End of Session Review Screen shows which items were answered</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Score Report available after a student submits that provides information on whether machine-scored items were answered correctly</a:t>
            </a:r>
          </a:p>
        </p:txBody>
      </p:sp>
    </p:spTree>
    <p:extLst>
      <p:ext uri="{BB962C8B-B14F-4D97-AF65-F5344CB8AC3E}">
        <p14:creationId xmlns:p14="http://schemas.microsoft.com/office/powerpoint/2010/main" val="41368032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Resources</a:t>
            </a:r>
          </a:p>
        </p:txBody>
      </p:sp>
      <p:sp>
        <p:nvSpPr>
          <p:cNvPr id="3" name="TextBox 2">
            <a:extLst>
              <a:ext uri="{FF2B5EF4-FFF2-40B4-BE49-F238E27FC236}">
                <a16:creationId xmlns:a16="http://schemas.microsoft.com/office/drawing/2014/main" id="{D5B64975-4659-A2A7-7D15-6FDB5DB2F370}"/>
              </a:ext>
            </a:extLst>
          </p:cNvPr>
          <p:cNvSpPr txBox="1"/>
          <p:nvPr/>
        </p:nvSpPr>
        <p:spPr>
          <a:xfrm>
            <a:off x="457199" y="1325880"/>
            <a:ext cx="8229599" cy="40934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Franklin Gothic Book" panose="020B0503020102020204" pitchFamily="34" charset="0"/>
                <a:ea typeface="+mn-lt"/>
                <a:cs typeface="+mn-lt"/>
              </a:rPr>
              <a:t>Vermont Help &amp; Support site </a:t>
            </a:r>
            <a:endParaRPr lang="en-US" sz="2000" dirty="0">
              <a:latin typeface="Franklin Gothic Book" panose="020B0503020102020204" pitchFamily="34" charset="0"/>
              <a:ea typeface="+mn-lt"/>
              <a:cs typeface="+mn-lt"/>
              <a:hlinkClick r:id="rId3"/>
            </a:endParaRP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hlinkClick r:id="rId3"/>
              </a:rPr>
              <a:t>https://vermont.onlinehelp.cognia.org</a:t>
            </a:r>
            <a:endParaRPr lang="en-US" sz="2000" dirty="0">
              <a:latin typeface="Franklin Gothic Book" panose="020B0503020102020204" pitchFamily="34" charset="0"/>
              <a:ea typeface="+mn-lt"/>
              <a:cs typeface="+mn-lt"/>
            </a:endParaRPr>
          </a:p>
          <a:p>
            <a:pPr marL="285750" indent="-285750">
              <a:buFont typeface="Arial" panose="020B0604020202020204" pitchFamily="34" charset="0"/>
              <a:buChar char="•"/>
            </a:pPr>
            <a:r>
              <a:rPr lang="en-US" sz="2000" dirty="0">
                <a:latin typeface="Franklin Gothic Book" panose="020B0503020102020204" pitchFamily="34" charset="0"/>
                <a:ea typeface="+mn-lt"/>
                <a:cs typeface="+mn-lt"/>
              </a:rPr>
              <a:t>Resources are posted throughout the year</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Key dates</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Announcements</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Documentation and Training</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Online Testing</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Practice Test</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Reporting</a:t>
            </a:r>
          </a:p>
          <a:p>
            <a:pPr marL="742950" lvl="1" indent="-285750">
              <a:buFont typeface="Arial" panose="020B0604020202020204" pitchFamily="34" charset="0"/>
              <a:buChar char="•"/>
            </a:pPr>
            <a:r>
              <a:rPr lang="en-US" sz="2000" dirty="0">
                <a:latin typeface="Franklin Gothic Book" panose="020B0503020102020204" pitchFamily="34" charset="0"/>
                <a:ea typeface="+mn-lt"/>
                <a:cs typeface="+mn-lt"/>
              </a:rPr>
              <a:t>Formative Resources</a:t>
            </a:r>
          </a:p>
          <a:p>
            <a:pPr marL="342900" indent="-342900">
              <a:buFont typeface="Arial" panose="020B0604020202020204" pitchFamily="34" charset="0"/>
              <a:buChar char="•"/>
            </a:pPr>
            <a:r>
              <a:rPr lang="en-US" sz="2000" dirty="0">
                <a:latin typeface="Franklin Gothic Book" panose="020B0503020102020204" pitchFamily="34" charset="0"/>
                <a:ea typeface="+mn-lt"/>
                <a:cs typeface="+mn-lt"/>
              </a:rPr>
              <a:t>Vermont AOE – Statewide Assessments in ELA, Math and Science</a:t>
            </a:r>
          </a:p>
          <a:p>
            <a:pPr marL="800100" lvl="1" indent="-342900">
              <a:buFont typeface="Arial" panose="020B0604020202020204" pitchFamily="34" charset="0"/>
              <a:buChar char="•"/>
            </a:pPr>
            <a:r>
              <a:rPr lang="en-US" sz="2000" dirty="0">
                <a:latin typeface="Franklin Gothic Book" panose="020B0503020102020204" pitchFamily="34" charset="0"/>
                <a:ea typeface="+mn-lt"/>
                <a:cs typeface="+mn-lt"/>
                <a:hlinkClick r:id="rId4"/>
              </a:rPr>
              <a:t>https://datacollection.education.vermont.gov/Assessments/Statewide-Assessments-in-ELA%2C-Math-and-Science/</a:t>
            </a:r>
            <a:r>
              <a:rPr lang="en-US" sz="2000" dirty="0">
                <a:latin typeface="Franklin Gothic Book" panose="020B0503020102020204" pitchFamily="34" charset="0"/>
                <a:ea typeface="+mn-lt"/>
                <a:cs typeface="+mn-lt"/>
              </a:rPr>
              <a:t> </a:t>
            </a:r>
            <a:endParaRPr lang="en-US" sz="2000" dirty="0">
              <a:latin typeface="Franklin Gothic Book" panose="020B0503020102020204" pitchFamily="34" charset="0"/>
              <a:ea typeface="+mn-lt"/>
              <a:cs typeface="+mn-lt"/>
              <a:hlinkClick r:id="rId5"/>
            </a:endParaRPr>
          </a:p>
        </p:txBody>
      </p:sp>
    </p:spTree>
    <p:extLst>
      <p:ext uri="{BB962C8B-B14F-4D97-AF65-F5344CB8AC3E}">
        <p14:creationId xmlns:p14="http://schemas.microsoft.com/office/powerpoint/2010/main" val="274647558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Vermont Service Center</a:t>
            </a:r>
          </a:p>
        </p:txBody>
      </p:sp>
      <p:sp>
        <p:nvSpPr>
          <p:cNvPr id="3" name="TextBox 2">
            <a:extLst>
              <a:ext uri="{FF2B5EF4-FFF2-40B4-BE49-F238E27FC236}">
                <a16:creationId xmlns:a16="http://schemas.microsoft.com/office/drawing/2014/main" id="{D5B64975-4659-A2A7-7D15-6FDB5DB2F370}"/>
              </a:ext>
            </a:extLst>
          </p:cNvPr>
          <p:cNvSpPr txBox="1"/>
          <p:nvPr/>
        </p:nvSpPr>
        <p:spPr>
          <a:xfrm>
            <a:off x="457199" y="1325880"/>
            <a:ext cx="8229599" cy="1631216"/>
          </a:xfrm>
          <a:prstGeom prst="rect">
            <a:avLst/>
          </a:prstGeom>
          <a:noFill/>
        </p:spPr>
        <p:txBody>
          <a:bodyPr wrap="square">
            <a:spAutoFit/>
          </a:bodyPr>
          <a:lstStyle/>
          <a:p>
            <a:pPr marL="285750" indent="-285750">
              <a:buFont typeface="Arial" panose="020B0604020202020204" pitchFamily="34" charset="0"/>
              <a:buChar char="•"/>
            </a:pPr>
            <a:r>
              <a:rPr lang="en-US" sz="2000">
                <a:latin typeface="Franklin Gothic Book" panose="020B0503020102020204" pitchFamily="34" charset="0"/>
                <a:ea typeface="+mn-lt"/>
                <a:cs typeface="+mn-lt"/>
              </a:rPr>
              <a:t>Hours</a:t>
            </a:r>
          </a:p>
          <a:p>
            <a:pPr marL="742950" lvl="1" indent="-285750">
              <a:buFont typeface="Arial" panose="020B0604020202020204" pitchFamily="34" charset="0"/>
              <a:buChar char="•"/>
            </a:pPr>
            <a:r>
              <a:rPr lang="en-US" sz="2000">
                <a:latin typeface="Franklin Gothic Book" panose="020B0503020102020204" pitchFamily="34" charset="0"/>
                <a:ea typeface="+mn-lt"/>
                <a:cs typeface="+mn-lt"/>
              </a:rPr>
              <a:t>Monday–Friday 7:00 a.m.–5:00 p.m. Eastern</a:t>
            </a:r>
          </a:p>
          <a:p>
            <a:pPr marL="285750" indent="-285750">
              <a:buFont typeface="Arial" panose="020B0604020202020204" pitchFamily="34" charset="0"/>
              <a:buChar char="•"/>
            </a:pPr>
            <a:r>
              <a:rPr lang="en-US" sz="2000">
                <a:latin typeface="Franklin Gothic Book" panose="020B0503020102020204" pitchFamily="34" charset="0"/>
                <a:ea typeface="+mn-lt"/>
                <a:cs typeface="+mn-lt"/>
              </a:rPr>
              <a:t>Contact Information</a:t>
            </a:r>
          </a:p>
          <a:p>
            <a:pPr marL="742950" lvl="1" indent="-285750">
              <a:buFont typeface="Arial" panose="020B0604020202020204" pitchFamily="34" charset="0"/>
              <a:buChar char="•"/>
            </a:pPr>
            <a:r>
              <a:rPr lang="en-US" sz="2000">
                <a:latin typeface="Franklin Gothic Book" panose="020B0503020102020204" pitchFamily="34" charset="0"/>
                <a:ea typeface="+mn-lt"/>
                <a:cs typeface="+mn-lt"/>
              </a:rPr>
              <a:t>Phone: 800-215-8975</a:t>
            </a:r>
          </a:p>
          <a:p>
            <a:pPr marL="742950" lvl="1" indent="-285750">
              <a:buFont typeface="Arial" panose="020B0604020202020204" pitchFamily="34" charset="0"/>
              <a:buChar char="•"/>
            </a:pPr>
            <a:r>
              <a:rPr lang="en-US" sz="2000">
                <a:latin typeface="Franklin Gothic Book" panose="020B0503020102020204" pitchFamily="34" charset="0"/>
                <a:ea typeface="+mn-lt"/>
                <a:cs typeface="+mn-lt"/>
              </a:rPr>
              <a:t>Email: </a:t>
            </a:r>
            <a:r>
              <a:rPr lang="en-US" sz="2000">
                <a:latin typeface="Franklin Gothic Book" panose="020B0503020102020204" pitchFamily="34" charset="0"/>
                <a:ea typeface="+mn-lt"/>
                <a:cs typeface="+mn-lt"/>
                <a:hlinkClick r:id="rId3"/>
              </a:rPr>
              <a:t>VTServiceCenter@cognia.org</a:t>
            </a:r>
            <a:r>
              <a:rPr lang="en-US" sz="2000">
                <a:latin typeface="Franklin Gothic Book" panose="020B0503020102020204" pitchFamily="34" charset="0"/>
                <a:ea typeface="+mn-lt"/>
                <a:cs typeface="+mn-lt"/>
              </a:rPr>
              <a:t> </a:t>
            </a:r>
          </a:p>
        </p:txBody>
      </p:sp>
    </p:spTree>
    <p:extLst>
      <p:ext uri="{BB962C8B-B14F-4D97-AF65-F5344CB8AC3E}">
        <p14:creationId xmlns:p14="http://schemas.microsoft.com/office/powerpoint/2010/main" val="12991092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ctrTitle"/>
          </p:nvPr>
        </p:nvSpPr>
        <p:spPr>
          <a:xfrm>
            <a:off x="952500" y="2610036"/>
            <a:ext cx="7239000" cy="1012054"/>
          </a:xfrm>
          <a:prstGeom prst="rect">
            <a:avLst/>
          </a:prstGeom>
          <a:noFill/>
          <a:ln>
            <a:noFill/>
          </a:ln>
        </p:spPr>
        <p:txBody>
          <a:bodyPr lIns="91425" tIns="91425" rIns="91425" bIns="91425" anchor="b" anchorCtr="0">
            <a:noAutofit/>
          </a:bodyPr>
          <a:lstStyle/>
          <a:p>
            <a:pPr marL="0" marR="0" lvl="0" indent="0" algn="ctr" rtl="0">
              <a:lnSpc>
                <a:spcPct val="117647"/>
              </a:lnSpc>
              <a:spcBef>
                <a:spcPts val="0"/>
              </a:spcBef>
              <a:spcAft>
                <a:spcPts val="0"/>
              </a:spcAft>
              <a:buClr>
                <a:schemeClr val="dk1"/>
              </a:buClr>
              <a:buSzPct val="25000"/>
              <a:buFont typeface="Times New Roman"/>
              <a:buNone/>
            </a:pPr>
            <a:r>
              <a:rPr lang="en-GB" sz="6000">
                <a:latin typeface="Franklin Gothic Book" panose="020B0503020102020204" pitchFamily="34" charset="0"/>
                <a:cs typeface="Arial" panose="020B0604020202020204" pitchFamily="34" charset="0"/>
              </a:rPr>
              <a:t>Thank you!</a:t>
            </a:r>
          </a:p>
        </p:txBody>
      </p:sp>
    </p:spTree>
    <p:extLst>
      <p:ext uri="{BB962C8B-B14F-4D97-AF65-F5344CB8AC3E}">
        <p14:creationId xmlns:p14="http://schemas.microsoft.com/office/powerpoint/2010/main" val="2896230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E3834-63A6-864F-212E-1515582782A7}"/>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1D65B66-6E9F-0904-3F27-488CECA9D86B}"/>
              </a:ext>
            </a:extLst>
          </p:cNvPr>
          <p:cNvSpPr txBox="1">
            <a:spLocks/>
          </p:cNvSpPr>
          <p:nvPr/>
        </p:nvSpPr>
        <p:spPr bwMode="auto">
          <a:xfrm>
            <a:off x="0" y="2286000"/>
            <a:ext cx="9144000" cy="22860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Assessment Delivery and Management (ADAM)</a:t>
            </a:r>
          </a:p>
        </p:txBody>
      </p:sp>
    </p:spTree>
    <p:extLst>
      <p:ext uri="{BB962C8B-B14F-4D97-AF65-F5344CB8AC3E}">
        <p14:creationId xmlns:p14="http://schemas.microsoft.com/office/powerpoint/2010/main" val="3686340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A898-B608-0230-F45E-EF5039E7F143}"/>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5BF2F368-1929-B059-9170-A8EBF41B95C0}"/>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Logging in to ADAM</a:t>
            </a:r>
          </a:p>
        </p:txBody>
      </p:sp>
    </p:spTree>
    <p:extLst>
      <p:ext uri="{BB962C8B-B14F-4D97-AF65-F5344CB8AC3E}">
        <p14:creationId xmlns:p14="http://schemas.microsoft.com/office/powerpoint/2010/main" val="628929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D7407F-2CA0-47F0-B221-22D826FEB174}"/>
              </a:ext>
            </a:extLst>
          </p:cNvPr>
          <p:cNvSpPr txBox="1"/>
          <p:nvPr/>
        </p:nvSpPr>
        <p:spPr>
          <a:xfrm>
            <a:off x="457200" y="1325880"/>
            <a:ext cx="8229600" cy="1200329"/>
          </a:xfrm>
          <a:prstGeom prst="rect">
            <a:avLst/>
          </a:prstGeom>
          <a:noFill/>
        </p:spPr>
        <p:txBody>
          <a:bodyPr wrap="square" lIns="91440" tIns="45720" rIns="91440" bIns="45720" rtlCol="0" anchor="t">
            <a:spAutoFit/>
          </a:bodyPr>
          <a:lstStyle/>
          <a:p>
            <a:pPr marL="282575" marR="0" lvl="0" indent="-282575"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Go to: </a:t>
            </a:r>
            <a:r>
              <a:rPr kumimoji="0" lang="en-US" sz="1800" b="0" i="0" u="none" strike="noStrike" kern="1200" cap="none" spc="0" normalizeH="0" baseline="0" noProof="0">
                <a:ln>
                  <a:noFill/>
                </a:ln>
                <a:solidFill>
                  <a:prstClr val="black"/>
                </a:solidFill>
                <a:effectLst/>
                <a:uLnTx/>
                <a:uFillTx/>
                <a:latin typeface="Franklin Gothic Book"/>
                <a:ea typeface="+mn-ea"/>
                <a:cs typeface="Arial"/>
                <a:hlinkClick r:id="rId3"/>
              </a:rPr>
              <a:t>https://vt.adamexam.com/</a:t>
            </a:r>
            <a:endParaRPr kumimoji="0" lang="en-US" sz="1800" b="0" i="0" u="none" strike="noStrike" kern="1200" cap="none" spc="0" normalizeH="0" baseline="0" noProof="0">
              <a:ln>
                <a:noFill/>
              </a:ln>
              <a:solidFill>
                <a:prstClr val="black"/>
              </a:solidFill>
              <a:effectLst/>
              <a:uLnTx/>
              <a:uFillTx/>
              <a:latin typeface="Franklin Gothic Book"/>
              <a:ea typeface="+mn-ea"/>
              <a:cs typeface="Arial"/>
            </a:endParaRPr>
          </a:p>
          <a:p>
            <a:pPr marR="0" lvl="0" algn="l" defTabSz="914400" rtl="0" eaLnBrk="1" fontAlgn="base" latinLnBrk="0" hangingPunct="1">
              <a:lnSpc>
                <a:spcPct val="100000"/>
              </a:lnSpc>
              <a:spcBef>
                <a:spcPct val="0"/>
              </a:spcBef>
              <a:spcAft>
                <a:spcPct val="0"/>
              </a:spcAft>
              <a:buClrTx/>
              <a:buSzTx/>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2. Enter username and password (received via email)</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3. Click </a:t>
            </a:r>
            <a:r>
              <a:rPr kumimoji="0" lang="en-US" sz="1800" b="1" i="0" u="none" strike="noStrike" kern="1200" cap="none" spc="0" normalizeH="0" baseline="0" noProof="0">
                <a:ln>
                  <a:noFill/>
                </a:ln>
                <a:solidFill>
                  <a:prstClr val="black"/>
                </a:solidFill>
                <a:effectLst/>
                <a:uLnTx/>
                <a:uFillTx/>
                <a:latin typeface="Franklin Gothic Book"/>
                <a:ea typeface="+mn-ea"/>
                <a:cs typeface="Arial"/>
              </a:rPr>
              <a:t>Login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i="0" u="none" strike="noStrike" kern="1200" cap="none" spc="0" normalizeH="0" baseline="0" noProof="0">
                <a:ln>
                  <a:noFill/>
                </a:ln>
                <a:solidFill>
                  <a:prstClr val="black"/>
                </a:solidFill>
                <a:effectLst/>
                <a:uLnTx/>
                <a:uFillTx/>
                <a:latin typeface="Franklin Gothic Book"/>
                <a:ea typeface="+mn-ea"/>
                <a:cs typeface="Arial"/>
              </a:rPr>
              <a:t>4. To reset your password, click “Reset Password”.</a:t>
            </a:r>
          </a:p>
        </p:txBody>
      </p:sp>
      <p:sp>
        <p:nvSpPr>
          <p:cNvPr id="6" name="Title 4">
            <a:extLst>
              <a:ext uri="{FF2B5EF4-FFF2-40B4-BE49-F238E27FC236}">
                <a16:creationId xmlns:a16="http://schemas.microsoft.com/office/drawing/2014/main" id="{B9DA6BC2-E961-4B5E-B76E-96EB70D4507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Logging in to ADAM</a:t>
            </a:r>
          </a:p>
        </p:txBody>
      </p:sp>
      <p:pic>
        <p:nvPicPr>
          <p:cNvPr id="8" name="Picture 7">
            <a:extLst>
              <a:ext uri="{FF2B5EF4-FFF2-40B4-BE49-F238E27FC236}">
                <a16:creationId xmlns:a16="http://schemas.microsoft.com/office/drawing/2014/main" id="{E771B0AC-57B4-52BC-1CC8-D652AB1E16F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497081" y="2904772"/>
            <a:ext cx="4149838" cy="2854038"/>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59566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C2129E-508A-9A5C-84CD-EEB9F6E71684}"/>
              </a:ext>
            </a:extLst>
          </p:cNvPr>
          <p:cNvSpPr txBox="1"/>
          <p:nvPr/>
        </p:nvSpPr>
        <p:spPr>
          <a:xfrm>
            <a:off x="457200" y="1325880"/>
            <a:ext cx="715122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Once logged in to ADAM you will see the main dashboard screen.  </a:t>
            </a:r>
            <a:endParaRPr kumimoji="0" lang="en-US" sz="18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From here you can navigate to </a:t>
            </a:r>
            <a:r>
              <a:rPr kumimoji="0" lang="en-US" sz="1800" b="1" i="0" u="none" strike="noStrike" kern="1200" cap="none" spc="0" normalizeH="0" baseline="0" noProof="0">
                <a:ln>
                  <a:noFill/>
                </a:ln>
                <a:solidFill>
                  <a:prstClr val="black"/>
                </a:solidFill>
                <a:effectLst/>
                <a:uLnTx/>
                <a:uFillTx/>
                <a:latin typeface="Franklin Gothic Book"/>
                <a:ea typeface="+mn-ea"/>
                <a:cs typeface="Arial"/>
              </a:rPr>
              <a:t>System &gt; Profile</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to view your role, and to </a:t>
            </a:r>
            <a:r>
              <a:rPr kumimoji="0" lang="en-US" sz="1800" b="1" i="0" u="none" strike="noStrike" kern="1200" cap="none" spc="0" normalizeH="0" baseline="0" noProof="0">
                <a:ln>
                  <a:noFill/>
                </a:ln>
                <a:solidFill>
                  <a:prstClr val="black"/>
                </a:solidFill>
                <a:effectLst/>
                <a:uLnTx/>
                <a:uFillTx/>
                <a:latin typeface="Franklin Gothic Book"/>
                <a:ea typeface="+mn-ea"/>
                <a:cs typeface="Arial"/>
              </a:rPr>
              <a:t>Rostering</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to </a:t>
            </a:r>
            <a:r>
              <a:rPr lang="en-US">
                <a:solidFill>
                  <a:prstClr val="black"/>
                </a:solidFill>
                <a:latin typeface="Franklin Gothic Book"/>
                <a:cs typeface="Arial"/>
              </a:rPr>
              <a:t>upload and </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view your students.</a:t>
            </a:r>
            <a:endParaRPr kumimoji="0" lang="en-US" sz="18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p:txBody>
      </p:sp>
      <p:sp>
        <p:nvSpPr>
          <p:cNvPr id="6" name="Title 4">
            <a:extLst>
              <a:ext uri="{FF2B5EF4-FFF2-40B4-BE49-F238E27FC236}">
                <a16:creationId xmlns:a16="http://schemas.microsoft.com/office/drawing/2014/main" id="{440B7D23-89D1-E3E6-48D1-1F7D07B96A07}"/>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Logging in to ADAM</a:t>
            </a:r>
          </a:p>
        </p:txBody>
      </p:sp>
      <p:pic>
        <p:nvPicPr>
          <p:cNvPr id="3" name="Picture 2">
            <a:extLst>
              <a:ext uri="{FF2B5EF4-FFF2-40B4-BE49-F238E27FC236}">
                <a16:creationId xmlns:a16="http://schemas.microsoft.com/office/drawing/2014/main" id="{CAC4CFE1-B707-A190-1835-068D8F7B376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95054" y="2309617"/>
            <a:ext cx="7353892" cy="3630791"/>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331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3BBAE6C6-C2A0-9CC8-948A-F3447EE2E0B9}"/>
              </a:ext>
            </a:extLst>
          </p:cNvPr>
          <p:cNvGraphicFramePr>
            <a:graphicFrameLocks noGrp="1"/>
          </p:cNvGraphicFramePr>
          <p:nvPr>
            <p:extLst>
              <p:ext uri="{D42A27DB-BD31-4B8C-83A1-F6EECF244321}">
                <p14:modId xmlns:p14="http://schemas.microsoft.com/office/powerpoint/2010/main" val="3665361928"/>
              </p:ext>
            </p:extLst>
          </p:nvPr>
        </p:nvGraphicFramePr>
        <p:xfrm>
          <a:off x="457200" y="1393469"/>
          <a:ext cx="8229601" cy="4021811"/>
        </p:xfrm>
        <a:graphic>
          <a:graphicData uri="http://schemas.openxmlformats.org/drawingml/2006/table">
            <a:tbl>
              <a:tblPr firstRow="1" bandRow="1">
                <a:tableStyleId>{5C22544A-7EE6-4342-B048-85BDC9FD1C3A}</a:tableStyleId>
              </a:tblPr>
              <a:tblGrid>
                <a:gridCol w="2550160">
                  <a:extLst>
                    <a:ext uri="{9D8B030D-6E8A-4147-A177-3AD203B41FA5}">
                      <a16:colId xmlns:a16="http://schemas.microsoft.com/office/drawing/2014/main" val="2573649480"/>
                    </a:ext>
                  </a:extLst>
                </a:gridCol>
                <a:gridCol w="1178560">
                  <a:extLst>
                    <a:ext uri="{9D8B030D-6E8A-4147-A177-3AD203B41FA5}">
                      <a16:colId xmlns:a16="http://schemas.microsoft.com/office/drawing/2014/main" val="2967102270"/>
                    </a:ext>
                  </a:extLst>
                </a:gridCol>
                <a:gridCol w="965200">
                  <a:extLst>
                    <a:ext uri="{9D8B030D-6E8A-4147-A177-3AD203B41FA5}">
                      <a16:colId xmlns:a16="http://schemas.microsoft.com/office/drawing/2014/main" val="3480586390"/>
                    </a:ext>
                  </a:extLst>
                </a:gridCol>
                <a:gridCol w="1706880">
                  <a:extLst>
                    <a:ext uri="{9D8B030D-6E8A-4147-A177-3AD203B41FA5}">
                      <a16:colId xmlns:a16="http://schemas.microsoft.com/office/drawing/2014/main" val="3934494062"/>
                    </a:ext>
                  </a:extLst>
                </a:gridCol>
                <a:gridCol w="914400">
                  <a:extLst>
                    <a:ext uri="{9D8B030D-6E8A-4147-A177-3AD203B41FA5}">
                      <a16:colId xmlns:a16="http://schemas.microsoft.com/office/drawing/2014/main" val="4053244835"/>
                    </a:ext>
                  </a:extLst>
                </a:gridCol>
                <a:gridCol w="914401">
                  <a:extLst>
                    <a:ext uri="{9D8B030D-6E8A-4147-A177-3AD203B41FA5}">
                      <a16:colId xmlns:a16="http://schemas.microsoft.com/office/drawing/2014/main" val="3783815939"/>
                    </a:ext>
                  </a:extLst>
                </a:gridCol>
              </a:tblGrid>
              <a:tr h="719811">
                <a:tc>
                  <a:txBody>
                    <a:bodyPr/>
                    <a:lstStyle/>
                    <a:p>
                      <a:pPr lvl="0" algn="ctr">
                        <a:buNone/>
                      </a:pPr>
                      <a:r>
                        <a:rPr lang="en-US" sz="1600" b="1">
                          <a:latin typeface="Franklin Gothic Book" panose="020B0503020102020204" pitchFamily="34" charset="0"/>
                        </a:rPr>
                        <a:t>Role</a:t>
                      </a:r>
                    </a:p>
                  </a:txBody>
                  <a:tcPr anchor="ctr">
                    <a:solidFill>
                      <a:srgbClr val="007935"/>
                    </a:solidFill>
                  </a:tcPr>
                </a:tc>
                <a:tc>
                  <a:txBody>
                    <a:bodyPr/>
                    <a:lstStyle/>
                    <a:p>
                      <a:pPr algn="ctr"/>
                      <a:r>
                        <a:rPr lang="en-US" sz="1600" b="1">
                          <a:latin typeface="Franklin Gothic Book" panose="020B0503020102020204" pitchFamily="34" charset="0"/>
                        </a:rPr>
                        <a:t>Add/Edit</a:t>
                      </a:r>
                    </a:p>
                    <a:p>
                      <a:pPr lvl="0" algn="ctr">
                        <a:buNone/>
                      </a:pPr>
                      <a:r>
                        <a:rPr lang="en-US" sz="1600" b="1">
                          <a:latin typeface="Franklin Gothic Book" panose="020B0503020102020204" pitchFamily="34" charset="0"/>
                        </a:rPr>
                        <a:t> Students</a:t>
                      </a:r>
                    </a:p>
                  </a:txBody>
                  <a:tcPr anchor="ctr">
                    <a:solidFill>
                      <a:srgbClr val="007935"/>
                    </a:solidFill>
                  </a:tcPr>
                </a:tc>
                <a:tc>
                  <a:txBody>
                    <a:bodyPr/>
                    <a:lstStyle/>
                    <a:p>
                      <a:pPr algn="ctr"/>
                      <a:r>
                        <a:rPr lang="en-US" sz="1600" b="1">
                          <a:latin typeface="Franklin Gothic Book" panose="020B0503020102020204" pitchFamily="34" charset="0"/>
                        </a:rPr>
                        <a:t>Add/Edit Users</a:t>
                      </a:r>
                    </a:p>
                  </a:txBody>
                  <a:tcPr anchor="ctr">
                    <a:solidFill>
                      <a:srgbClr val="007935"/>
                    </a:solidFill>
                  </a:tcPr>
                </a:tc>
                <a:tc>
                  <a:txBody>
                    <a:bodyPr/>
                    <a:lstStyle/>
                    <a:p>
                      <a:pPr lvl="0" algn="ctr">
                        <a:buNone/>
                      </a:pPr>
                      <a:r>
                        <a:rPr lang="en-US" sz="1600" b="1">
                          <a:latin typeface="Franklin Gothic Book" panose="020B0503020102020204" pitchFamily="34" charset="0"/>
                        </a:rPr>
                        <a:t>Add/Edit Accommodations</a:t>
                      </a:r>
                    </a:p>
                  </a:txBody>
                  <a:tcPr anchor="ctr">
                    <a:solidFill>
                      <a:srgbClr val="007935"/>
                    </a:solidFill>
                  </a:tcPr>
                </a:tc>
                <a:tc>
                  <a:txBody>
                    <a:bodyPr/>
                    <a:lstStyle/>
                    <a:p>
                      <a:pPr algn="ctr"/>
                      <a:r>
                        <a:rPr lang="en-US" sz="1600" b="1">
                          <a:latin typeface="Franklin Gothic Book" panose="020B0503020102020204" pitchFamily="34" charset="0"/>
                        </a:rPr>
                        <a:t>Proctor Test </a:t>
                      </a:r>
                    </a:p>
                  </a:txBody>
                  <a:tcPr anchor="ctr">
                    <a:solidFill>
                      <a:srgbClr val="007935"/>
                    </a:solidFill>
                  </a:tcPr>
                </a:tc>
                <a:tc>
                  <a:txBody>
                    <a:bodyPr/>
                    <a:lstStyle/>
                    <a:p>
                      <a:pPr algn="ctr"/>
                      <a:r>
                        <a:rPr lang="en-US" sz="1600" b="1">
                          <a:latin typeface="Franklin Gothic Book" panose="020B0503020102020204" pitchFamily="34" charset="0"/>
                        </a:rPr>
                        <a:t>View Reports</a:t>
                      </a:r>
                    </a:p>
                  </a:txBody>
                  <a:tcPr anchor="ctr">
                    <a:solidFill>
                      <a:srgbClr val="007935"/>
                    </a:solidFill>
                  </a:tcPr>
                </a:tc>
                <a:extLst>
                  <a:ext uri="{0D108BD9-81ED-4DB2-BD59-A6C34878D82A}">
                    <a16:rowId xmlns:a16="http://schemas.microsoft.com/office/drawing/2014/main" val="306158587"/>
                  </a:ext>
                </a:extLst>
              </a:tr>
              <a:tr h="412750">
                <a:tc>
                  <a:txBody>
                    <a:bodyPr/>
                    <a:lstStyle/>
                    <a:p>
                      <a:pPr lvl="0">
                        <a:buNone/>
                      </a:pPr>
                      <a:r>
                        <a:rPr lang="en-US" sz="1600" b="0" i="0" u="none" strike="noStrike" noProof="0">
                          <a:latin typeface="Calibri"/>
                        </a:rPr>
                        <a:t>District Administrator</a:t>
                      </a:r>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tc>
                  <a:txBody>
                    <a:bodyPr/>
                    <a:lstStyle/>
                    <a:p>
                      <a:pPr lvl="0" algn="ctr">
                        <a:buNone/>
                      </a:pPr>
                      <a:r>
                        <a:rPr lang="en-US" sz="1600">
                          <a:latin typeface="Calibri"/>
                        </a:rPr>
                        <a:t>X</a:t>
                      </a:r>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4216861648"/>
                  </a:ext>
                </a:extLst>
              </a:tr>
              <a:tr h="412750">
                <a:tc>
                  <a:txBody>
                    <a:bodyPr/>
                    <a:lstStyle/>
                    <a:p>
                      <a:pPr lvl="0" algn="l">
                        <a:lnSpc>
                          <a:spcPct val="100000"/>
                        </a:lnSpc>
                        <a:spcBef>
                          <a:spcPts val="0"/>
                        </a:spcBef>
                        <a:spcAft>
                          <a:spcPts val="0"/>
                        </a:spcAft>
                        <a:buNone/>
                      </a:pPr>
                      <a:r>
                        <a:rPr lang="en-US" sz="1600" b="0" i="0" u="none" strike="noStrike" noProof="0">
                          <a:latin typeface="Calibri"/>
                        </a:rPr>
                        <a:t>District Test Coordinator</a:t>
                      </a:r>
                      <a:endParaRPr lang="en-US" sz="1600" b="0" i="0" u="none" strike="noStrike" noProof="0"/>
                    </a:p>
                  </a:txBody>
                  <a:tcPr anchor="ctr"/>
                </a:tc>
                <a:tc>
                  <a:txBody>
                    <a:bodyPr/>
                    <a:lstStyle/>
                    <a:p>
                      <a:pPr lvl="0" algn="ctr">
                        <a:buNone/>
                      </a:pPr>
                      <a:r>
                        <a:rPr lang="en-US" sz="1600">
                          <a:latin typeface="Calibri"/>
                        </a:rPr>
                        <a:t>X</a:t>
                      </a:r>
                    </a:p>
                  </a:txBody>
                  <a:tcPr anchor="ctr"/>
                </a:tc>
                <a:tc>
                  <a:txBody>
                    <a:bodyPr/>
                    <a:lstStyle/>
                    <a:p>
                      <a:pPr lvl="0" algn="ctr">
                        <a:buNone/>
                      </a:pPr>
                      <a:r>
                        <a:rPr lang="en-US" sz="1600">
                          <a:latin typeface="Calibri"/>
                        </a:rPr>
                        <a:t>X</a:t>
                      </a:r>
                    </a:p>
                  </a:txBody>
                  <a:tcPr anchor="ctr"/>
                </a:tc>
                <a:tc>
                  <a:txBody>
                    <a:bodyPr/>
                    <a:lstStyle/>
                    <a:p>
                      <a:pPr lvl="0" algn="ctr">
                        <a:buNone/>
                      </a:pPr>
                      <a:r>
                        <a:rPr lang="en-US" sz="1600">
                          <a:solidFill>
                            <a:schemeClr val="tx1"/>
                          </a:solidFill>
                          <a:latin typeface="Calibri"/>
                        </a:rPr>
                        <a:t>X</a:t>
                      </a:r>
                    </a:p>
                  </a:txBody>
                  <a:tcPr anchor="ctr"/>
                </a:tc>
                <a:tc>
                  <a:txBody>
                    <a:bodyPr/>
                    <a:lstStyle/>
                    <a:p>
                      <a:pPr lvl="0" algn="ctr">
                        <a:buNone/>
                      </a:pPr>
                      <a:r>
                        <a:rPr lang="en-US" sz="1600">
                          <a:latin typeface="Calibri"/>
                        </a:rPr>
                        <a:t>X</a:t>
                      </a:r>
                    </a:p>
                  </a:txBody>
                  <a:tcPr anchor="ctr"/>
                </a:tc>
                <a:tc>
                  <a:txBody>
                    <a:bodyPr/>
                    <a:lstStyle/>
                    <a:p>
                      <a:pPr lvl="0" algn="ctr">
                        <a:buNone/>
                      </a:pPr>
                      <a:r>
                        <a:rPr lang="en-US" sz="1600">
                          <a:latin typeface="Calibri"/>
                        </a:rPr>
                        <a:t>X</a:t>
                      </a:r>
                    </a:p>
                  </a:txBody>
                  <a:tcPr anchor="ctr"/>
                </a:tc>
                <a:extLst>
                  <a:ext uri="{0D108BD9-81ED-4DB2-BD59-A6C34878D82A}">
                    <a16:rowId xmlns:a16="http://schemas.microsoft.com/office/drawing/2014/main" val="3923901132"/>
                  </a:ext>
                </a:extLst>
              </a:tr>
              <a:tr h="412750">
                <a:tc>
                  <a:txBody>
                    <a:bodyPr/>
                    <a:lstStyle/>
                    <a:p>
                      <a:pPr lvl="0">
                        <a:buNone/>
                      </a:pPr>
                      <a:r>
                        <a:rPr lang="en-US" sz="1600" b="0" i="0" u="none" strike="noStrike" noProof="0">
                          <a:latin typeface="Calibri"/>
                        </a:rPr>
                        <a:t>School Test Coordinator</a:t>
                      </a:r>
                      <a:endParaRPr lang="en-US" sz="1600"/>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tc>
                  <a:txBody>
                    <a:bodyPr/>
                    <a:lstStyle/>
                    <a:p>
                      <a:pPr lvl="0" algn="ctr">
                        <a:buNone/>
                      </a:pPr>
                      <a:r>
                        <a:rPr lang="en-US" sz="1600">
                          <a:latin typeface="Calibri"/>
                        </a:rPr>
                        <a:t>X</a:t>
                      </a:r>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2666755002"/>
                  </a:ext>
                </a:extLst>
              </a:tr>
              <a:tr h="412750">
                <a:tc>
                  <a:txBody>
                    <a:bodyPr/>
                    <a:lstStyle/>
                    <a:p>
                      <a:pPr lvl="0">
                        <a:buNone/>
                      </a:pPr>
                      <a:r>
                        <a:rPr lang="en-US" sz="1600" b="0" i="0" u="none" strike="noStrike" noProof="0">
                          <a:latin typeface="Calibri"/>
                        </a:rPr>
                        <a:t>IT Coordinator</a:t>
                      </a:r>
                    </a:p>
                  </a:txBody>
                  <a:tcPr anchor="ctr"/>
                </a:tc>
                <a:tc>
                  <a:txBody>
                    <a:bodyPr/>
                    <a:lstStyle/>
                    <a:p>
                      <a:pPr lvl="0" algn="ctr">
                        <a:buNone/>
                      </a:pPr>
                      <a:r>
                        <a:rPr lang="en-US" sz="1600">
                          <a:latin typeface="Calibri"/>
                        </a:rPr>
                        <a:t>X</a:t>
                      </a:r>
                    </a:p>
                  </a:txBody>
                  <a:tcPr anchor="ctr"/>
                </a:tc>
                <a:tc>
                  <a:txBody>
                    <a:bodyPr/>
                    <a:lstStyle/>
                    <a:p>
                      <a:pPr algn="ctr"/>
                      <a:r>
                        <a:rPr lang="en-US" sz="1600">
                          <a:latin typeface="Calibri"/>
                        </a:rPr>
                        <a:t>X</a:t>
                      </a:r>
                    </a:p>
                  </a:txBody>
                  <a:tcPr anchor="ctr"/>
                </a:tc>
                <a:tc>
                  <a:txBody>
                    <a:bodyPr/>
                    <a:lstStyle/>
                    <a:p>
                      <a:pPr lvl="0" algn="ctr">
                        <a:buNone/>
                      </a:pPr>
                      <a:r>
                        <a:rPr lang="en-US" sz="1600">
                          <a:latin typeface="Calibri"/>
                        </a:rPr>
                        <a:t>X</a:t>
                      </a:r>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1870448225"/>
                  </a:ext>
                </a:extLst>
              </a:tr>
              <a:tr h="412750">
                <a:tc>
                  <a:txBody>
                    <a:bodyPr/>
                    <a:lstStyle/>
                    <a:p>
                      <a:pPr lvl="0">
                        <a:buNone/>
                      </a:pPr>
                      <a:r>
                        <a:rPr lang="en-US" sz="1600" b="0" i="0" u="none" strike="noStrike" noProof="0">
                          <a:latin typeface="Calibri"/>
                        </a:rPr>
                        <a:t>Special Education Director</a:t>
                      </a:r>
                    </a:p>
                  </a:txBody>
                  <a:tcPr anchor="ctr"/>
                </a:tc>
                <a:tc>
                  <a:txBody>
                    <a:bodyPr/>
                    <a:lstStyle/>
                    <a:p>
                      <a:pPr lvl="0" algn="ctr">
                        <a:buNone/>
                      </a:pPr>
                      <a:r>
                        <a:rPr lang="en-US" sz="1600">
                          <a:latin typeface="Calibri"/>
                        </a:rPr>
                        <a:t>X</a:t>
                      </a:r>
                    </a:p>
                  </a:txBody>
                  <a:tcPr anchor="ctr"/>
                </a:tc>
                <a:tc>
                  <a:txBody>
                    <a:bodyPr/>
                    <a:lstStyle/>
                    <a:p>
                      <a:pPr algn="ctr"/>
                      <a:r>
                        <a:rPr lang="en-US" sz="1600">
                          <a:latin typeface="Calibri"/>
                        </a:rPr>
                        <a:t>X</a:t>
                      </a:r>
                    </a:p>
                  </a:txBody>
                  <a:tcPr anchor="ctr"/>
                </a:tc>
                <a:tc>
                  <a:txBody>
                    <a:bodyPr/>
                    <a:lstStyle/>
                    <a:p>
                      <a:pPr lvl="0" algn="ctr">
                        <a:buNone/>
                      </a:pPr>
                      <a:r>
                        <a:rPr lang="en-US" sz="1600">
                          <a:latin typeface="Calibri"/>
                        </a:rPr>
                        <a:t>X</a:t>
                      </a:r>
                    </a:p>
                  </a:txBody>
                  <a:tcPr anchor="ctr"/>
                </a:tc>
                <a:tc>
                  <a:txBody>
                    <a:bodyPr/>
                    <a:lstStyle/>
                    <a:p>
                      <a:pPr algn="ctr"/>
                      <a:endParaRPr lang="en-US" sz="1600">
                        <a:latin typeface="Calibri"/>
                      </a:endParaRP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4023090732"/>
                  </a:ext>
                </a:extLst>
              </a:tr>
              <a:tr h="412750">
                <a:tc>
                  <a:txBody>
                    <a:bodyPr/>
                    <a:lstStyle/>
                    <a:p>
                      <a:pPr lvl="0">
                        <a:buNone/>
                      </a:pPr>
                      <a:r>
                        <a:rPr lang="en-US" sz="1600" b="0" i="0" u="none" strike="noStrike" noProof="0">
                          <a:latin typeface="Calibri"/>
                        </a:rPr>
                        <a:t>Superintendent</a:t>
                      </a:r>
                    </a:p>
                  </a:txBody>
                  <a:tcPr anchor="ctr"/>
                </a:tc>
                <a:tc>
                  <a:txBody>
                    <a:bodyPr/>
                    <a:lstStyle/>
                    <a:p>
                      <a:pPr lvl="0" algn="ctr">
                        <a:buNone/>
                      </a:pPr>
                      <a:endParaRPr lang="en-US" sz="1600">
                        <a:latin typeface="Calibri"/>
                      </a:endParaRPr>
                    </a:p>
                  </a:txBody>
                  <a:tcPr anchor="ctr"/>
                </a:tc>
                <a:tc>
                  <a:txBody>
                    <a:bodyPr/>
                    <a:lstStyle/>
                    <a:p>
                      <a:pPr algn="ctr"/>
                      <a:endParaRPr lang="en-US" sz="1600">
                        <a:latin typeface="Calibri"/>
                      </a:endParaRPr>
                    </a:p>
                  </a:txBody>
                  <a:tcPr anchor="ctr"/>
                </a:tc>
                <a:tc>
                  <a:txBody>
                    <a:bodyPr/>
                    <a:lstStyle/>
                    <a:p>
                      <a:pPr lvl="0" algn="ctr">
                        <a:buNone/>
                      </a:pPr>
                      <a:endParaRPr lang="en-US" sz="1600">
                        <a:latin typeface="Calibri"/>
                      </a:endParaRPr>
                    </a:p>
                  </a:txBody>
                  <a:tcPr anchor="ctr"/>
                </a:tc>
                <a:tc>
                  <a:txBody>
                    <a:bodyPr/>
                    <a:lstStyle/>
                    <a:p>
                      <a:pPr algn="ctr"/>
                      <a:endParaRPr lang="en-US" sz="1600">
                        <a:latin typeface="Calibri"/>
                      </a:endParaRP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1149256983"/>
                  </a:ext>
                </a:extLst>
              </a:tr>
              <a:tr h="412750">
                <a:tc>
                  <a:txBody>
                    <a:bodyPr/>
                    <a:lstStyle/>
                    <a:p>
                      <a:pPr lvl="0">
                        <a:buNone/>
                      </a:pPr>
                      <a:r>
                        <a:rPr lang="en-US" sz="1600" b="0" i="0" u="none" strike="noStrike" noProof="0">
                          <a:latin typeface="Calibri"/>
                        </a:rPr>
                        <a:t>Teacher</a:t>
                      </a:r>
                    </a:p>
                  </a:txBody>
                  <a:tcPr anchor="ctr"/>
                </a:tc>
                <a:tc>
                  <a:txBody>
                    <a:bodyPr/>
                    <a:lstStyle/>
                    <a:p>
                      <a:pPr lvl="0" algn="ctr">
                        <a:buNone/>
                      </a:pPr>
                      <a:endParaRPr lang="en-US" sz="1600">
                        <a:latin typeface="Calibri"/>
                      </a:endParaRPr>
                    </a:p>
                  </a:txBody>
                  <a:tcPr anchor="ctr"/>
                </a:tc>
                <a:tc>
                  <a:txBody>
                    <a:bodyPr/>
                    <a:lstStyle/>
                    <a:p>
                      <a:pPr algn="ctr"/>
                      <a:endParaRPr lang="en-US" sz="1600">
                        <a:latin typeface="Calibri"/>
                      </a:endParaRPr>
                    </a:p>
                  </a:txBody>
                  <a:tcPr anchor="ctr"/>
                </a:tc>
                <a:tc>
                  <a:txBody>
                    <a:bodyPr/>
                    <a:lstStyle/>
                    <a:p>
                      <a:pPr lvl="0" algn="ctr">
                        <a:buNone/>
                      </a:pPr>
                      <a:endParaRPr lang="en-US" sz="1600">
                        <a:latin typeface="Calibri"/>
                      </a:endParaRPr>
                    </a:p>
                  </a:txBody>
                  <a:tcPr anchor="ctr"/>
                </a:tc>
                <a:tc>
                  <a:txBody>
                    <a:bodyPr/>
                    <a:lstStyle/>
                    <a:p>
                      <a:pPr algn="ctr"/>
                      <a:r>
                        <a:rPr lang="en-US" sz="1600">
                          <a:latin typeface="Calibri"/>
                        </a:rPr>
                        <a:t>X</a:t>
                      </a:r>
                    </a:p>
                  </a:txBody>
                  <a:tcPr anchor="ctr"/>
                </a:tc>
                <a:tc>
                  <a:txBody>
                    <a:bodyPr/>
                    <a:lstStyle/>
                    <a:p>
                      <a:pPr algn="ctr"/>
                      <a:r>
                        <a:rPr lang="en-US" sz="1600">
                          <a:latin typeface="Calibri"/>
                        </a:rPr>
                        <a:t>X*</a:t>
                      </a:r>
                    </a:p>
                  </a:txBody>
                  <a:tcPr anchor="ctr"/>
                </a:tc>
                <a:extLst>
                  <a:ext uri="{0D108BD9-81ED-4DB2-BD59-A6C34878D82A}">
                    <a16:rowId xmlns:a16="http://schemas.microsoft.com/office/drawing/2014/main" val="374531235"/>
                  </a:ext>
                </a:extLst>
              </a:tr>
              <a:tr h="412750">
                <a:tc>
                  <a:txBody>
                    <a:bodyPr/>
                    <a:lstStyle/>
                    <a:p>
                      <a:pPr lvl="0">
                        <a:buNone/>
                      </a:pPr>
                      <a:r>
                        <a:rPr lang="en-US" sz="1600" b="0" i="0" u="none" strike="noStrike" noProof="0">
                          <a:latin typeface="Calibri"/>
                        </a:rPr>
                        <a:t>Proctor</a:t>
                      </a:r>
                    </a:p>
                  </a:txBody>
                  <a:tcPr anchor="ctr"/>
                </a:tc>
                <a:tc>
                  <a:txBody>
                    <a:bodyPr/>
                    <a:lstStyle/>
                    <a:p>
                      <a:pPr lvl="0" algn="ctr">
                        <a:buNone/>
                      </a:pPr>
                      <a:endParaRPr lang="en-US" sz="1600">
                        <a:latin typeface="Calibri"/>
                      </a:endParaRPr>
                    </a:p>
                  </a:txBody>
                  <a:tcPr anchor="ctr"/>
                </a:tc>
                <a:tc>
                  <a:txBody>
                    <a:bodyPr/>
                    <a:lstStyle/>
                    <a:p>
                      <a:pPr algn="ctr"/>
                      <a:endParaRPr lang="en-US" sz="1600">
                        <a:latin typeface="Calibri"/>
                      </a:endParaRPr>
                    </a:p>
                  </a:txBody>
                  <a:tcPr anchor="ctr"/>
                </a:tc>
                <a:tc>
                  <a:txBody>
                    <a:bodyPr/>
                    <a:lstStyle/>
                    <a:p>
                      <a:pPr lvl="0" algn="ctr">
                        <a:buNone/>
                      </a:pPr>
                      <a:endParaRPr lang="en-US" sz="1600">
                        <a:latin typeface="Calibri"/>
                      </a:endParaRPr>
                    </a:p>
                  </a:txBody>
                  <a:tcPr anchor="ctr"/>
                </a:tc>
                <a:tc>
                  <a:txBody>
                    <a:bodyPr/>
                    <a:lstStyle/>
                    <a:p>
                      <a:pPr algn="ctr"/>
                      <a:r>
                        <a:rPr lang="en-US" sz="1600">
                          <a:latin typeface="Calibri"/>
                        </a:rPr>
                        <a:t>X</a:t>
                      </a:r>
                    </a:p>
                  </a:txBody>
                  <a:tcPr anchor="ctr"/>
                </a:tc>
                <a:tc>
                  <a:txBody>
                    <a:bodyPr/>
                    <a:lstStyle/>
                    <a:p>
                      <a:pPr algn="ctr"/>
                      <a:endParaRPr lang="en-US" sz="1600">
                        <a:latin typeface="Calibri"/>
                      </a:endParaRPr>
                    </a:p>
                  </a:txBody>
                  <a:tcPr anchor="ctr"/>
                </a:tc>
                <a:extLst>
                  <a:ext uri="{0D108BD9-81ED-4DB2-BD59-A6C34878D82A}">
                    <a16:rowId xmlns:a16="http://schemas.microsoft.com/office/drawing/2014/main" val="1347392658"/>
                  </a:ext>
                </a:extLst>
              </a:tr>
            </a:tbl>
          </a:graphicData>
        </a:graphic>
      </p:graphicFrame>
      <p:sp>
        <p:nvSpPr>
          <p:cNvPr id="5" name="Title 4">
            <a:extLst>
              <a:ext uri="{FF2B5EF4-FFF2-40B4-BE49-F238E27FC236}">
                <a16:creationId xmlns:a16="http://schemas.microsoft.com/office/drawing/2014/main" id="{95E1740C-1BC3-4A29-2646-CB31027ABF5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User Roles</a:t>
            </a:r>
          </a:p>
        </p:txBody>
      </p:sp>
      <p:sp>
        <p:nvSpPr>
          <p:cNvPr id="2" name="TextBox 1">
            <a:extLst>
              <a:ext uri="{FF2B5EF4-FFF2-40B4-BE49-F238E27FC236}">
                <a16:creationId xmlns:a16="http://schemas.microsoft.com/office/drawing/2014/main" id="{B4E507DF-601D-A873-AF92-FDC64F0D2A5A}"/>
              </a:ext>
            </a:extLst>
          </p:cNvPr>
          <p:cNvSpPr txBox="1"/>
          <p:nvPr/>
        </p:nvSpPr>
        <p:spPr>
          <a:xfrm>
            <a:off x="457200" y="5740400"/>
            <a:ext cx="7835222" cy="584775"/>
          </a:xfrm>
          <a:prstGeom prst="rect">
            <a:avLst/>
          </a:prstGeom>
          <a:noFill/>
        </p:spPr>
        <p:txBody>
          <a:bodyPr wrap="none" rtlCol="0">
            <a:spAutoFit/>
          </a:bodyPr>
          <a:lstStyle/>
          <a:p>
            <a:r>
              <a:rPr lang="en-US" sz="1600">
                <a:latin typeface="Calibri" panose="020F0502020204030204" pitchFamily="34" charset="0"/>
                <a:cs typeface="Calibri" panose="020F0502020204030204" pitchFamily="34" charset="0"/>
              </a:rPr>
              <a:t>*Teachers will be able to view reports under My Classes if a class is assigned to them during </a:t>
            </a:r>
          </a:p>
          <a:p>
            <a:r>
              <a:rPr lang="en-US" sz="1600">
                <a:latin typeface="Calibri" panose="020F0502020204030204" pitchFamily="34" charset="0"/>
                <a:cs typeface="Calibri" panose="020F0502020204030204" pitchFamily="34" charset="0"/>
              </a:rPr>
              <a:t>administration.</a:t>
            </a:r>
          </a:p>
        </p:txBody>
      </p:sp>
    </p:spTree>
    <p:extLst>
      <p:ext uri="{BB962C8B-B14F-4D97-AF65-F5344CB8AC3E}">
        <p14:creationId xmlns:p14="http://schemas.microsoft.com/office/powerpoint/2010/main" val="1425417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794F41-E2F5-7998-3587-807A510AFF8E}"/>
              </a:ext>
            </a:extLst>
          </p:cNvPr>
          <p:cNvSpPr>
            <a:spLocks noGrp="1"/>
          </p:cNvSpPr>
          <p:nvPr>
            <p:ph sz="quarter" idx="10"/>
          </p:nvPr>
        </p:nvSpPr>
        <p:spPr>
          <a:xfrm>
            <a:off x="457200" y="1323748"/>
            <a:ext cx="8229600" cy="4495800"/>
          </a:xfrm>
        </p:spPr>
        <p:txBody>
          <a:bodyPr/>
          <a:lstStyle/>
          <a:p>
            <a:r>
              <a:rPr lang="en-US" sz="1800">
                <a:latin typeface="Franklin Gothic Book"/>
              </a:rPr>
              <a:t>You can view your profile and role by navigating to </a:t>
            </a:r>
            <a:r>
              <a:rPr lang="en-US" sz="1800" b="1">
                <a:latin typeface="Franklin Gothic Book"/>
              </a:rPr>
              <a:t>System &gt; Profile</a:t>
            </a:r>
            <a:r>
              <a:rPr lang="en-US" sz="1800">
                <a:latin typeface="Franklin Gothic Book"/>
              </a:rPr>
              <a:t>.  On this screen you can also change your password.</a:t>
            </a:r>
          </a:p>
        </p:txBody>
      </p:sp>
      <p:pic>
        <p:nvPicPr>
          <p:cNvPr id="4" name="Picture 4">
            <a:extLst>
              <a:ext uri="{FF2B5EF4-FFF2-40B4-BE49-F238E27FC236}">
                <a16:creationId xmlns:a16="http://schemas.microsoft.com/office/drawing/2014/main" id="{3632D2E6-6EBD-EFD5-8A60-E428CD337F9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6666" y="2089541"/>
            <a:ext cx="7850668" cy="386179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B99B7392-A35F-4CC6-8595-A020EF1B9E37}"/>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What is My Role?</a:t>
            </a:r>
          </a:p>
        </p:txBody>
      </p:sp>
    </p:spTree>
    <p:extLst>
      <p:ext uri="{BB962C8B-B14F-4D97-AF65-F5344CB8AC3E}">
        <p14:creationId xmlns:p14="http://schemas.microsoft.com/office/powerpoint/2010/main" val="253623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2C0195-2A59-D6CE-E8B6-A989C4948485}"/>
              </a:ext>
            </a:extLst>
          </p:cNvPr>
          <p:cNvSpPr>
            <a:spLocks noGrp="1"/>
          </p:cNvSpPr>
          <p:nvPr>
            <p:ph type="title"/>
          </p:nvPr>
        </p:nvSpPr>
        <p:spPr>
          <a:xfrm>
            <a:off x="457200" y="304800"/>
            <a:ext cx="8229600" cy="760520"/>
          </a:xfrm>
          <a:solidFill>
            <a:srgbClr val="007935"/>
          </a:solidFill>
        </p:spPr>
        <p:txBody>
          <a:bodyPr/>
          <a:lstStyle/>
          <a:p>
            <a:pPr algn="l"/>
            <a:r>
              <a:rPr lang="en-US">
                <a:solidFill>
                  <a:schemeClr val="bg1"/>
                </a:solidFill>
                <a:latin typeface="Franklin Gothic Demi Cond" panose="020B0706030402020204" pitchFamily="34" charset="0"/>
              </a:rPr>
              <a:t>Agenda</a:t>
            </a:r>
          </a:p>
        </p:txBody>
      </p:sp>
      <p:sp>
        <p:nvSpPr>
          <p:cNvPr id="6" name="Text Placeholder 5">
            <a:extLst>
              <a:ext uri="{FF2B5EF4-FFF2-40B4-BE49-F238E27FC236}">
                <a16:creationId xmlns:a16="http://schemas.microsoft.com/office/drawing/2014/main" id="{2D8941A8-A615-C954-016D-E294FA958258}"/>
              </a:ext>
            </a:extLst>
          </p:cNvPr>
          <p:cNvSpPr>
            <a:spLocks noGrp="1"/>
          </p:cNvSpPr>
          <p:nvPr>
            <p:ph type="body" sz="quarter" idx="10"/>
          </p:nvPr>
        </p:nvSpPr>
        <p:spPr>
          <a:xfrm>
            <a:off x="533400" y="1325880"/>
            <a:ext cx="8153400" cy="4343400"/>
          </a:xfrm>
        </p:spPr>
        <p:txBody>
          <a:bodyPr/>
          <a:lstStyle/>
          <a:p>
            <a:r>
              <a:rPr lang="en-US" sz="1800" dirty="0">
                <a:latin typeface="Franklin Gothic Book" panose="020B0503020102020204" pitchFamily="34" charset="0"/>
              </a:rPr>
              <a:t>Welcome and Introductions</a:t>
            </a:r>
          </a:p>
          <a:p>
            <a:r>
              <a:rPr lang="en-US" sz="1800" dirty="0">
                <a:latin typeface="Franklin Gothic Book" panose="020B0503020102020204" pitchFamily="34" charset="0"/>
              </a:rPr>
              <a:t>VTCAP Assessment Overview and Key Dates</a:t>
            </a:r>
          </a:p>
          <a:p>
            <a:r>
              <a:rPr lang="en-US" sz="1800" dirty="0">
                <a:latin typeface="Franklin Gothic Book" panose="020B0503020102020204" pitchFamily="34" charset="0"/>
              </a:rPr>
              <a:t>Assessment Delivery and Management (ADAM)</a:t>
            </a:r>
          </a:p>
          <a:p>
            <a:pPr lvl="1"/>
            <a:r>
              <a:rPr lang="en-US" sz="1400" dirty="0">
                <a:latin typeface="Franklin Gothic Book" panose="020B0503020102020204" pitchFamily="34" charset="0"/>
              </a:rPr>
              <a:t>Logging in</a:t>
            </a:r>
          </a:p>
          <a:p>
            <a:pPr lvl="1"/>
            <a:r>
              <a:rPr lang="en-US" sz="1400" dirty="0">
                <a:latin typeface="Franklin Gothic Book" panose="020B0503020102020204" pitchFamily="34" charset="0"/>
              </a:rPr>
              <a:t>Adding/editing students</a:t>
            </a:r>
          </a:p>
          <a:p>
            <a:pPr lvl="1"/>
            <a:r>
              <a:rPr lang="en-US" sz="1400" dirty="0">
                <a:latin typeface="Franklin Gothic Book" panose="020B0503020102020204" pitchFamily="34" charset="0"/>
              </a:rPr>
              <a:t>Accommodations</a:t>
            </a:r>
          </a:p>
          <a:p>
            <a:pPr lvl="1"/>
            <a:r>
              <a:rPr lang="en-US" sz="1400" dirty="0">
                <a:latin typeface="Franklin Gothic Book" panose="020B0503020102020204" pitchFamily="34" charset="0"/>
              </a:rPr>
              <a:t>Creating Classes</a:t>
            </a:r>
          </a:p>
          <a:p>
            <a:pPr lvl="1"/>
            <a:r>
              <a:rPr lang="en-US" sz="1400" dirty="0">
                <a:latin typeface="Franklin Gothic Book" panose="020B0503020102020204" pitchFamily="34" charset="0"/>
              </a:rPr>
              <a:t>Adding/editing users</a:t>
            </a:r>
          </a:p>
          <a:p>
            <a:pPr lvl="1"/>
            <a:r>
              <a:rPr lang="en-US" sz="1400" dirty="0">
                <a:latin typeface="Franklin Gothic Book" panose="020B0503020102020204" pitchFamily="34" charset="0"/>
              </a:rPr>
              <a:t>Test administration and test proctoring</a:t>
            </a:r>
          </a:p>
          <a:p>
            <a:r>
              <a:rPr lang="en-US" sz="1800" dirty="0">
                <a:latin typeface="Franklin Gothic Book" panose="020B0503020102020204" pitchFamily="34" charset="0"/>
              </a:rPr>
              <a:t>TestNav</a:t>
            </a:r>
          </a:p>
          <a:p>
            <a:pPr lvl="1"/>
            <a:r>
              <a:rPr lang="en-US" sz="1400" dirty="0">
                <a:latin typeface="Franklin Gothic Book" panose="020B0503020102020204" pitchFamily="34" charset="0"/>
              </a:rPr>
              <a:t>Student testing experience</a:t>
            </a:r>
          </a:p>
          <a:p>
            <a:pPr lvl="1"/>
            <a:r>
              <a:rPr lang="en-US" sz="1400" dirty="0">
                <a:latin typeface="Franklin Gothic Book" panose="020B0503020102020204" pitchFamily="34" charset="0"/>
              </a:rPr>
              <a:t>Technology set up</a:t>
            </a:r>
          </a:p>
          <a:p>
            <a:pPr lvl="1"/>
            <a:r>
              <a:rPr lang="en-US" sz="1400" dirty="0">
                <a:latin typeface="Franklin Gothic Book" panose="020B0503020102020204" pitchFamily="34" charset="0"/>
              </a:rPr>
              <a:t>Resources and troubleshooting</a:t>
            </a:r>
          </a:p>
          <a:p>
            <a:r>
              <a:rPr lang="en-US" sz="1800" dirty="0">
                <a:latin typeface="Franklin Gothic Book" panose="020B0503020102020204" pitchFamily="34" charset="0"/>
              </a:rPr>
              <a:t>Before, During, and After Testing</a:t>
            </a:r>
          </a:p>
          <a:p>
            <a:r>
              <a:rPr lang="en-US" sz="1800" dirty="0">
                <a:latin typeface="Franklin Gothic Book" panose="020B0503020102020204" pitchFamily="34" charset="0"/>
              </a:rPr>
              <a:t>Test Security</a:t>
            </a:r>
          </a:p>
          <a:p>
            <a:r>
              <a:rPr lang="en-US" sz="1800" dirty="0">
                <a:latin typeface="Franklin Gothic Book" panose="020B0503020102020204" pitchFamily="34" charset="0"/>
              </a:rPr>
              <a:t>AOE Observations</a:t>
            </a:r>
          </a:p>
          <a:p>
            <a:r>
              <a:rPr lang="en-US" sz="1800" dirty="0">
                <a:latin typeface="Franklin Gothic Book" panose="020B0503020102020204" pitchFamily="34" charset="0"/>
              </a:rPr>
              <a:t>Resources and Support</a:t>
            </a:r>
          </a:p>
        </p:txBody>
      </p:sp>
    </p:spTree>
    <p:extLst>
      <p:ext uri="{BB962C8B-B14F-4D97-AF65-F5344CB8AC3E}">
        <p14:creationId xmlns:p14="http://schemas.microsoft.com/office/powerpoint/2010/main" val="733577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18FDC-224E-18F6-7F7A-A26E87C82964}"/>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DEDD8B1-88D6-81EA-F029-5BEEC7785459}"/>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Adding/Editing Users</a:t>
            </a:r>
          </a:p>
        </p:txBody>
      </p:sp>
    </p:spTree>
    <p:extLst>
      <p:ext uri="{BB962C8B-B14F-4D97-AF65-F5344CB8AC3E}">
        <p14:creationId xmlns:p14="http://schemas.microsoft.com/office/powerpoint/2010/main" val="3895269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30A72B-456E-404F-8438-6A1FCDF63CD5}"/>
              </a:ext>
            </a:extLst>
          </p:cNvPr>
          <p:cNvSpPr txBox="1"/>
          <p:nvPr/>
        </p:nvSpPr>
        <p:spPr>
          <a:xfrm>
            <a:off x="458429" y="1325880"/>
            <a:ext cx="8340211" cy="1754326"/>
          </a:xfrm>
          <a:prstGeom prst="rect">
            <a:avLst/>
          </a:prstGeom>
          <a:noFill/>
        </p:spPr>
        <p:txBody>
          <a:bodyPr wrap="square" lIns="91440" tIns="45720" rIns="91440" bIns="45720" rtlCol="0" anchor="t">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a:ea typeface="+mn-ea"/>
                <a:cs typeface="Arial"/>
              </a:rPr>
              <a:t>Click </a:t>
            </a:r>
            <a:r>
              <a:rPr kumimoji="0" lang="en-US" b="1" i="0" u="none" strike="noStrike" kern="1200" cap="none" spc="0" normalizeH="0" baseline="0" noProof="0">
                <a:ln>
                  <a:noFill/>
                </a:ln>
                <a:solidFill>
                  <a:prstClr val="black"/>
                </a:solidFill>
                <a:effectLst/>
                <a:uLnTx/>
                <a:uFillTx/>
                <a:latin typeface="Franklin Gothic Book"/>
                <a:ea typeface="+mn-ea"/>
                <a:cs typeface="Arial"/>
              </a:rPr>
              <a:t>Rostering</a:t>
            </a:r>
            <a:r>
              <a:rPr kumimoji="0" lang="en-US" b="0" i="0" u="none" strike="noStrike" kern="1200" cap="none" spc="0" normalizeH="0" baseline="0" noProof="0">
                <a:ln>
                  <a:noFill/>
                </a:ln>
                <a:solidFill>
                  <a:prstClr val="black"/>
                </a:solidFill>
                <a:effectLst/>
                <a:uLnTx/>
                <a:uFillTx/>
                <a:latin typeface="Franklin Gothic Book"/>
                <a:ea typeface="+mn-ea"/>
                <a:cs typeface="Arial"/>
              </a:rPr>
              <a:t> &gt; </a:t>
            </a:r>
            <a:r>
              <a:rPr kumimoji="0" lang="en-US" b="1" i="0" u="none" strike="noStrike" kern="1200" cap="none" spc="0" normalizeH="0" baseline="0" noProof="0">
                <a:ln>
                  <a:noFill/>
                </a:ln>
                <a:solidFill>
                  <a:prstClr val="black"/>
                </a:solidFill>
                <a:effectLst/>
                <a:uLnTx/>
                <a:uFillTx/>
                <a:latin typeface="Franklin Gothic Book"/>
                <a:ea typeface="+mn-ea"/>
                <a:cs typeface="Arial"/>
              </a:rPr>
              <a:t>Users</a:t>
            </a:r>
            <a:r>
              <a:rPr kumimoji="0" lang="en-US" b="0" i="0" u="none" strike="noStrike" kern="1200" cap="none" spc="0" normalizeH="0" baseline="0" noProof="0">
                <a:ln>
                  <a:noFill/>
                </a:ln>
                <a:solidFill>
                  <a:prstClr val="black"/>
                </a:solidFill>
                <a:effectLst/>
                <a:uLnTx/>
                <a:uFillTx/>
                <a:latin typeface="Franklin Gothic Book"/>
                <a:ea typeface="+mn-ea"/>
                <a:cs typeface="Arial"/>
              </a:rPr>
              <a:t> &gt; </a:t>
            </a:r>
            <a:r>
              <a:rPr kumimoji="0" lang="en-US" b="1" i="0" u="none" strike="noStrike" kern="1200" cap="none" spc="0" normalizeH="0" baseline="0" noProof="0">
                <a:ln>
                  <a:noFill/>
                </a:ln>
                <a:solidFill>
                  <a:prstClr val="black"/>
                </a:solidFill>
                <a:effectLst/>
                <a:uLnTx/>
                <a:uFillTx/>
                <a:latin typeface="Franklin Gothic Book"/>
                <a:ea typeface="+mn-ea"/>
                <a:cs typeface="Arial"/>
              </a:rPr>
              <a:t>Create New </a:t>
            </a:r>
            <a:r>
              <a:rPr kumimoji="0" lang="en-US" b="0" i="0" u="none" strike="noStrike" kern="1200" cap="none" spc="0" normalizeH="0" baseline="0" noProof="0">
                <a:ln>
                  <a:noFill/>
                </a:ln>
                <a:solidFill>
                  <a:prstClr val="black"/>
                </a:solidFill>
                <a:effectLst/>
                <a:uLnTx/>
                <a:uFillTx/>
                <a:latin typeface="Franklin Gothic Book"/>
                <a:ea typeface="+mn-ea"/>
                <a:cs typeface="Arial"/>
              </a:rPr>
              <a:t>(from the top righthand corner).</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lang="en-US">
                <a:solidFill>
                  <a:prstClr val="black"/>
                </a:solidFill>
                <a:latin typeface="Franklin Gothic Book"/>
                <a:cs typeface="Arial"/>
              </a:rPr>
              <a:t>This will load the </a:t>
            </a:r>
            <a:r>
              <a:rPr lang="en-US" b="1">
                <a:solidFill>
                  <a:prstClr val="black"/>
                </a:solidFill>
                <a:latin typeface="Franklin Gothic Book"/>
                <a:cs typeface="Arial"/>
              </a:rPr>
              <a:t>User Setup</a:t>
            </a:r>
            <a:r>
              <a:rPr lang="en-US">
                <a:solidFill>
                  <a:prstClr val="black"/>
                </a:solidFill>
                <a:latin typeface="Franklin Gothic Book"/>
                <a:cs typeface="Arial"/>
              </a:rPr>
              <a:t> page. </a:t>
            </a:r>
            <a:endParaRPr kumimoji="0" lang="en-US" b="0" i="0" u="none" strike="noStrike" kern="1200" cap="none" spc="0" normalizeH="0" baseline="0" noProof="0">
              <a:ln>
                <a:noFill/>
              </a:ln>
              <a:solidFill>
                <a:prstClr val="black"/>
              </a:solidFill>
              <a:effectLst/>
              <a:uLnTx/>
              <a:uFillTx/>
              <a:latin typeface="Franklin Gothic Book"/>
              <a:ea typeface="+mn-ea"/>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sz="1800" b="1"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pic>
        <p:nvPicPr>
          <p:cNvPr id="5" name="Picture 5">
            <a:extLst>
              <a:ext uri="{FF2B5EF4-FFF2-40B4-BE49-F238E27FC236}">
                <a16:creationId xmlns:a16="http://schemas.microsoft.com/office/drawing/2014/main" id="{D1C1AA43-E91F-E2AA-2FE6-314F20EBE16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 y="2096392"/>
            <a:ext cx="6858000" cy="1967627"/>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7" name="Title 4">
            <a:extLst>
              <a:ext uri="{FF2B5EF4-FFF2-40B4-BE49-F238E27FC236}">
                <a16:creationId xmlns:a16="http://schemas.microsoft.com/office/drawing/2014/main" id="{F3C91684-EB93-BD91-D7E3-158434565C5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Users Manually</a:t>
            </a:r>
          </a:p>
        </p:txBody>
      </p:sp>
      <p:pic>
        <p:nvPicPr>
          <p:cNvPr id="3" name="Picture 2">
            <a:extLst>
              <a:ext uri="{FF2B5EF4-FFF2-40B4-BE49-F238E27FC236}">
                <a16:creationId xmlns:a16="http://schemas.microsoft.com/office/drawing/2014/main" id="{3A6EB558-0FA1-773E-AF56-C641E03A2649}"/>
              </a:ext>
            </a:extLst>
          </p:cNvPr>
          <p:cNvPicPr>
            <a:picLocks noChangeAspect="1"/>
          </p:cNvPicPr>
          <p:nvPr/>
        </p:nvPicPr>
        <p:blipFill>
          <a:blip r:embed="rId4"/>
          <a:stretch>
            <a:fillRect/>
          </a:stretch>
        </p:blipFill>
        <p:spPr>
          <a:xfrm>
            <a:off x="2866062" y="3080205"/>
            <a:ext cx="5819509" cy="2919257"/>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110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30A72B-456E-404F-8438-6A1FCDF63CD5}"/>
              </a:ext>
            </a:extLst>
          </p:cNvPr>
          <p:cNvSpPr txBox="1"/>
          <p:nvPr/>
        </p:nvSpPr>
        <p:spPr>
          <a:xfrm>
            <a:off x="458429" y="1325880"/>
            <a:ext cx="8340211" cy="5078313"/>
          </a:xfrm>
          <a:prstGeom prst="rect">
            <a:avLst/>
          </a:prstGeom>
          <a:noFill/>
        </p:spPr>
        <p:txBody>
          <a:bodyPr wrap="square" lIns="91440" tIns="45720" rIns="91440" bIns="45720" rtlCol="0" anchor="t">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800" b="0" i="0" u="none" strike="noStrike" kern="1200" cap="none" spc="0" normalizeH="0" baseline="0" noProof="0">
                <a:ln>
                  <a:noFill/>
                </a:ln>
                <a:solidFill>
                  <a:prstClr val="black"/>
                </a:solidFill>
                <a:effectLst/>
                <a:uLnTx/>
                <a:uFillTx/>
                <a:latin typeface="Franklin Gothic Book"/>
                <a:ea typeface="+mn-ea"/>
                <a:cs typeface="Arial"/>
              </a:rPr>
              <a:t>Enter the user’s information and click </a:t>
            </a:r>
            <a:r>
              <a:rPr kumimoji="0" lang="en-US" sz="1800" b="1" i="0" u="none" strike="noStrike" kern="1200" cap="none" spc="0" normalizeH="0" baseline="0" noProof="0">
                <a:ln>
                  <a:noFill/>
                </a:ln>
                <a:solidFill>
                  <a:prstClr val="black"/>
                </a:solidFill>
                <a:effectLst/>
                <a:uLnTx/>
                <a:uFillTx/>
                <a:latin typeface="Franklin Gothic Book"/>
                <a:ea typeface="+mn-ea"/>
                <a:cs typeface="Arial"/>
              </a:rPr>
              <a:t>Save</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*First Name</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lang="en-US" b="1">
                <a:solidFill>
                  <a:prstClr val="black"/>
                </a:solidFill>
                <a:latin typeface="Franklin Gothic Book"/>
                <a:cs typeface="Arial"/>
              </a:rPr>
              <a:t>Middle Name</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lang="en-US" b="1">
                <a:solidFill>
                  <a:prstClr val="black"/>
                </a:solidFill>
                <a:latin typeface="Franklin Gothic Book"/>
                <a:cs typeface="Arial"/>
              </a:rPr>
              <a:t>*Last Name</a:t>
            </a:r>
            <a:endParaRPr kumimoji="0" lang="en-US" b="1" i="0" u="none" strike="noStrike" kern="1200" cap="none" spc="0" normalizeH="0" baseline="0" noProof="0">
              <a:ln>
                <a:noFill/>
              </a:ln>
              <a:solidFill>
                <a:prstClr val="black"/>
              </a:solidFill>
              <a:effectLst/>
              <a:uLnTx/>
              <a:uFillTx/>
              <a:latin typeface="Franklin Gothic Book"/>
              <a:ea typeface="+mn-ea"/>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*Role</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pick one only</a:t>
            </a:r>
            <a:endParaRPr kumimoji="0" lang="en-US" sz="1800" b="0" i="0" u="none" strike="noStrike" kern="1200" cap="none" spc="0" normalizeH="0" baseline="0" noProof="0">
              <a:ln>
                <a:noFill/>
              </a:ln>
              <a:solidFill>
                <a:prstClr val="black"/>
              </a:solidFill>
              <a:effectLst/>
              <a:uLnTx/>
              <a:uFillTx/>
              <a:latin typeface="Franklin Gothic Book"/>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*Identifier</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must be unique </a:t>
            </a:r>
          </a:p>
          <a:p>
            <a:pPr marL="742950" lvl="1" indent="-285750">
              <a:buFont typeface="Arial"/>
              <a:buChar char="•"/>
              <a:defRPr/>
            </a:pPr>
            <a:r>
              <a:rPr kumimoji="0" lang="en-US" b="0" i="0" u="none" strike="noStrike" kern="1200" cap="none" spc="0" normalizeH="0" baseline="0" noProof="0">
                <a:ln>
                  <a:noFill/>
                </a:ln>
                <a:solidFill>
                  <a:prstClr val="black"/>
                </a:solidFill>
                <a:effectLst/>
                <a:uLnTx/>
                <a:uFillTx/>
                <a:latin typeface="Franklin Gothic Book"/>
                <a:ea typeface="+mn-ea"/>
                <a:cs typeface="Arial"/>
              </a:rPr>
              <a:t>For students, this must be the 7-digit state</a:t>
            </a:r>
            <a:r>
              <a:rPr lang="en-US">
                <a:solidFill>
                  <a:prstClr val="black"/>
                </a:solidFill>
                <a:latin typeface="Franklin Gothic Book"/>
                <a:cs typeface="Arial"/>
              </a:rPr>
              <a:t> assigned student ID</a:t>
            </a:r>
          </a:p>
          <a:p>
            <a:pPr marL="742950" lvl="1" indent="-285750">
              <a:buFont typeface="Arial"/>
              <a:buChar char="•"/>
              <a:defRPr/>
            </a:pPr>
            <a:r>
              <a:rPr kumimoji="0" lang="en-US" b="0" i="0" u="none" strike="noStrike" kern="1200" cap="none" spc="0" normalizeH="0" baseline="0" noProof="0">
                <a:ln>
                  <a:noFill/>
                </a:ln>
                <a:solidFill>
                  <a:prstClr val="black"/>
                </a:solidFill>
                <a:effectLst/>
                <a:uLnTx/>
                <a:uFillTx/>
                <a:latin typeface="Franklin Gothic Book"/>
                <a:ea typeface="+mn-ea"/>
                <a:cs typeface="Arial"/>
              </a:rPr>
              <a:t>For </a:t>
            </a:r>
            <a:r>
              <a:rPr lang="en-US">
                <a:solidFill>
                  <a:prstClr val="black"/>
                </a:solidFill>
                <a:latin typeface="Franklin Gothic Book"/>
                <a:cs typeface="Arial"/>
              </a:rPr>
              <a:t>educators, we recommend using their email</a:t>
            </a:r>
            <a:endParaRPr kumimoji="0" lang="en-US" b="0" i="0" u="none" strike="noStrike" kern="1200" cap="none" spc="0" normalizeH="0" baseline="0" noProof="0">
              <a:ln>
                <a:noFill/>
              </a:ln>
              <a:solidFill>
                <a:prstClr val="black"/>
              </a:solidFill>
              <a:effectLst/>
              <a:uLnTx/>
              <a:uFillTx/>
              <a:latin typeface="Franklin Gothic Book"/>
              <a:ea typeface="+mn-ea"/>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Grades </a:t>
            </a:r>
            <a:r>
              <a:rPr kumimoji="0" lang="en-US" sz="1800" i="0" u="none" strike="noStrike" kern="1200" cap="none" spc="0" normalizeH="0" baseline="0" noProof="0">
                <a:ln>
                  <a:noFill/>
                </a:ln>
                <a:solidFill>
                  <a:prstClr val="black"/>
                </a:solidFill>
                <a:effectLst/>
                <a:uLnTx/>
                <a:uFillTx/>
                <a:latin typeface="Franklin Gothic Book"/>
                <a:ea typeface="+mn-ea"/>
                <a:cs typeface="Arial"/>
              </a:rPr>
              <a:t>(*required for students)</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*Org Scopes</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enter the highest organization only</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*Sourced ID</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must be unique; recommended to use the Identifier</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*Username</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this is what user will use to sign in (pick a schema for all accounts, district email is a common choice option)</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User Email</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recommended for educator users</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a:ea typeface="+mn-ea"/>
                <a:cs typeface="Arial"/>
              </a:rPr>
              <a:t>User Enabled</a:t>
            </a:r>
            <a:r>
              <a:rPr kumimoji="0" lang="en-US" sz="1800" b="0" i="0" u="none" strike="noStrike" kern="1200" cap="none" spc="0" normalizeH="0" baseline="0" noProof="0">
                <a:ln>
                  <a:noFill/>
                </a:ln>
                <a:solidFill>
                  <a:prstClr val="black"/>
                </a:solidFill>
                <a:effectLst/>
                <a:uLnTx/>
                <a:uFillTx/>
                <a:latin typeface="Franklin Gothic Book"/>
                <a:ea typeface="+mn-ea"/>
                <a:cs typeface="Arial"/>
              </a:rPr>
              <a:t> – </a:t>
            </a:r>
            <a:r>
              <a:rPr lang="en-US">
                <a:solidFill>
                  <a:prstClr val="black"/>
                </a:solidFill>
                <a:latin typeface="Franklin Gothic Book"/>
                <a:cs typeface="Arial"/>
              </a:rPr>
              <a:t>must be checked for user to be able to log in to ADAM</a:t>
            </a:r>
            <a:endParaRPr kumimoji="0" lang="en-US" sz="1800" b="0" i="0" u="none" strike="noStrike" kern="1200" cap="none" spc="0" normalizeH="0" baseline="0" noProof="0">
              <a:ln>
                <a:noFill/>
              </a:ln>
              <a:solidFill>
                <a:prstClr val="black"/>
              </a:solidFill>
              <a:effectLst/>
              <a:uLnTx/>
              <a:uFillTx/>
              <a:latin typeface="Franklin Gothic Book"/>
              <a:ea typeface="+mn-ea"/>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lang="en-US" b="1">
                <a:solidFill>
                  <a:prstClr val="black"/>
                </a:solidFill>
                <a:latin typeface="Franklin Gothic Book"/>
                <a:cs typeface="Arial"/>
              </a:rPr>
              <a:t>Send Welcome Email(s) </a:t>
            </a:r>
            <a:r>
              <a:rPr lang="en-US">
                <a:solidFill>
                  <a:prstClr val="black"/>
                </a:solidFill>
                <a:latin typeface="Franklin Gothic Book"/>
                <a:cs typeface="Arial"/>
              </a:rPr>
              <a:t>– check to send a system welcome email to the user with their login information</a:t>
            </a:r>
            <a:endParaRPr lang="en-US">
              <a:solidFill>
                <a:prstClr val="black"/>
              </a:solidFill>
            </a:endParaRPr>
          </a:p>
          <a:p>
            <a:pPr marL="742950" lvl="1" indent="-285750">
              <a:buFont typeface="Arial"/>
              <a:buChar char="•"/>
              <a:defRPr/>
            </a:pPr>
            <a:r>
              <a:rPr lang="en-US" sz="1600">
                <a:solidFill>
                  <a:prstClr val="black"/>
                </a:solidFill>
                <a:latin typeface="Franklin Gothic Book"/>
                <a:cs typeface="Arial"/>
              </a:rPr>
              <a:t>Students should not receive a welcome email as they cannot log in to ADAM.</a:t>
            </a:r>
          </a:p>
        </p:txBody>
      </p:sp>
      <p:sp>
        <p:nvSpPr>
          <p:cNvPr id="7" name="Title 4">
            <a:extLst>
              <a:ext uri="{FF2B5EF4-FFF2-40B4-BE49-F238E27FC236}">
                <a16:creationId xmlns:a16="http://schemas.microsoft.com/office/drawing/2014/main" id="{F3C91684-EB93-BD91-D7E3-158434565C5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Users Manually</a:t>
            </a:r>
          </a:p>
        </p:txBody>
      </p:sp>
    </p:spTree>
    <p:extLst>
      <p:ext uri="{BB962C8B-B14F-4D97-AF65-F5344CB8AC3E}">
        <p14:creationId xmlns:p14="http://schemas.microsoft.com/office/powerpoint/2010/main" val="3129905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0159AB6-A0D0-DD00-FD95-6E230EE17FFC}"/>
              </a:ext>
            </a:extLst>
          </p:cNvPr>
          <p:cNvSpPr>
            <a:spLocks noGrp="1"/>
          </p:cNvSpPr>
          <p:nvPr>
            <p:ph sz="quarter" idx="10"/>
          </p:nvPr>
        </p:nvSpPr>
        <p:spPr>
          <a:xfrm>
            <a:off x="455566" y="2520017"/>
            <a:ext cx="8229600" cy="3845273"/>
          </a:xfrm>
        </p:spPr>
        <p:txBody>
          <a:bodyPr/>
          <a:lstStyle/>
          <a:p>
            <a:r>
              <a:rPr lang="en-US" sz="1200" b="1">
                <a:latin typeface="Franklin Gothic Book"/>
                <a:ea typeface="+mn-lt"/>
                <a:cs typeface="+mn-lt"/>
              </a:rPr>
              <a:t>Hello (Name)</a:t>
            </a:r>
            <a:r>
              <a:rPr lang="en-US" sz="1200">
                <a:latin typeface="Franklin Gothic Book"/>
                <a:ea typeface="+mn-lt"/>
                <a:cs typeface="+mn-lt"/>
              </a:rPr>
              <a:t>,</a:t>
            </a:r>
            <a:endParaRPr lang="en-US" sz="1200">
              <a:latin typeface="Franklin Gothic Book"/>
            </a:endParaRPr>
          </a:p>
          <a:p>
            <a:r>
              <a:rPr lang="en-US" sz="1200">
                <a:latin typeface="Franklin Gothic Book"/>
                <a:ea typeface="+mn-lt"/>
                <a:cs typeface="+mn-lt"/>
              </a:rPr>
              <a:t>Welcome to the ADAM Assessment Delivery and Management system. An account has been created for you with the username of: (</a:t>
            </a:r>
            <a:r>
              <a:rPr lang="en-US" sz="1200" b="1">
                <a:latin typeface="Franklin Gothic Book"/>
                <a:ea typeface="+mn-lt"/>
                <a:cs typeface="+mn-lt"/>
              </a:rPr>
              <a:t>Username) .</a:t>
            </a:r>
            <a:endParaRPr lang="en-US" sz="1200">
              <a:latin typeface="Franklin Gothic Book"/>
            </a:endParaRPr>
          </a:p>
          <a:p>
            <a:r>
              <a:rPr lang="en-US" sz="1200">
                <a:latin typeface="Franklin Gothic Book"/>
                <a:ea typeface="+mn-lt"/>
                <a:cs typeface="+mn-lt"/>
              </a:rPr>
              <a:t>To complete the setup of your account and create your own password, follow these steps:</a:t>
            </a:r>
            <a:endParaRPr lang="en-US" sz="1200">
              <a:latin typeface="Franklin Gothic Book"/>
            </a:endParaRPr>
          </a:p>
          <a:p>
            <a:pPr marL="285750" indent="-285750">
              <a:buFont typeface="+mj-lt"/>
              <a:buAutoNum type="arabicPeriod"/>
            </a:pPr>
            <a:r>
              <a:rPr lang="en-US" sz="1200">
                <a:latin typeface="Franklin Gothic Book"/>
                <a:ea typeface="+mn-lt"/>
                <a:cs typeface="+mn-lt"/>
              </a:rPr>
              <a:t>Follow this link to Set Your Password. This will allow you to create a password of your choice that you will use to login to ADAM. Follow the instructions on the webpage that opens from this link:</a:t>
            </a:r>
            <a:endParaRPr lang="en-US" sz="1200">
              <a:latin typeface="Franklin Gothic Book"/>
            </a:endParaRPr>
          </a:p>
          <a:p>
            <a:r>
              <a:rPr lang="en-US" sz="1200">
                <a:latin typeface="Franklin Gothic Book"/>
                <a:ea typeface="+mn-lt"/>
                <a:cs typeface="+mn-lt"/>
              </a:rPr>
              <a:t>	Set Password</a:t>
            </a:r>
            <a:endParaRPr lang="en-US" sz="800">
              <a:latin typeface="Franklin Gothic Book"/>
              <a:ea typeface="+mn-lt"/>
              <a:cs typeface="+mn-lt"/>
            </a:endParaRPr>
          </a:p>
          <a:p>
            <a:r>
              <a:rPr lang="en-US" sz="1200">
                <a:latin typeface="Franklin Gothic Book"/>
                <a:ea typeface="+mn-lt"/>
                <a:cs typeface="+mn-lt"/>
              </a:rPr>
              <a:t>2.    Login into ADAM, follow the prompts on the page to the Administrator Login area..</a:t>
            </a:r>
            <a:endParaRPr lang="en-US" sz="1200">
              <a:latin typeface="Franklin Gothic Book"/>
            </a:endParaRPr>
          </a:p>
          <a:p>
            <a:pPr marL="1028700" lvl="1">
              <a:buFont typeface="Courier New" panose="02070309020205020404" pitchFamily="49" charset="0"/>
              <a:buChar char="o"/>
            </a:pPr>
            <a:r>
              <a:rPr lang="en-US" sz="1200">
                <a:latin typeface="Franklin Gothic Book"/>
                <a:ea typeface="+mn-lt"/>
                <a:cs typeface="+mn-lt"/>
              </a:rPr>
              <a:t>Log into ADAM using (</a:t>
            </a:r>
            <a:r>
              <a:rPr lang="en-US" sz="1200" b="1">
                <a:latin typeface="Franklin Gothic Book"/>
                <a:ea typeface="+mn-lt"/>
                <a:cs typeface="+mn-lt"/>
              </a:rPr>
              <a:t>Username)</a:t>
            </a:r>
            <a:r>
              <a:rPr lang="en-US" sz="1200">
                <a:latin typeface="Franklin Gothic Book"/>
                <a:ea typeface="+mn-lt"/>
                <a:cs typeface="+mn-lt"/>
              </a:rPr>
              <a:t> as your username and the password you just created.</a:t>
            </a:r>
            <a:endParaRPr lang="en-US" sz="1200">
              <a:latin typeface="Franklin Gothic Book"/>
            </a:endParaRPr>
          </a:p>
          <a:p>
            <a:pPr marL="1028700" lvl="1">
              <a:buFont typeface="Courier New" panose="02070309020205020404" pitchFamily="49" charset="0"/>
              <a:buChar char="o"/>
            </a:pPr>
            <a:r>
              <a:rPr lang="en-US" sz="1200">
                <a:latin typeface="Franklin Gothic Book"/>
                <a:ea typeface="+mn-lt"/>
                <a:cs typeface="+mn-lt"/>
              </a:rPr>
              <a:t>Click the Login button.</a:t>
            </a:r>
            <a:endParaRPr lang="en-US" sz="1200">
              <a:latin typeface="Franklin Gothic Book"/>
            </a:endParaRPr>
          </a:p>
          <a:p>
            <a:endParaRPr lang="en-US" sz="1200">
              <a:latin typeface="Franklin Gothic Book"/>
              <a:ea typeface="+mn-lt"/>
              <a:cs typeface="+mn-lt"/>
            </a:endParaRPr>
          </a:p>
          <a:p>
            <a:r>
              <a:rPr lang="en-US" sz="1200">
                <a:latin typeface="Franklin Gothic Book"/>
                <a:ea typeface="+mn-lt"/>
                <a:cs typeface="+mn-lt"/>
              </a:rPr>
              <a:t>To login to the assessment system again, go to ADAM and enter this username and password. You can change your password at any time from within ADAM, or by using the Forgot Password link on the ADAM homepage.</a:t>
            </a:r>
            <a:endParaRPr lang="en-US" sz="1200">
              <a:latin typeface="Franklin Gothic Book"/>
            </a:endParaRPr>
          </a:p>
          <a:p>
            <a:endParaRPr lang="en-US" sz="1200">
              <a:latin typeface="Franklin Gothic Book"/>
              <a:ea typeface="+mn-lt"/>
              <a:cs typeface="+mn-lt"/>
            </a:endParaRPr>
          </a:p>
          <a:p>
            <a:r>
              <a:rPr lang="en-US" sz="1200">
                <a:latin typeface="Franklin Gothic Book"/>
                <a:ea typeface="+mn-lt"/>
                <a:cs typeface="+mn-lt"/>
              </a:rPr>
              <a:t>If you have questions about this account, please contact your Assessment Program administrator.</a:t>
            </a:r>
            <a:br>
              <a:rPr lang="en-US"/>
            </a:br>
            <a:r>
              <a:rPr lang="en-US" sz="1200">
                <a:latin typeface="Franklin Gothic Book"/>
                <a:ea typeface="+mn-lt"/>
                <a:cs typeface="+mn-lt"/>
              </a:rPr>
              <a:t>Happy Testing!</a:t>
            </a:r>
            <a:br>
              <a:rPr lang="en-US" sz="1200">
                <a:latin typeface="Franklin Gothic Book"/>
                <a:ea typeface="+mn-lt"/>
                <a:cs typeface="+mn-lt"/>
              </a:rPr>
            </a:br>
            <a:r>
              <a:rPr lang="en-US" sz="1200">
                <a:latin typeface="Franklin Gothic Book"/>
                <a:ea typeface="+mn-lt"/>
                <a:cs typeface="+mn-lt"/>
              </a:rPr>
              <a:t>The ADAM Team</a:t>
            </a:r>
            <a:endParaRPr lang="en-US" sz="1200">
              <a:latin typeface="Franklin Gothic Book"/>
            </a:endParaRPr>
          </a:p>
          <a:p>
            <a:endParaRPr lang="en-US"/>
          </a:p>
        </p:txBody>
      </p:sp>
      <p:sp>
        <p:nvSpPr>
          <p:cNvPr id="3" name="TextBox 2">
            <a:extLst>
              <a:ext uri="{FF2B5EF4-FFF2-40B4-BE49-F238E27FC236}">
                <a16:creationId xmlns:a16="http://schemas.microsoft.com/office/drawing/2014/main" id="{49D41690-844C-2961-AE94-156A5F1840CF}"/>
              </a:ext>
            </a:extLst>
          </p:cNvPr>
          <p:cNvSpPr txBox="1"/>
          <p:nvPr/>
        </p:nvSpPr>
        <p:spPr>
          <a:xfrm>
            <a:off x="455566" y="1325880"/>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solidFill>
                  <a:prstClr val="black"/>
                </a:solidFill>
                <a:latin typeface="Franklin Gothic Book" panose="020B0503020102020204" pitchFamily="34" charset="0"/>
                <a:cs typeface="Arial"/>
              </a:rPr>
              <a:t>The w</a:t>
            </a:r>
            <a:r>
              <a:rPr kumimoji="0" lang="en-US" b="0" i="0" u="none" strike="noStrike" kern="1200" cap="none" spc="0" normalizeH="0" baseline="0" noProof="0" err="1">
                <a:ln>
                  <a:noFill/>
                </a:ln>
                <a:solidFill>
                  <a:prstClr val="black"/>
                </a:solidFill>
                <a:effectLst/>
                <a:uLnTx/>
                <a:uFillTx/>
                <a:latin typeface="Franklin Gothic Book" panose="020B0503020102020204" pitchFamily="34" charset="0"/>
                <a:cs typeface="Arial"/>
              </a:rPr>
              <a:t>elcome</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 email will be sent from "ADAM Assessment System" with a </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hlinkClick r:id="rId3"/>
              </a:rPr>
              <a:t>noreply@mail.adamexam.com</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 address.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Sample welcome email:</a:t>
            </a:r>
          </a:p>
        </p:txBody>
      </p:sp>
      <p:sp>
        <p:nvSpPr>
          <p:cNvPr id="5" name="Title 4">
            <a:extLst>
              <a:ext uri="{FF2B5EF4-FFF2-40B4-BE49-F238E27FC236}">
                <a16:creationId xmlns:a16="http://schemas.microsoft.com/office/drawing/2014/main" id="{03887DCB-823E-656A-9657-4D5EF4B08C1F}"/>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Welcome Email</a:t>
            </a:r>
          </a:p>
        </p:txBody>
      </p:sp>
    </p:spTree>
    <p:extLst>
      <p:ext uri="{BB962C8B-B14F-4D97-AF65-F5344CB8AC3E}">
        <p14:creationId xmlns:p14="http://schemas.microsoft.com/office/powerpoint/2010/main" val="241392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DA1841D-03AF-CA31-C414-D42C38DF6F0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2" name="TextBox 1">
            <a:extLst>
              <a:ext uri="{FF2B5EF4-FFF2-40B4-BE49-F238E27FC236}">
                <a16:creationId xmlns:a16="http://schemas.microsoft.com/office/drawing/2014/main" id="{C125552E-78CF-43DC-6DFF-3825D2BDF1D5}"/>
              </a:ext>
            </a:extLst>
          </p:cNvPr>
          <p:cNvSpPr txBox="1"/>
          <p:nvPr/>
        </p:nvSpPr>
        <p:spPr>
          <a:xfrm>
            <a:off x="457200" y="1325880"/>
            <a:ext cx="3715305" cy="4524315"/>
          </a:xfrm>
          <a:prstGeom prst="rect">
            <a:avLst/>
          </a:prstGeom>
          <a:noFill/>
        </p:spPr>
        <p:txBody>
          <a:bodyPr wrap="square" rtlCol="0">
            <a:spAutoFit/>
          </a:bodyPr>
          <a:lstStyle/>
          <a:p>
            <a:r>
              <a:rPr lang="en-US">
                <a:latin typeface="Franklin Gothic Book" panose="020B0503020102020204" pitchFamily="34" charset="0"/>
              </a:rPr>
              <a:t>To upload users, including students, to the Vermont ADAM site, click on the ellipsis button, then click on “User Import”.</a:t>
            </a:r>
          </a:p>
          <a:p>
            <a:endParaRPr lang="en-US">
              <a:latin typeface="Franklin Gothic Book" panose="020B0503020102020204" pitchFamily="34" charset="0"/>
            </a:endParaRPr>
          </a:p>
          <a:p>
            <a:r>
              <a:rPr lang="en-US">
                <a:latin typeface="Franklin Gothic Book" panose="020B0503020102020204" pitchFamily="34" charset="0"/>
              </a:rPr>
              <a:t>When the User Import screen loads,</a:t>
            </a:r>
          </a:p>
          <a:p>
            <a:r>
              <a:rPr lang="en-US">
                <a:latin typeface="Franklin Gothic Book" panose="020B0503020102020204" pitchFamily="34" charset="0"/>
              </a:rPr>
              <a:t>follow the steps to import your users. </a:t>
            </a:r>
          </a:p>
          <a:p>
            <a:endParaRPr lang="en-US">
              <a:latin typeface="Franklin Gothic Book" panose="020B0503020102020204" pitchFamily="34" charset="0"/>
            </a:endParaRPr>
          </a:p>
          <a:p>
            <a:r>
              <a:rPr lang="en-US" b="1">
                <a:latin typeface="Franklin Gothic Book" panose="020B0503020102020204" pitchFamily="34" charset="0"/>
              </a:rPr>
              <a:t>Step 1:</a:t>
            </a:r>
            <a:r>
              <a:rPr lang="en-US">
                <a:latin typeface="Franklin Gothic Book" panose="020B0503020102020204" pitchFamily="34" charset="0"/>
              </a:rPr>
              <a:t> Select the role and school  you are importing to.</a:t>
            </a:r>
          </a:p>
          <a:p>
            <a:endParaRPr lang="en-US">
              <a:latin typeface="Franklin Gothic Book" panose="020B0503020102020204" pitchFamily="34" charset="0"/>
            </a:endParaRPr>
          </a:p>
          <a:p>
            <a:r>
              <a:rPr lang="en-US">
                <a:latin typeface="Franklin Gothic Book" panose="020B0503020102020204" pitchFamily="34" charset="0"/>
              </a:rPr>
              <a:t>Click the “Click to download template” to download the CSV template file.</a:t>
            </a:r>
          </a:p>
          <a:p>
            <a:endParaRPr lang="en-US">
              <a:latin typeface="Franklin Gothic Book" panose="020B05030201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07E894E1-4E74-F17C-DE88-2B777E1DE0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470" y="1392650"/>
            <a:ext cx="2893637" cy="291155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60A3D521-BDF8-E08B-83E6-171C894904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9531" y="2850157"/>
            <a:ext cx="2447269" cy="324183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F85845D5-7142-6409-673A-A9B4308BDD2F}"/>
              </a:ext>
            </a:extLst>
          </p:cNvPr>
          <p:cNvSpPr/>
          <p:nvPr/>
        </p:nvSpPr>
        <p:spPr>
          <a:xfrm>
            <a:off x="5264458" y="3258105"/>
            <a:ext cx="852257" cy="29296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156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5E0713-5052-20F7-2C2C-562AE5F28731}"/>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6" name="TextBox 5">
            <a:extLst>
              <a:ext uri="{FF2B5EF4-FFF2-40B4-BE49-F238E27FC236}">
                <a16:creationId xmlns:a16="http://schemas.microsoft.com/office/drawing/2014/main" id="{3B68D478-7066-88FC-1BB6-C9107AE5437F}"/>
              </a:ext>
            </a:extLst>
          </p:cNvPr>
          <p:cNvSpPr txBox="1"/>
          <p:nvPr/>
        </p:nvSpPr>
        <p:spPr>
          <a:xfrm>
            <a:off x="457200" y="1325880"/>
            <a:ext cx="8229600" cy="1754326"/>
          </a:xfrm>
          <a:prstGeom prst="rect">
            <a:avLst/>
          </a:prstGeom>
          <a:noFill/>
        </p:spPr>
        <p:txBody>
          <a:bodyPr wrap="square" rtlCol="0">
            <a:spAutoFit/>
          </a:bodyPr>
          <a:lstStyle/>
          <a:p>
            <a:r>
              <a:rPr lang="en-US" b="1">
                <a:latin typeface="Franklin Gothic Book" panose="020B0503020102020204" pitchFamily="34" charset="0"/>
              </a:rPr>
              <a:t>Step 2: </a:t>
            </a:r>
            <a:r>
              <a:rPr lang="en-US">
                <a:latin typeface="Franklin Gothic Book" panose="020B0503020102020204" pitchFamily="34" charset="0"/>
              </a:rPr>
              <a:t>Open the CSV file in Excel, Sheets, or Numbers, and complete the required fields based on the role you are uploading. </a:t>
            </a:r>
          </a:p>
          <a:p>
            <a:pPr marL="285750" indent="-285750">
              <a:buFont typeface="Arial" panose="020B0604020202020204" pitchFamily="34" charset="0"/>
              <a:buChar char="•"/>
            </a:pPr>
            <a:r>
              <a:rPr lang="en-US">
                <a:latin typeface="Franklin Gothic Book" panose="020B0503020102020204" pitchFamily="34" charset="0"/>
              </a:rPr>
              <a:t>A table of required fields is available on the User Import page in ADAM.</a:t>
            </a:r>
          </a:p>
          <a:p>
            <a:pPr marL="285750" indent="-285750">
              <a:buFont typeface="Arial" panose="020B0604020202020204" pitchFamily="34" charset="0"/>
              <a:buChar char="•"/>
            </a:pPr>
            <a:r>
              <a:rPr lang="en-US">
                <a:latin typeface="Franklin Gothic Book" panose="020B0503020102020204" pitchFamily="34" charset="0"/>
              </a:rPr>
              <a:t>For students, the Identifier must be the 7-digit student’s state assigned student ID.</a:t>
            </a:r>
          </a:p>
          <a:p>
            <a:pPr marL="285750" indent="-285750">
              <a:buFont typeface="Arial" panose="020B0604020202020204" pitchFamily="34" charset="0"/>
              <a:buChar char="•"/>
            </a:pPr>
            <a:r>
              <a:rPr lang="en-US">
                <a:latin typeface="Franklin Gothic Book" panose="020B0503020102020204" pitchFamily="34" charset="0"/>
              </a:rPr>
              <a:t>Refer to the Quick User Upload Layout &amp; Template on the Help &amp; Support site.</a:t>
            </a:r>
          </a:p>
        </p:txBody>
      </p:sp>
      <p:pic>
        <p:nvPicPr>
          <p:cNvPr id="8" name="Picture 7">
            <a:extLst>
              <a:ext uri="{FF2B5EF4-FFF2-40B4-BE49-F238E27FC236}">
                <a16:creationId xmlns:a16="http://schemas.microsoft.com/office/drawing/2014/main" id="{BF6D3C93-6A6C-55C6-2E02-0D43226322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27539" y="3340766"/>
            <a:ext cx="3888922" cy="270169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8374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DDB0012-A2F9-1B9A-649F-1367D51324F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4" name="TextBox 3">
            <a:extLst>
              <a:ext uri="{FF2B5EF4-FFF2-40B4-BE49-F238E27FC236}">
                <a16:creationId xmlns:a16="http://schemas.microsoft.com/office/drawing/2014/main" id="{0503AB32-7D03-4389-63EC-42D6AFE85D38}"/>
              </a:ext>
            </a:extLst>
          </p:cNvPr>
          <p:cNvSpPr txBox="1"/>
          <p:nvPr/>
        </p:nvSpPr>
        <p:spPr>
          <a:xfrm>
            <a:off x="457200" y="1325880"/>
            <a:ext cx="8229600" cy="646331"/>
          </a:xfrm>
          <a:prstGeom prst="rect">
            <a:avLst/>
          </a:prstGeom>
          <a:noFill/>
        </p:spPr>
        <p:txBody>
          <a:bodyPr wrap="square" rtlCol="0">
            <a:spAutoFit/>
          </a:bodyPr>
          <a:lstStyle/>
          <a:p>
            <a:r>
              <a:rPr lang="en-US" b="1">
                <a:latin typeface="Franklin Gothic Book" panose="020B0503020102020204" pitchFamily="34" charset="0"/>
              </a:rPr>
              <a:t>Step 3:  </a:t>
            </a:r>
            <a:r>
              <a:rPr lang="en-US">
                <a:latin typeface="Franklin Gothic Book" panose="020B0503020102020204" pitchFamily="34" charset="0"/>
              </a:rPr>
              <a:t>Upload the CSV back into the platform by dropping the file into the Step 3 location on the screen.</a:t>
            </a:r>
          </a:p>
        </p:txBody>
      </p:sp>
      <p:pic>
        <p:nvPicPr>
          <p:cNvPr id="6" name="Picture 5">
            <a:extLst>
              <a:ext uri="{FF2B5EF4-FFF2-40B4-BE49-F238E27FC236}">
                <a16:creationId xmlns:a16="http://schemas.microsoft.com/office/drawing/2014/main" id="{A7ABC7E2-EE0E-5507-142E-91050A3CC31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3000" y="2223569"/>
            <a:ext cx="6858000" cy="996461"/>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ACABCCE1-07A9-4F4C-D0FC-20B2A9459B53}"/>
              </a:ext>
            </a:extLst>
          </p:cNvPr>
          <p:cNvSpPr txBox="1"/>
          <p:nvPr/>
        </p:nvSpPr>
        <p:spPr>
          <a:xfrm>
            <a:off x="457200" y="3471389"/>
            <a:ext cx="8229600" cy="646331"/>
          </a:xfrm>
          <a:prstGeom prst="rect">
            <a:avLst/>
          </a:prstGeom>
          <a:noFill/>
        </p:spPr>
        <p:txBody>
          <a:bodyPr wrap="square" rtlCol="0">
            <a:spAutoFit/>
          </a:bodyPr>
          <a:lstStyle/>
          <a:p>
            <a:r>
              <a:rPr lang="en-US">
                <a:latin typeface="Franklin Gothic Book" panose="020B0503020102020204" pitchFamily="34" charset="0"/>
              </a:rPr>
              <a:t>The Confirm Upload dialog box will display. Confirm the role and organization are accurate, then click the Confirm button. </a:t>
            </a:r>
          </a:p>
        </p:txBody>
      </p:sp>
      <p:pic>
        <p:nvPicPr>
          <p:cNvPr id="5" name="Picture 4" descr="A screenshot of a computer&#10;&#10;Description automatically generated">
            <a:extLst>
              <a:ext uri="{FF2B5EF4-FFF2-40B4-BE49-F238E27FC236}">
                <a16:creationId xmlns:a16="http://schemas.microsoft.com/office/drawing/2014/main" id="{4FE91257-932D-28DC-2193-8DC596A985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65105" y="4117720"/>
            <a:ext cx="3413790" cy="2186920"/>
          </a:xfrm>
          <a:prstGeom prst="rect">
            <a:avLst/>
          </a:prstGeom>
          <a:noFill/>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9674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DDB0012-A2F9-1B9A-649F-1367D51324F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2" name="TextBox 1">
            <a:extLst>
              <a:ext uri="{FF2B5EF4-FFF2-40B4-BE49-F238E27FC236}">
                <a16:creationId xmlns:a16="http://schemas.microsoft.com/office/drawing/2014/main" id="{4AE5E794-0A05-AAC9-D5D8-83D2BFE969E3}"/>
              </a:ext>
            </a:extLst>
          </p:cNvPr>
          <p:cNvSpPr txBox="1"/>
          <p:nvPr/>
        </p:nvSpPr>
        <p:spPr>
          <a:xfrm>
            <a:off x="457200" y="1737360"/>
            <a:ext cx="8229600" cy="369332"/>
          </a:xfrm>
          <a:prstGeom prst="rect">
            <a:avLst/>
          </a:prstGeom>
          <a:noFill/>
        </p:spPr>
        <p:txBody>
          <a:bodyPr wrap="square" rtlCol="0">
            <a:spAutoFit/>
          </a:bodyPr>
          <a:lstStyle/>
          <a:p>
            <a:r>
              <a:rPr lang="en-US">
                <a:latin typeface="Franklin Gothic Book" panose="020B0503020102020204" pitchFamily="34" charset="0"/>
              </a:rPr>
              <a:t>To view the status of your upload, click the Upload History button in the upper right.</a:t>
            </a:r>
          </a:p>
        </p:txBody>
      </p:sp>
      <p:pic>
        <p:nvPicPr>
          <p:cNvPr id="5" name="Picture 4">
            <a:extLst>
              <a:ext uri="{FF2B5EF4-FFF2-40B4-BE49-F238E27FC236}">
                <a16:creationId xmlns:a16="http://schemas.microsoft.com/office/drawing/2014/main" id="{2FB0E796-7EEA-E595-CB9A-8D20585C36D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3000" y="2675592"/>
            <a:ext cx="6858000" cy="1506815"/>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84554070-B853-5D22-CE42-4AD1403120E6}"/>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Upload Status</a:t>
            </a:r>
            <a:endParaRPr lang="en-US" sz="2400"/>
          </a:p>
        </p:txBody>
      </p:sp>
      <p:sp>
        <p:nvSpPr>
          <p:cNvPr id="6" name="Rectangle 5">
            <a:extLst>
              <a:ext uri="{FF2B5EF4-FFF2-40B4-BE49-F238E27FC236}">
                <a16:creationId xmlns:a16="http://schemas.microsoft.com/office/drawing/2014/main" id="{1DC23D5B-5ABA-F569-8570-3B63A6C54702}"/>
              </a:ext>
            </a:extLst>
          </p:cNvPr>
          <p:cNvSpPr/>
          <p:nvPr/>
        </p:nvSpPr>
        <p:spPr>
          <a:xfrm>
            <a:off x="6808778" y="3200400"/>
            <a:ext cx="919490" cy="29051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6315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232E6-804D-8AB3-45C7-AF74029F03CE}"/>
            </a:ext>
          </a:extLst>
        </p:cNvPr>
        <p:cNvGrpSpPr/>
        <p:nvPr/>
      </p:nvGrpSpPr>
      <p:grpSpPr>
        <a:xfrm>
          <a:off x="0" y="0"/>
          <a:ext cx="0" cy="0"/>
          <a:chOff x="0" y="0"/>
          <a:chExt cx="0" cy="0"/>
        </a:xfrm>
      </p:grpSpPr>
      <p:sp>
        <p:nvSpPr>
          <p:cNvPr id="3" name="Title 4">
            <a:extLst>
              <a:ext uri="{FF2B5EF4-FFF2-40B4-BE49-F238E27FC236}">
                <a16:creationId xmlns:a16="http://schemas.microsoft.com/office/drawing/2014/main" id="{BF5DF453-CCAD-322D-93A5-4FE3A545CD78}"/>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2" name="TextBox 1">
            <a:extLst>
              <a:ext uri="{FF2B5EF4-FFF2-40B4-BE49-F238E27FC236}">
                <a16:creationId xmlns:a16="http://schemas.microsoft.com/office/drawing/2014/main" id="{7BE635D9-74A7-3030-DD11-50F9CEA606E1}"/>
              </a:ext>
            </a:extLst>
          </p:cNvPr>
          <p:cNvSpPr txBox="1"/>
          <p:nvPr/>
        </p:nvSpPr>
        <p:spPr>
          <a:xfrm>
            <a:off x="457200" y="1737360"/>
            <a:ext cx="8229600" cy="923330"/>
          </a:xfrm>
          <a:prstGeom prst="rect">
            <a:avLst/>
          </a:prstGeom>
          <a:noFill/>
        </p:spPr>
        <p:txBody>
          <a:bodyPr wrap="square" rtlCol="0">
            <a:spAutoFit/>
          </a:bodyPr>
          <a:lstStyle/>
          <a:p>
            <a:r>
              <a:rPr lang="en-US">
                <a:latin typeface="Franklin Gothic Book" panose="020B0503020102020204" pitchFamily="34" charset="0"/>
              </a:rPr>
              <a:t>The Upload History page will display all user uploads with the file information and status of the import. The import status will display as In Progress, Success, or Failed.</a:t>
            </a:r>
          </a:p>
        </p:txBody>
      </p:sp>
      <p:sp>
        <p:nvSpPr>
          <p:cNvPr id="4" name="TextBox 3">
            <a:extLst>
              <a:ext uri="{FF2B5EF4-FFF2-40B4-BE49-F238E27FC236}">
                <a16:creationId xmlns:a16="http://schemas.microsoft.com/office/drawing/2014/main" id="{A0242E52-568D-7534-FC95-2DD9CBEA5D54}"/>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Upload Status</a:t>
            </a:r>
            <a:endParaRPr lang="en-US" sz="2400"/>
          </a:p>
        </p:txBody>
      </p:sp>
      <p:pic>
        <p:nvPicPr>
          <p:cNvPr id="8" name="Picture 7">
            <a:extLst>
              <a:ext uri="{FF2B5EF4-FFF2-40B4-BE49-F238E27FC236}">
                <a16:creationId xmlns:a16="http://schemas.microsoft.com/office/drawing/2014/main" id="{216986E6-2084-D98C-A8B6-D0EC17068D73}"/>
              </a:ext>
            </a:extLst>
          </p:cNvPr>
          <p:cNvPicPr>
            <a:picLocks noChangeAspect="1"/>
          </p:cNvPicPr>
          <p:nvPr/>
        </p:nvPicPr>
        <p:blipFill>
          <a:blip r:embed="rId2"/>
          <a:stretch>
            <a:fillRect/>
          </a:stretch>
        </p:blipFill>
        <p:spPr>
          <a:xfrm>
            <a:off x="1143000" y="2880211"/>
            <a:ext cx="6858000" cy="3007530"/>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CE454E2-0B97-DFF6-804F-4C9F00612B8C}"/>
              </a:ext>
            </a:extLst>
          </p:cNvPr>
          <p:cNvSpPr/>
          <p:nvPr/>
        </p:nvSpPr>
        <p:spPr>
          <a:xfrm>
            <a:off x="3181350" y="5581650"/>
            <a:ext cx="266700" cy="2110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925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D172B1CF-9DF4-78A7-87F5-32C1D22FA78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User Upload</a:t>
            </a:r>
          </a:p>
        </p:txBody>
      </p:sp>
      <p:sp>
        <p:nvSpPr>
          <p:cNvPr id="4" name="TextBox 3">
            <a:extLst>
              <a:ext uri="{FF2B5EF4-FFF2-40B4-BE49-F238E27FC236}">
                <a16:creationId xmlns:a16="http://schemas.microsoft.com/office/drawing/2014/main" id="{8E48DE0A-EBD6-878B-6F41-7496FC49394D}"/>
              </a:ext>
            </a:extLst>
          </p:cNvPr>
          <p:cNvSpPr txBox="1"/>
          <p:nvPr/>
        </p:nvSpPr>
        <p:spPr>
          <a:xfrm>
            <a:off x="457200" y="1737360"/>
            <a:ext cx="8229599" cy="923330"/>
          </a:xfrm>
          <a:prstGeom prst="rect">
            <a:avLst/>
          </a:prstGeom>
          <a:noFill/>
        </p:spPr>
        <p:txBody>
          <a:bodyPr wrap="square" rtlCol="0">
            <a:spAutoFit/>
          </a:bodyPr>
          <a:lstStyle/>
          <a:p>
            <a:r>
              <a:rPr lang="en-US" sz="1800">
                <a:latin typeface="Franklin Gothic Book" panose="020B0503020102020204" pitchFamily="34" charset="0"/>
              </a:rPr>
              <a:t>If the user import Failed, click the download icon to download a csv file with the validation errors. </a:t>
            </a:r>
          </a:p>
          <a:p>
            <a:endParaRPr lang="en-US"/>
          </a:p>
        </p:txBody>
      </p:sp>
      <p:pic>
        <p:nvPicPr>
          <p:cNvPr id="6" name="Picture 5">
            <a:extLst>
              <a:ext uri="{FF2B5EF4-FFF2-40B4-BE49-F238E27FC236}">
                <a16:creationId xmlns:a16="http://schemas.microsoft.com/office/drawing/2014/main" id="{D77F1CFB-3300-7F51-ECEA-5ED0369B03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2999" y="2660690"/>
            <a:ext cx="6858000" cy="902368"/>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9579C53-D547-647C-8412-697CA3BF8D82}"/>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Upload Status – Failed </a:t>
            </a:r>
            <a:endParaRPr lang="en-US" sz="2400"/>
          </a:p>
        </p:txBody>
      </p:sp>
      <p:sp>
        <p:nvSpPr>
          <p:cNvPr id="5" name="TextBox 4">
            <a:extLst>
              <a:ext uri="{FF2B5EF4-FFF2-40B4-BE49-F238E27FC236}">
                <a16:creationId xmlns:a16="http://schemas.microsoft.com/office/drawing/2014/main" id="{F79542CF-88C7-4F60-E9DD-2DDD04DD9CC3}"/>
              </a:ext>
            </a:extLst>
          </p:cNvPr>
          <p:cNvSpPr txBox="1"/>
          <p:nvPr/>
        </p:nvSpPr>
        <p:spPr>
          <a:xfrm>
            <a:off x="457199" y="3847406"/>
            <a:ext cx="8229599" cy="923330"/>
          </a:xfrm>
          <a:prstGeom prst="rect">
            <a:avLst/>
          </a:prstGeom>
          <a:noFill/>
        </p:spPr>
        <p:txBody>
          <a:bodyPr wrap="square" rtlCol="0">
            <a:spAutoFit/>
          </a:bodyPr>
          <a:lstStyle/>
          <a:p>
            <a:r>
              <a:rPr lang="en-US" sz="1800">
                <a:latin typeface="Franklin Gothic Book" panose="020B0503020102020204" pitchFamily="34" charset="0"/>
              </a:rPr>
              <a:t>Correct the errors as indicated in the file, and delete column J, Errors. Save the csv file and repeat the user import process. </a:t>
            </a:r>
          </a:p>
          <a:p>
            <a:endParaRPr lang="en-US"/>
          </a:p>
        </p:txBody>
      </p:sp>
    </p:spTree>
    <p:extLst>
      <p:ext uri="{BB962C8B-B14F-4D97-AF65-F5344CB8AC3E}">
        <p14:creationId xmlns:p14="http://schemas.microsoft.com/office/powerpoint/2010/main" val="1652954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C3C5090-4610-09B1-E6E6-8B12A6935C89}"/>
              </a:ext>
            </a:extLst>
          </p:cNvPr>
          <p:cNvSpPr>
            <a:spLocks noGrp="1"/>
          </p:cNvSpPr>
          <p:nvPr>
            <p:ph type="title"/>
          </p:nvPr>
        </p:nvSpPr>
        <p:spPr>
          <a:xfrm>
            <a:off x="457200" y="304800"/>
            <a:ext cx="8229600" cy="760520"/>
          </a:xfrm>
          <a:solidFill>
            <a:srgbClr val="007935"/>
          </a:solidFill>
        </p:spPr>
        <p:txBody>
          <a:bodyPr/>
          <a:lstStyle/>
          <a:p>
            <a:pPr algn="l"/>
            <a:r>
              <a:rPr lang="en-US">
                <a:solidFill>
                  <a:schemeClr val="bg1"/>
                </a:solidFill>
                <a:latin typeface="Franklin Gothic Demi Cond" panose="020B0706030402020204" pitchFamily="34" charset="0"/>
              </a:rPr>
              <a:t>Welcome &amp; Introductions</a:t>
            </a:r>
          </a:p>
        </p:txBody>
      </p:sp>
      <p:sp>
        <p:nvSpPr>
          <p:cNvPr id="2" name="TextBox 1">
            <a:extLst>
              <a:ext uri="{FF2B5EF4-FFF2-40B4-BE49-F238E27FC236}">
                <a16:creationId xmlns:a16="http://schemas.microsoft.com/office/drawing/2014/main" id="{F2C4739A-F69D-CA64-4B93-66FCBAFB90A2}"/>
              </a:ext>
            </a:extLst>
          </p:cNvPr>
          <p:cNvSpPr txBox="1"/>
          <p:nvPr/>
        </p:nvSpPr>
        <p:spPr>
          <a:xfrm>
            <a:off x="457200" y="1284270"/>
            <a:ext cx="8229600" cy="2862322"/>
          </a:xfrm>
          <a:prstGeom prst="rect">
            <a:avLst/>
          </a:prstGeom>
          <a:noFill/>
        </p:spPr>
        <p:txBody>
          <a:bodyPr wrap="square" rtlCol="0">
            <a:spAutoFit/>
          </a:bodyPr>
          <a:lstStyle/>
          <a:p>
            <a:r>
              <a:rPr lang="en-US" b="1">
                <a:latin typeface="+mj-lt"/>
              </a:rPr>
              <a:t>Vermont Agency of Education (AOE)</a:t>
            </a:r>
          </a:p>
          <a:p>
            <a:pPr marL="285750" indent="-285750">
              <a:buFont typeface="Arial" panose="020B0604020202020204" pitchFamily="34" charset="0"/>
              <a:buChar char="•"/>
            </a:pPr>
            <a:r>
              <a:rPr lang="en-US">
                <a:latin typeface="+mj-lt"/>
              </a:rPr>
              <a:t>Danielle Dupuis, Director of Assessment and Accountability</a:t>
            </a:r>
          </a:p>
          <a:p>
            <a:pPr marL="285750" indent="-285750">
              <a:buFont typeface="Arial" panose="020B0604020202020204" pitchFamily="34" charset="0"/>
              <a:buChar char="•"/>
            </a:pPr>
            <a:r>
              <a:rPr lang="en-US">
                <a:latin typeface="+mj-lt"/>
              </a:rPr>
              <a:t>Mabika Goma, VTCAP Assessment Coordinator</a:t>
            </a:r>
          </a:p>
          <a:p>
            <a:endParaRPr lang="en-US">
              <a:latin typeface="+mj-lt"/>
            </a:endParaRPr>
          </a:p>
          <a:p>
            <a:r>
              <a:rPr lang="en-US" b="1">
                <a:latin typeface="+mj-lt"/>
              </a:rPr>
              <a:t>Cognia</a:t>
            </a:r>
          </a:p>
          <a:p>
            <a:pPr marL="285750" indent="-285750">
              <a:buFont typeface="Arial" panose="020B0604020202020204" pitchFamily="34" charset="0"/>
              <a:buChar char="•"/>
            </a:pPr>
            <a:r>
              <a:rPr lang="en-US">
                <a:latin typeface="+mj-lt"/>
              </a:rPr>
              <a:t>Sara Hanlon, Senior Program Manager</a:t>
            </a:r>
          </a:p>
          <a:p>
            <a:endParaRPr lang="en-US">
              <a:latin typeface="+mj-lt"/>
            </a:endParaRPr>
          </a:p>
          <a:p>
            <a:r>
              <a:rPr lang="en-US" b="1">
                <a:latin typeface="+mj-lt"/>
              </a:rPr>
              <a:t>Pearson</a:t>
            </a:r>
          </a:p>
          <a:p>
            <a:pPr marL="285750" indent="-285750">
              <a:buFont typeface="Arial" panose="020B0604020202020204" pitchFamily="34" charset="0"/>
              <a:buChar char="•"/>
            </a:pPr>
            <a:r>
              <a:rPr lang="en-US">
                <a:latin typeface="+mj-lt"/>
              </a:rPr>
              <a:t>Stephanie Ada, Senior Project Manager</a:t>
            </a:r>
          </a:p>
          <a:p>
            <a:pPr marL="285750" indent="-285750">
              <a:buFont typeface="Arial" panose="020B0604020202020204" pitchFamily="34" charset="0"/>
              <a:buChar char="•"/>
            </a:pPr>
            <a:r>
              <a:rPr lang="en-US">
                <a:latin typeface="+mj-lt"/>
              </a:rPr>
              <a:t>Vidyasagar Sunkara, Technical Project Manager</a:t>
            </a:r>
          </a:p>
        </p:txBody>
      </p:sp>
    </p:spTree>
    <p:extLst>
      <p:ext uri="{BB962C8B-B14F-4D97-AF65-F5344CB8AC3E}">
        <p14:creationId xmlns:p14="http://schemas.microsoft.com/office/powerpoint/2010/main" val="1394064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A6871CA-C0AA-1E82-2BB8-6C3638763A5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272847"/>
            <a:ext cx="8229600" cy="322027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867E5C6-9D31-CC01-0040-39D39B9C9056}"/>
              </a:ext>
            </a:extLst>
          </p:cNvPr>
          <p:cNvSpPr txBox="1"/>
          <p:nvPr/>
        </p:nvSpPr>
        <p:spPr>
          <a:xfrm>
            <a:off x="1455682" y="5123793"/>
            <a:ext cx="56466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sp>
        <p:nvSpPr>
          <p:cNvPr id="3" name="Title 4">
            <a:extLst>
              <a:ext uri="{FF2B5EF4-FFF2-40B4-BE49-F238E27FC236}">
                <a16:creationId xmlns:a16="http://schemas.microsoft.com/office/drawing/2014/main" id="{8DF7E520-DE6B-4647-447F-8B649A31044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View Roster Data</a:t>
            </a:r>
          </a:p>
        </p:txBody>
      </p:sp>
      <p:sp>
        <p:nvSpPr>
          <p:cNvPr id="2" name="Content Placeholder 2">
            <a:extLst>
              <a:ext uri="{FF2B5EF4-FFF2-40B4-BE49-F238E27FC236}">
                <a16:creationId xmlns:a16="http://schemas.microsoft.com/office/drawing/2014/main" id="{3C6F2720-97A9-8072-4DBF-C9916B2AD7E3}"/>
              </a:ext>
            </a:extLst>
          </p:cNvPr>
          <p:cNvSpPr txBox="1">
            <a:spLocks/>
          </p:cNvSpPr>
          <p:nvPr/>
        </p:nvSpPr>
        <p:spPr>
          <a:xfrm>
            <a:off x="457200" y="1323748"/>
            <a:ext cx="8229600" cy="729739"/>
          </a:xfrm>
          <a:prstGeom prst="rect">
            <a:avLst/>
          </a:prstGeom>
        </p:spPr>
        <p:txBody>
          <a:bodyPr/>
          <a:lst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latin typeface="Franklin Gothic Book"/>
              </a:rPr>
              <a:t>Once imported or added manually, users will display on the User Config page within ADAM. This page can be accessed by navigating to </a:t>
            </a:r>
            <a:r>
              <a:rPr lang="en-US" sz="1800" b="1">
                <a:latin typeface="Franklin Gothic Book"/>
              </a:rPr>
              <a:t>Rostering &gt; Users</a:t>
            </a:r>
            <a:r>
              <a:rPr lang="en-US" sz="1800">
                <a:latin typeface="Franklin Gothic Book"/>
              </a:rPr>
              <a:t>. </a:t>
            </a:r>
          </a:p>
        </p:txBody>
      </p:sp>
    </p:spTree>
    <p:extLst>
      <p:ext uri="{BB962C8B-B14F-4D97-AF65-F5344CB8AC3E}">
        <p14:creationId xmlns:p14="http://schemas.microsoft.com/office/powerpoint/2010/main" val="536154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82A254-D88E-430A-8E18-F55D9A98C229}"/>
              </a:ext>
            </a:extLst>
          </p:cNvPr>
          <p:cNvSpPr txBox="1"/>
          <p:nvPr/>
        </p:nvSpPr>
        <p:spPr>
          <a:xfrm>
            <a:off x="457200" y="1325880"/>
            <a:ext cx="8229600" cy="3693319"/>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To search for a user including students:</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On the left side of the User Config page, enter or select the appropriate filters. The search is dynamic, so you change the filter fields at any time to alter the search.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Name </a:t>
            </a:r>
            <a:r>
              <a:rPr lang="en-US" b="1">
                <a:solidFill>
                  <a:prstClr val="black"/>
                </a:solidFill>
                <a:latin typeface="Franklin Gothic Book" panose="020B0503020102020204" pitchFamily="34" charset="0"/>
                <a:cs typeface="Arial"/>
              </a:rPr>
              <a:t>or ID</a:t>
            </a: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 </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Org –</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 Filter by a specific district or school. </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lang="en-US" b="1">
                <a:solidFill>
                  <a:prstClr val="black"/>
                </a:solidFill>
                <a:latin typeface="Franklin Gothic Book" panose="020B0503020102020204" pitchFamily="34" charset="0"/>
                <a:cs typeface="Arial"/>
              </a:rPr>
              <a:t>Class</a:t>
            </a:r>
            <a:r>
              <a:rPr lang="en-US">
                <a:solidFill>
                  <a:prstClr val="black"/>
                </a:solidFill>
                <a:latin typeface="Franklin Gothic Book" panose="020B0503020102020204" pitchFamily="34" charset="0"/>
                <a:cs typeface="Arial"/>
              </a:rPr>
              <a:t> – If you have filtered by School, the Class filter will also display. This can then be used if classes have been created within that org. </a:t>
            </a:r>
            <a:endParaRPr kumimoji="0" lang="en-US" sz="1800" i="0" u="none" strike="noStrike" kern="1200" cap="none" spc="0" normalizeH="0" baseline="0" noProof="0">
              <a:ln>
                <a:noFill/>
              </a:ln>
              <a:solidFill>
                <a:prstClr val="black"/>
              </a:solidFill>
              <a:effectLst/>
              <a:uLnTx/>
              <a:uFillTx/>
              <a:latin typeface="Franklin Gothic Book" panose="020B05030201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Role</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Course </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lang="en-US" b="1">
                <a:solidFill>
                  <a:prstClr val="black"/>
                </a:solidFill>
                <a:latin typeface="Franklin Gothic Book" panose="020B0503020102020204" pitchFamily="34" charset="0"/>
                <a:cs typeface="Arial"/>
              </a:rPr>
              <a:t>User Status</a:t>
            </a:r>
          </a:p>
          <a:p>
            <a:pPr marL="742950" marR="0" lvl="1" indent="-285750" algn="l" defTabSz="914400" rtl="0" eaLnBrk="1" fontAlgn="base" latinLnBrk="0" hangingPunct="1">
              <a:lnSpc>
                <a:spcPct val="100000"/>
              </a:lnSpc>
              <a:spcBef>
                <a:spcPct val="0"/>
              </a:spcBef>
              <a:spcAft>
                <a:spcPct val="0"/>
              </a:spcAft>
              <a:buClrTx/>
              <a:buSzTx/>
              <a:buFont typeface="Arial"/>
              <a:buChar char="•"/>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Accommodation –</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 Filter by a specific accommodation (e.g. Paper or Text to Speech).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5" name="Title 4">
            <a:extLst>
              <a:ext uri="{FF2B5EF4-FFF2-40B4-BE49-F238E27FC236}">
                <a16:creationId xmlns:a16="http://schemas.microsoft.com/office/drawing/2014/main" id="{72F07579-A211-2295-B96F-CB85F7D204AF}"/>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View Roster Data</a:t>
            </a:r>
          </a:p>
        </p:txBody>
      </p:sp>
    </p:spTree>
    <p:extLst>
      <p:ext uri="{BB962C8B-B14F-4D97-AF65-F5344CB8AC3E}">
        <p14:creationId xmlns:p14="http://schemas.microsoft.com/office/powerpoint/2010/main" val="339139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8BD609-3448-4BAB-A289-7DE55D6FFE10}"/>
              </a:ext>
            </a:extLst>
          </p:cNvPr>
          <p:cNvSpPr txBox="1"/>
          <p:nvPr/>
        </p:nvSpPr>
        <p:spPr>
          <a:xfrm>
            <a:off x="457200" y="1325880"/>
            <a:ext cx="8229600" cy="369332"/>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To edit a user, click the edit icon (     ) to the right of their name in the Users list.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5" name="Title 4">
            <a:extLst>
              <a:ext uri="{FF2B5EF4-FFF2-40B4-BE49-F238E27FC236}">
                <a16:creationId xmlns:a16="http://schemas.microsoft.com/office/drawing/2014/main" id="{A58C41C0-B372-3A2B-DA0D-B0073FDFF0C6}"/>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Edit Users</a:t>
            </a:r>
          </a:p>
        </p:txBody>
      </p:sp>
      <p:pic>
        <p:nvPicPr>
          <p:cNvPr id="3" name="Picture 2">
            <a:extLst>
              <a:ext uri="{FF2B5EF4-FFF2-40B4-BE49-F238E27FC236}">
                <a16:creationId xmlns:a16="http://schemas.microsoft.com/office/drawing/2014/main" id="{7FC1755F-0E15-9A19-8464-8E131133A4D4}"/>
              </a:ext>
            </a:extLst>
          </p:cNvPr>
          <p:cNvPicPr>
            <a:picLocks noChangeAspect="1"/>
          </p:cNvPicPr>
          <p:nvPr/>
        </p:nvPicPr>
        <p:blipFill>
          <a:blip r:embed="rId3"/>
          <a:stretch>
            <a:fillRect/>
          </a:stretch>
        </p:blipFill>
        <p:spPr>
          <a:xfrm>
            <a:off x="1143000" y="2040585"/>
            <a:ext cx="6858000" cy="1379032"/>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D837833-B2A8-08C6-C4CD-39305A2BEAC3}"/>
              </a:ext>
            </a:extLst>
          </p:cNvPr>
          <p:cNvSpPr/>
          <p:nvPr/>
        </p:nvSpPr>
        <p:spPr>
          <a:xfrm>
            <a:off x="7657679" y="2730101"/>
            <a:ext cx="127221" cy="1125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B9CA1A5-6B68-C5DA-EE4F-287414E4C3DF}"/>
              </a:ext>
            </a:extLst>
          </p:cNvPr>
          <p:cNvPicPr>
            <a:picLocks noChangeAspect="1"/>
          </p:cNvPicPr>
          <p:nvPr/>
        </p:nvPicPr>
        <p:blipFill>
          <a:blip r:embed="rId4"/>
          <a:srcRect l="22063" t="15119" r="14444"/>
          <a:stretch/>
        </p:blipFill>
        <p:spPr>
          <a:xfrm>
            <a:off x="3779520" y="1412240"/>
            <a:ext cx="254000" cy="282972"/>
          </a:xfrm>
          <a:prstGeom prst="rect">
            <a:avLst/>
          </a:prstGeom>
        </p:spPr>
      </p:pic>
      <p:sp>
        <p:nvSpPr>
          <p:cNvPr id="9" name="TextBox 8">
            <a:extLst>
              <a:ext uri="{FF2B5EF4-FFF2-40B4-BE49-F238E27FC236}">
                <a16:creationId xmlns:a16="http://schemas.microsoft.com/office/drawing/2014/main" id="{966C9391-DA65-7EE5-CFCF-2EC973465551}"/>
              </a:ext>
            </a:extLst>
          </p:cNvPr>
          <p:cNvSpPr txBox="1"/>
          <p:nvPr/>
        </p:nvSpPr>
        <p:spPr>
          <a:xfrm>
            <a:off x="457200" y="3764990"/>
            <a:ext cx="4338320" cy="2308324"/>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From the User Setup page, there will be tabs for the user’s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Information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Preferred Names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Classes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History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Demographics (Students only)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Accommodations (Students only)</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pic>
        <p:nvPicPr>
          <p:cNvPr id="12" name="Picture 11">
            <a:extLst>
              <a:ext uri="{FF2B5EF4-FFF2-40B4-BE49-F238E27FC236}">
                <a16:creationId xmlns:a16="http://schemas.microsoft.com/office/drawing/2014/main" id="{2615AA6F-7EDD-96CF-6839-EEE8D78E1464}"/>
              </a:ext>
            </a:extLst>
          </p:cNvPr>
          <p:cNvPicPr>
            <a:picLocks noChangeAspect="1"/>
          </p:cNvPicPr>
          <p:nvPr/>
        </p:nvPicPr>
        <p:blipFill>
          <a:blip r:embed="rId5"/>
          <a:srcRect r="59481" b="21827"/>
          <a:stretch/>
        </p:blipFill>
        <p:spPr>
          <a:xfrm>
            <a:off x="5222240" y="3900967"/>
            <a:ext cx="2778760" cy="2036369"/>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7021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47A8E4-E783-25DD-0316-D0A2FDFEBB55}"/>
              </a:ext>
            </a:extLst>
          </p:cNvPr>
          <p:cNvSpPr txBox="1"/>
          <p:nvPr/>
        </p:nvSpPr>
        <p:spPr>
          <a:xfrm>
            <a:off x="457199" y="1325880"/>
            <a:ext cx="82295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On the Information tab of a student profile, there will be a field for </a:t>
            </a: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Reporting Orgs</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 This field is to be used by independent schools to </a:t>
            </a:r>
            <a:r>
              <a:rPr lang="en-US">
                <a:solidFill>
                  <a:prstClr val="black"/>
                </a:solidFill>
                <a:latin typeface="Franklin Gothic Book" panose="020B0503020102020204" pitchFamily="34" charset="0"/>
                <a:cs typeface="Arial"/>
              </a:rPr>
              <a:t>identify the student’s sending district and </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ensure that both their enrolled school and the sending district receive student reports. </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3" name="Title 4">
            <a:extLst>
              <a:ext uri="{FF2B5EF4-FFF2-40B4-BE49-F238E27FC236}">
                <a16:creationId xmlns:a16="http://schemas.microsoft.com/office/drawing/2014/main" id="{8539F4F0-973B-FDCA-E255-93FE48F15A5E}"/>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Reporting Orgs</a:t>
            </a:r>
          </a:p>
        </p:txBody>
      </p:sp>
      <p:pic>
        <p:nvPicPr>
          <p:cNvPr id="6" name="Picture 5">
            <a:extLst>
              <a:ext uri="{FF2B5EF4-FFF2-40B4-BE49-F238E27FC236}">
                <a16:creationId xmlns:a16="http://schemas.microsoft.com/office/drawing/2014/main" id="{8F4F7882-1C67-C345-00F7-53CC1828509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6547" y="2991775"/>
            <a:ext cx="7810901" cy="221728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DD02C5F5-9C29-8ECC-AAB7-5177DA7E4229}"/>
              </a:ext>
            </a:extLst>
          </p:cNvPr>
          <p:cNvSpPr/>
          <p:nvPr/>
        </p:nvSpPr>
        <p:spPr>
          <a:xfrm>
            <a:off x="1784412" y="2991775"/>
            <a:ext cx="1890943" cy="328474"/>
          </a:xfrm>
          <a:prstGeom prst="rect">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D3925E-B236-1FBB-CAEC-7F14408435A8}"/>
              </a:ext>
            </a:extLst>
          </p:cNvPr>
          <p:cNvSpPr/>
          <p:nvPr/>
        </p:nvSpPr>
        <p:spPr>
          <a:xfrm>
            <a:off x="1950720" y="4490720"/>
            <a:ext cx="4175760" cy="62992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3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F2234-C9B4-C96E-8BAE-39C369B2D30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140FCB5A-BF6E-E191-87F3-2F8504BBB55E}"/>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Accommodations</a:t>
            </a:r>
          </a:p>
        </p:txBody>
      </p:sp>
    </p:spTree>
    <p:extLst>
      <p:ext uri="{BB962C8B-B14F-4D97-AF65-F5344CB8AC3E}">
        <p14:creationId xmlns:p14="http://schemas.microsoft.com/office/powerpoint/2010/main" val="1814023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EA58B35-F3E8-EDBE-7E5B-6BD44C15750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Universal Tools</a:t>
            </a:r>
          </a:p>
        </p:txBody>
      </p:sp>
      <p:sp>
        <p:nvSpPr>
          <p:cNvPr id="9" name="TextBox 8">
            <a:extLst>
              <a:ext uri="{FF2B5EF4-FFF2-40B4-BE49-F238E27FC236}">
                <a16:creationId xmlns:a16="http://schemas.microsoft.com/office/drawing/2014/main" id="{4CB5201D-0A0C-E2E6-58A6-1F00E8968679}"/>
              </a:ext>
            </a:extLst>
          </p:cNvPr>
          <p:cNvSpPr txBox="1"/>
          <p:nvPr/>
        </p:nvSpPr>
        <p:spPr>
          <a:xfrm>
            <a:off x="457199" y="1325880"/>
            <a:ext cx="8229600" cy="4801314"/>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Embedded Universal Tools</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Answer eliminator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Desmos calculator</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Highlighter</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Line reader mask</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Magnifier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Notepad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Pop-up glossary</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Writing tools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Zoom</a:t>
            </a:r>
          </a:p>
          <a:p>
            <a:pPr marR="0" lvl="0" algn="l" defTabSz="914400" rtl="0" eaLnBrk="1" fontAlgn="base" latinLnBrk="0" hangingPunct="1">
              <a:lnSpc>
                <a:spcPct val="100000"/>
              </a:lnSpc>
              <a:spcBef>
                <a:spcPct val="0"/>
              </a:spcBef>
              <a:spcAft>
                <a:spcPct val="0"/>
              </a:spcAft>
              <a:buClrTx/>
              <a:buSzTx/>
              <a:tabLst/>
              <a:defRPr/>
            </a:pPr>
            <a:endParaRPr lang="en-US">
              <a:solidFill>
                <a:prstClr val="black"/>
              </a:solidFill>
              <a:latin typeface="Franklin Gothic Book" panose="020B0503020102020204" pitchFamily="34" charset="0"/>
              <a:cs typeface="Arial"/>
            </a:endParaRPr>
          </a:p>
          <a:p>
            <a:pPr marR="0" lvl="0" algn="l" defTabSz="914400" rtl="0" eaLnBrk="1" fontAlgn="base" latinLnBrk="0" hangingPunct="1">
              <a:lnSpc>
                <a:spcPct val="100000"/>
              </a:lnSpc>
              <a:spcBef>
                <a:spcPct val="0"/>
              </a:spcBef>
              <a:spcAft>
                <a:spcPct val="0"/>
              </a:spcAft>
              <a:buClrTx/>
              <a:buSzTx/>
              <a:tabLst/>
              <a:defRPr/>
            </a:pPr>
            <a:r>
              <a:rPr lang="en-US" b="1">
                <a:solidFill>
                  <a:prstClr val="black"/>
                </a:solidFill>
                <a:latin typeface="Franklin Gothic Book" panose="020B0503020102020204" pitchFamily="34" charset="0"/>
                <a:cs typeface="Arial"/>
              </a:rPr>
              <a:t>Non-Embedded Universal Tools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Breaks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English dictionary (Math and Science)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Scratch paper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Thesaurus (Math and Science)</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lang="en-US">
              <a:solidFill>
                <a:prstClr val="black"/>
              </a:solidFill>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lang="en-US">
              <a:solidFill>
                <a:prstClr val="black"/>
              </a:solidFill>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1456166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EA58B35-F3E8-EDBE-7E5B-6BD44C15750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Designated Supports</a:t>
            </a:r>
          </a:p>
        </p:txBody>
      </p:sp>
      <p:sp>
        <p:nvSpPr>
          <p:cNvPr id="9" name="TextBox 8">
            <a:extLst>
              <a:ext uri="{FF2B5EF4-FFF2-40B4-BE49-F238E27FC236}">
                <a16:creationId xmlns:a16="http://schemas.microsoft.com/office/drawing/2014/main" id="{4CB5201D-0A0C-E2E6-58A6-1F00E8968679}"/>
              </a:ext>
            </a:extLst>
          </p:cNvPr>
          <p:cNvSpPr txBox="1"/>
          <p:nvPr/>
        </p:nvSpPr>
        <p:spPr>
          <a:xfrm>
            <a:off x="457199" y="1325880"/>
            <a:ext cx="8229600"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Embedded Designated Supports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Text to speech (Math and Science)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Translations (Math and Science)</a:t>
            </a:r>
          </a:p>
          <a:p>
            <a:pPr marL="742950" lvl="1"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Arabic (Standard MENA)</a:t>
            </a:r>
          </a:p>
          <a:p>
            <a:pPr marL="742950" lvl="1"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Chinese (Simplified Mandarin)</a:t>
            </a:r>
          </a:p>
          <a:p>
            <a:pPr marL="742950" lvl="1"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French</a:t>
            </a:r>
          </a:p>
          <a:p>
            <a:pPr marL="742950" lvl="1"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Spanish (Nicaraguan)</a:t>
            </a:r>
          </a:p>
          <a:p>
            <a:pPr marL="742950" lvl="1"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Swahili</a:t>
            </a:r>
          </a:p>
          <a:p>
            <a:pPr marR="0" lvl="0" algn="l" defTabSz="914400" rtl="0" eaLnBrk="1" fontAlgn="base" latinLnBrk="0" hangingPunct="1">
              <a:lnSpc>
                <a:spcPct val="100000"/>
              </a:lnSpc>
              <a:spcBef>
                <a:spcPct val="0"/>
              </a:spcBef>
              <a:spcAft>
                <a:spcPct val="0"/>
              </a:spcAft>
              <a:buClrTx/>
              <a:buSzTx/>
              <a:tabLst/>
              <a:defRPr/>
            </a:pPr>
            <a:endParaRPr lang="en-US">
              <a:solidFill>
                <a:prstClr val="black"/>
              </a:solidFill>
              <a:latin typeface="Franklin Gothic Book" panose="020B0503020102020204" pitchFamily="34" charset="0"/>
              <a:cs typeface="Arial"/>
            </a:endParaRPr>
          </a:p>
          <a:p>
            <a:pPr marR="0" lvl="0" algn="l" defTabSz="914400" rtl="0" eaLnBrk="1" fontAlgn="base" latinLnBrk="0" hangingPunct="1">
              <a:lnSpc>
                <a:spcPct val="100000"/>
              </a:lnSpc>
              <a:spcBef>
                <a:spcPct val="0"/>
              </a:spcBef>
              <a:spcAft>
                <a:spcPct val="0"/>
              </a:spcAft>
              <a:buClrTx/>
              <a:buSzTx/>
              <a:tabLst/>
              <a:defRPr/>
            </a:pPr>
            <a:r>
              <a:rPr lang="en-US" b="1">
                <a:solidFill>
                  <a:prstClr val="black"/>
                </a:solidFill>
                <a:latin typeface="Franklin Gothic Book" panose="020B0503020102020204" pitchFamily="34" charset="0"/>
                <a:cs typeface="Arial"/>
              </a:rPr>
              <a:t>Non-Embedded Designated Supports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Amplification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Bilingual dictionary (Math, Science, and Writing)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Color overlays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Magnification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Medical device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Noise buffers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Separate setting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Simplified test directions</a:t>
            </a: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lang="en-US">
              <a:solidFill>
                <a:prstClr val="black"/>
              </a:solidFill>
              <a:latin typeface="Franklin Gothic Book" panose="020B0503020102020204" pitchFamily="34" charset="0"/>
            </a:endParaRP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Tree>
    <p:extLst>
      <p:ext uri="{BB962C8B-B14F-4D97-AF65-F5344CB8AC3E}">
        <p14:creationId xmlns:p14="http://schemas.microsoft.com/office/powerpoint/2010/main" val="2166517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7EA58B35-F3E8-EDBE-7E5B-6BD44C15750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Accommodations</a:t>
            </a:r>
          </a:p>
        </p:txBody>
      </p:sp>
      <p:sp>
        <p:nvSpPr>
          <p:cNvPr id="9" name="TextBox 8">
            <a:extLst>
              <a:ext uri="{FF2B5EF4-FFF2-40B4-BE49-F238E27FC236}">
                <a16:creationId xmlns:a16="http://schemas.microsoft.com/office/drawing/2014/main" id="{4CB5201D-0A0C-E2E6-58A6-1F00E8968679}"/>
              </a:ext>
            </a:extLst>
          </p:cNvPr>
          <p:cNvSpPr txBox="1"/>
          <p:nvPr/>
        </p:nvSpPr>
        <p:spPr>
          <a:xfrm>
            <a:off x="457199" y="1325880"/>
            <a:ext cx="3832699"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Franklin Gothic Book" panose="020B0503020102020204" pitchFamily="34" charset="0"/>
                <a:cs typeface="Arial"/>
              </a:rPr>
              <a:t>Embedded Accommodations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American Sign Language (ASL)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Closed captioning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Color contrast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Screen reader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Speech to text (ELA &amp; Science)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Text to speech (ELA)</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solidFill>
                <a:prstClr val="black"/>
              </a:solidFill>
              <a:latin typeface="Franklin Gothic Book" panose="020B0503020102020204" pitchFamily="34" charset="0"/>
              <a:cs typeface="Arial"/>
            </a:endParaRPr>
          </a:p>
          <a:p>
            <a:pPr marR="0" lvl="0" algn="l" defTabSz="914400" rtl="0" eaLnBrk="1" fontAlgn="base" latinLnBrk="0" hangingPunct="1">
              <a:lnSpc>
                <a:spcPct val="100000"/>
              </a:lnSpc>
              <a:spcBef>
                <a:spcPct val="0"/>
              </a:spcBef>
              <a:spcAft>
                <a:spcPct val="0"/>
              </a:spcAft>
              <a:buClrTx/>
              <a:buSzTx/>
              <a:tabLst/>
              <a:defRPr/>
            </a:pPr>
            <a:r>
              <a:rPr lang="en-US" b="1">
                <a:solidFill>
                  <a:prstClr val="black"/>
                </a:solidFill>
                <a:latin typeface="Franklin Gothic Book" panose="020B0503020102020204" pitchFamily="34" charset="0"/>
                <a:cs typeface="Arial"/>
              </a:rPr>
              <a:t>Non-Embedded Accommodations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100s number table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Abacus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Alternate response options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Calculator (talking or braille)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Multiplication table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Read aloud/human reader</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Scribe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Speech to text (Math)</a:t>
            </a:r>
          </a:p>
          <a:p>
            <a:pPr marR="0" lvl="0" algn="l" defTabSz="914400" rtl="0" eaLnBrk="1" fontAlgn="base" latinLnBrk="0" hangingPunct="1">
              <a:lnSpc>
                <a:spcPct val="100000"/>
              </a:lnSpc>
              <a:spcBef>
                <a:spcPct val="0"/>
              </a:spcBef>
              <a:spcAft>
                <a:spcPct val="0"/>
              </a:spcAft>
              <a:buClrTx/>
              <a:buSzTx/>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2" name="TextBox 1">
            <a:extLst>
              <a:ext uri="{FF2B5EF4-FFF2-40B4-BE49-F238E27FC236}">
                <a16:creationId xmlns:a16="http://schemas.microsoft.com/office/drawing/2014/main" id="{A8F4F5EC-14BA-6706-8A75-C54C772FD10C}"/>
              </a:ext>
            </a:extLst>
          </p:cNvPr>
          <p:cNvSpPr txBox="1"/>
          <p:nvPr/>
        </p:nvSpPr>
        <p:spPr>
          <a:xfrm>
            <a:off x="4863830" y="1325880"/>
            <a:ext cx="3822970" cy="1477328"/>
          </a:xfrm>
          <a:prstGeom prst="rect">
            <a:avLst/>
          </a:prstGeom>
          <a:noFill/>
        </p:spPr>
        <p:txBody>
          <a:bodyPr wrap="square" rtlCol="0">
            <a:spAutoFit/>
          </a:bodyPr>
          <a:lstStyle/>
          <a:p>
            <a:pPr marR="0" lvl="0" algn="l" defTabSz="914400" rtl="0" eaLnBrk="1" fontAlgn="base" latinLnBrk="0" hangingPunct="1">
              <a:lnSpc>
                <a:spcPct val="100000"/>
              </a:lnSpc>
              <a:spcBef>
                <a:spcPct val="0"/>
              </a:spcBef>
              <a:spcAft>
                <a:spcPct val="0"/>
              </a:spcAft>
              <a:buClrTx/>
              <a:buSzTx/>
              <a:tabLst/>
              <a:defRPr/>
            </a:pPr>
            <a:r>
              <a:rPr lang="en-US" b="1">
                <a:solidFill>
                  <a:prstClr val="black"/>
                </a:solidFill>
                <a:latin typeface="Franklin Gothic Book" panose="020B0503020102020204" pitchFamily="34" charset="0"/>
              </a:rPr>
              <a:t>Print-Based Accommodations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Standard print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rPr>
              <a:t>Large print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rPr>
              <a:t>Braille</a:t>
            </a: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ndParaRPr>
          </a:p>
          <a:p>
            <a:endParaRPr lang="en-US"/>
          </a:p>
        </p:txBody>
      </p:sp>
    </p:spTree>
    <p:extLst>
      <p:ext uri="{BB962C8B-B14F-4D97-AF65-F5344CB8AC3E}">
        <p14:creationId xmlns:p14="http://schemas.microsoft.com/office/powerpoint/2010/main" val="965554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Franklin Gothic Demi Cond" panose="020B0706030402020204" pitchFamily="34" charset="0"/>
                <a:ea typeface="+mj-ea"/>
                <a:cs typeface="+mj-cs"/>
              </a:rPr>
              <a:t>Administering Accommodations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452431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lt"/>
                <a:cs typeface="+mn-lt"/>
              </a:rPr>
              <a:t>Some accommodations require the student to take a fixed form test.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lt"/>
                <a:cs typeface="+mn-lt"/>
              </a:rPr>
              <a:t>ASL and closed captioning</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Screen reader</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Alternate languages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Print based forms (paper, large print, braille)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Additional considerations: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The screen reader will not have an embedded calculator. Students should be provided with a handheld calculator or other appropriate calculator based on their accommodations.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For Science, the fixed form has three sessions. The CAT form has two sessions.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Refer to the Accessibility and Accommodations Guidelines on </a:t>
            </a:r>
            <a:r>
              <a:rPr kumimoji="0" lang="en-US" alt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the Documentation and Training page of the </a:t>
            </a:r>
            <a:r>
              <a:rPr kumimoji="0" lang="en-US" alt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hlinkClick r:id="rId3"/>
              </a:rPr>
              <a:t>Vermont Help and Support website</a:t>
            </a:r>
            <a:r>
              <a:rPr kumimoji="0" lang="en-US" alt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 for additional details on your students’ specific accommodations. </a:t>
            </a: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ea typeface="+mn-ea"/>
              <a:cs typeface="Arial" panose="020B0604020202020204" pitchFamily="34" charset="0"/>
            </a:endParaRPr>
          </a:p>
        </p:txBody>
      </p:sp>
    </p:spTree>
    <p:extLst>
      <p:ext uri="{BB962C8B-B14F-4D97-AF65-F5344CB8AC3E}">
        <p14:creationId xmlns:p14="http://schemas.microsoft.com/office/powerpoint/2010/main" val="8839414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A61F34-655B-9E3E-ADBE-B212413D78A6}"/>
              </a:ext>
            </a:extLst>
          </p:cNvPr>
          <p:cNvSpPr>
            <a:spLocks noGrp="1"/>
          </p:cNvSpPr>
          <p:nvPr>
            <p:ph sz="quarter" idx="10"/>
          </p:nvPr>
        </p:nvSpPr>
        <p:spPr>
          <a:xfrm>
            <a:off x="457200" y="1325880"/>
            <a:ext cx="8229600" cy="850037"/>
          </a:xfrm>
        </p:spPr>
        <p:txBody>
          <a:bodyPr/>
          <a:lstStyle/>
          <a:p>
            <a:r>
              <a:rPr lang="en-US" sz="1800">
                <a:latin typeface="Franklin Gothic Book" panose="020B0503020102020204" pitchFamily="34" charset="0"/>
                <a:ea typeface="+mn-lt"/>
                <a:cs typeface="+mn-lt"/>
              </a:rPr>
              <a:t>Navigate to </a:t>
            </a:r>
            <a:r>
              <a:rPr lang="en-US" sz="1800" b="1">
                <a:latin typeface="Franklin Gothic Book" panose="020B0503020102020204" pitchFamily="34" charset="0"/>
                <a:ea typeface="+mn-lt"/>
                <a:cs typeface="+mn-lt"/>
              </a:rPr>
              <a:t>Rostering &gt; Users </a:t>
            </a:r>
            <a:r>
              <a:rPr lang="en-US" sz="1800">
                <a:latin typeface="Franklin Gothic Book" panose="020B0503020102020204" pitchFamily="34" charset="0"/>
                <a:ea typeface="+mn-lt"/>
                <a:cs typeface="+mn-lt"/>
              </a:rPr>
              <a:t>and select the students whose accommodations you would like to upload. </a:t>
            </a:r>
            <a:endParaRPr lang="en-US" sz="1800">
              <a:latin typeface="Franklin Gothic Book" panose="020B0503020102020204" pitchFamily="34" charset="0"/>
            </a:endParaRPr>
          </a:p>
          <a:p>
            <a:pPr marL="514350" indent="-514350">
              <a:buAutoNum type="arabicPeriod"/>
            </a:pPr>
            <a:endParaRPr lang="en-US" sz="1800">
              <a:ea typeface="+mn-lt"/>
              <a:cs typeface="+mn-lt"/>
            </a:endParaRPr>
          </a:p>
          <a:p>
            <a:pPr marL="514350" indent="-514350">
              <a:buAutoNum type="arabicPeriod"/>
            </a:pPr>
            <a:endParaRPr lang="en-US" sz="1800">
              <a:ea typeface="+mn-lt"/>
              <a:cs typeface="+mn-lt"/>
            </a:endParaRPr>
          </a:p>
          <a:p>
            <a:endParaRPr lang="en-US"/>
          </a:p>
        </p:txBody>
      </p:sp>
      <p:pic>
        <p:nvPicPr>
          <p:cNvPr id="4" name="Picture 4" descr="Graphical user interface, application&#10;&#10;Description automatically generated">
            <a:extLst>
              <a:ext uri="{FF2B5EF4-FFF2-40B4-BE49-F238E27FC236}">
                <a16:creationId xmlns:a16="http://schemas.microsoft.com/office/drawing/2014/main" id="{2E2B3D65-68FB-A810-8C61-EFE528AA7E5A}"/>
              </a:ext>
            </a:extLst>
          </p:cNvPr>
          <p:cNvPicPr>
            <a:picLocks noChangeAspect="1"/>
          </p:cNvPicPr>
          <p:nvPr/>
        </p:nvPicPr>
        <p:blipFill>
          <a:blip r:embed="rId2"/>
          <a:stretch>
            <a:fillRect/>
          </a:stretch>
        </p:blipFill>
        <p:spPr>
          <a:xfrm>
            <a:off x="1908064" y="2301083"/>
            <a:ext cx="5327872" cy="382732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18D10F2-9BE7-E94E-D043-33569874E316}"/>
              </a:ext>
            </a:extLst>
          </p:cNvPr>
          <p:cNvSpPr txBox="1"/>
          <p:nvPr/>
        </p:nvSpPr>
        <p:spPr>
          <a:xfrm>
            <a:off x="6377049" y="1620981"/>
            <a:ext cx="24581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sp>
        <p:nvSpPr>
          <p:cNvPr id="7" name="Title 4">
            <a:extLst>
              <a:ext uri="{FF2B5EF4-FFF2-40B4-BE49-F238E27FC236}">
                <a16:creationId xmlns:a16="http://schemas.microsoft.com/office/drawing/2014/main" id="{F814F34B-B94D-0AAA-DD60-EC73C151D248}"/>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Accommodations</a:t>
            </a:r>
          </a:p>
        </p:txBody>
      </p:sp>
    </p:spTree>
    <p:extLst>
      <p:ext uri="{BB962C8B-B14F-4D97-AF65-F5344CB8AC3E}">
        <p14:creationId xmlns:p14="http://schemas.microsoft.com/office/powerpoint/2010/main" val="15883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8517D30D-CD15-3A77-A7B6-8E667EF3E1AE}"/>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VTCAP Overview</a:t>
            </a:r>
          </a:p>
        </p:txBody>
      </p:sp>
    </p:spTree>
    <p:extLst>
      <p:ext uri="{BB962C8B-B14F-4D97-AF65-F5344CB8AC3E}">
        <p14:creationId xmlns:p14="http://schemas.microsoft.com/office/powerpoint/2010/main" val="863661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A61F34-655B-9E3E-ADBE-B212413D78A6}"/>
              </a:ext>
            </a:extLst>
          </p:cNvPr>
          <p:cNvSpPr>
            <a:spLocks noGrp="1"/>
          </p:cNvSpPr>
          <p:nvPr>
            <p:ph sz="quarter" idx="10"/>
          </p:nvPr>
        </p:nvSpPr>
        <p:spPr>
          <a:xfrm>
            <a:off x="457200" y="1325880"/>
            <a:ext cx="8229600" cy="1762760"/>
          </a:xfrm>
        </p:spPr>
        <p:txBody>
          <a:bodyPr/>
          <a:lstStyle/>
          <a:p>
            <a:r>
              <a:rPr lang="en-US" sz="1800">
                <a:latin typeface="Franklin Gothic Book" panose="020B0503020102020204" pitchFamily="34" charset="0"/>
                <a:ea typeface="+mn-lt"/>
                <a:cs typeface="+mn-lt"/>
              </a:rPr>
              <a:t>Click the ellipsis in the upper right and select </a:t>
            </a:r>
            <a:r>
              <a:rPr lang="en-US" sz="1800" b="1">
                <a:latin typeface="Franklin Gothic Book" panose="020B0503020102020204" pitchFamily="34" charset="0"/>
                <a:ea typeface="+mn-lt"/>
                <a:cs typeface="+mn-lt"/>
              </a:rPr>
              <a:t>Student Accommodation Upload.</a:t>
            </a:r>
          </a:p>
          <a:p>
            <a:endParaRPr lang="en-US" sz="1800">
              <a:latin typeface="Franklin Gothic Book" panose="020B0503020102020204" pitchFamily="34" charset="0"/>
            </a:endParaRPr>
          </a:p>
          <a:p>
            <a:endParaRPr lang="en-US" sz="1800">
              <a:latin typeface="Franklin Gothic Book" panose="020B0503020102020204" pitchFamily="34" charset="0"/>
            </a:endParaRPr>
          </a:p>
          <a:p>
            <a:endParaRPr lang="en-US" sz="1800">
              <a:latin typeface="Franklin Gothic Book" panose="020B0503020102020204" pitchFamily="34" charset="0"/>
            </a:endParaRPr>
          </a:p>
          <a:p>
            <a:endParaRPr lang="en-US" sz="1800">
              <a:latin typeface="Franklin Gothic Book" panose="020B0503020102020204" pitchFamily="34" charset="0"/>
            </a:endParaRPr>
          </a:p>
          <a:p>
            <a:endParaRPr lang="en-US" sz="1800">
              <a:latin typeface="Franklin Gothic Book" panose="020B0503020102020204" pitchFamily="34" charset="0"/>
            </a:endParaRPr>
          </a:p>
          <a:p>
            <a:endParaRPr lang="en-US" sz="1800">
              <a:latin typeface="Franklin Gothic Book" panose="020B0503020102020204" pitchFamily="34" charset="0"/>
              <a:ea typeface="+mn-lt"/>
              <a:cs typeface="+mn-lt"/>
            </a:endParaRPr>
          </a:p>
          <a:p>
            <a:r>
              <a:rPr lang="en-US" sz="1800">
                <a:latin typeface="Franklin Gothic Book" panose="020B0503020102020204" pitchFamily="34" charset="0"/>
                <a:ea typeface="+mn-lt"/>
                <a:cs typeface="+mn-lt"/>
              </a:rPr>
              <a:t>The Student Accommodation Upload page will display. Follow each step on screen.</a:t>
            </a:r>
          </a:p>
          <a:p>
            <a:endParaRPr lang="en-US" sz="1800">
              <a:latin typeface="Franklin Gothic Book" panose="020B0503020102020204" pitchFamily="34" charset="0"/>
              <a:ea typeface="+mn-lt"/>
              <a:cs typeface="+mn-lt"/>
            </a:endParaRPr>
          </a:p>
          <a:p>
            <a:r>
              <a:rPr lang="en-US" sz="1800" b="1">
                <a:latin typeface="Franklin Gothic Book" panose="020B0503020102020204" pitchFamily="34" charset="0"/>
                <a:ea typeface="+mn-lt"/>
                <a:cs typeface="+mn-lt"/>
              </a:rPr>
              <a:t>Step 1: </a:t>
            </a:r>
            <a:r>
              <a:rPr lang="en-US" sz="1800">
                <a:latin typeface="Franklin Gothic Book" panose="020B0503020102020204" pitchFamily="34" charset="0"/>
                <a:ea typeface="+mn-lt"/>
                <a:cs typeface="+mn-lt"/>
              </a:rPr>
              <a:t>Click the button to download the template file. </a:t>
            </a:r>
            <a:endParaRPr lang="en-US" sz="1800">
              <a:ea typeface="+mn-lt"/>
              <a:cs typeface="+mn-lt"/>
            </a:endParaRPr>
          </a:p>
          <a:p>
            <a:pPr marL="514350" indent="-514350">
              <a:buAutoNum type="arabicPeriod"/>
            </a:pPr>
            <a:endParaRPr lang="en-US" sz="1800"/>
          </a:p>
          <a:p>
            <a:pPr marL="285750" indent="-285750">
              <a:buFont typeface="Arial"/>
              <a:buChar char="•"/>
            </a:pPr>
            <a:endParaRPr lang="en-US"/>
          </a:p>
          <a:p>
            <a:endParaRPr lang="en-US"/>
          </a:p>
        </p:txBody>
      </p:sp>
      <p:pic>
        <p:nvPicPr>
          <p:cNvPr id="5" name="Picture 5" descr="Graphical user interface, text, application, chat or text message&#10;&#10;Description automatically generated">
            <a:extLst>
              <a:ext uri="{FF2B5EF4-FFF2-40B4-BE49-F238E27FC236}">
                <a16:creationId xmlns:a16="http://schemas.microsoft.com/office/drawing/2014/main" id="{1233EFB5-AD48-96F8-45A7-29FBA29BA6C5}"/>
              </a:ext>
            </a:extLst>
          </p:cNvPr>
          <p:cNvPicPr>
            <a:picLocks noChangeAspect="1"/>
          </p:cNvPicPr>
          <p:nvPr/>
        </p:nvPicPr>
        <p:blipFill>
          <a:blip r:embed="rId2"/>
          <a:stretch>
            <a:fillRect/>
          </a:stretch>
        </p:blipFill>
        <p:spPr>
          <a:xfrm>
            <a:off x="3333212" y="1915322"/>
            <a:ext cx="2477576" cy="1513678"/>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040142B9-8A76-8E73-4F2F-DC8E9FB072F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Accommodations</a:t>
            </a:r>
          </a:p>
        </p:txBody>
      </p:sp>
      <p:pic>
        <p:nvPicPr>
          <p:cNvPr id="4" name="Picture 3">
            <a:extLst>
              <a:ext uri="{FF2B5EF4-FFF2-40B4-BE49-F238E27FC236}">
                <a16:creationId xmlns:a16="http://schemas.microsoft.com/office/drawing/2014/main" id="{C1D3E74F-07E6-14AA-1E62-25D460AF99D9}"/>
              </a:ext>
            </a:extLst>
          </p:cNvPr>
          <p:cNvPicPr>
            <a:picLocks noChangeAspect="1"/>
          </p:cNvPicPr>
          <p:nvPr/>
        </p:nvPicPr>
        <p:blipFill>
          <a:blip r:embed="rId3"/>
          <a:stretch>
            <a:fillRect/>
          </a:stretch>
        </p:blipFill>
        <p:spPr>
          <a:xfrm>
            <a:off x="2238375" y="4730432"/>
            <a:ext cx="4667250" cy="140017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598003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FF3A81-C0EA-4EA2-536A-4D29DEE7549E}"/>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Accommodations</a:t>
            </a:r>
          </a:p>
        </p:txBody>
      </p:sp>
      <p:sp>
        <p:nvSpPr>
          <p:cNvPr id="4" name="Content Placeholder 2">
            <a:extLst>
              <a:ext uri="{FF2B5EF4-FFF2-40B4-BE49-F238E27FC236}">
                <a16:creationId xmlns:a16="http://schemas.microsoft.com/office/drawing/2014/main" id="{0739F2B7-8EBD-F3FF-EAA1-B60D7662ECA0}"/>
              </a:ext>
            </a:extLst>
          </p:cNvPr>
          <p:cNvSpPr>
            <a:spLocks noGrp="1"/>
          </p:cNvSpPr>
          <p:nvPr>
            <p:ph sz="quarter" idx="10"/>
          </p:nvPr>
        </p:nvSpPr>
        <p:spPr>
          <a:xfrm>
            <a:off x="457200" y="1325880"/>
            <a:ext cx="8229600" cy="1762760"/>
          </a:xfrm>
        </p:spPr>
        <p:txBody>
          <a:bodyPr/>
          <a:lstStyle/>
          <a:p>
            <a:r>
              <a:rPr lang="en-US" sz="1800" b="1">
                <a:latin typeface="Franklin Gothic Book" panose="020B0503020102020204" pitchFamily="34" charset="0"/>
                <a:ea typeface="+mn-lt"/>
                <a:cs typeface="+mn-lt"/>
              </a:rPr>
              <a:t>Step 2:</a:t>
            </a:r>
            <a:r>
              <a:rPr lang="en-US" sz="1800">
                <a:latin typeface="Franklin Gothic Book" panose="020B0503020102020204" pitchFamily="34" charset="0"/>
                <a:ea typeface="+mn-lt"/>
                <a:cs typeface="+mn-lt"/>
              </a:rPr>
              <a:t> Open, edit, and save the file.</a:t>
            </a:r>
          </a:p>
          <a:p>
            <a:pPr marL="285750" indent="-285750">
              <a:buFont typeface="Arial" panose="020B0604020202020204" pitchFamily="34" charset="0"/>
              <a:buChar char="•"/>
            </a:pPr>
            <a:r>
              <a:rPr lang="en-US" sz="1800">
                <a:latin typeface="Franklin Gothic Book" panose="020B0503020102020204" pitchFamily="34" charset="0"/>
                <a:ea typeface="+mn-lt"/>
                <a:cs typeface="+mn-lt"/>
              </a:rPr>
              <a:t>Click the Template History in the upper right to download the template. </a:t>
            </a:r>
            <a:endParaRPr lang="en-US" sz="1800">
              <a:ea typeface="+mn-lt"/>
              <a:cs typeface="+mn-lt"/>
            </a:endParaRPr>
          </a:p>
          <a:p>
            <a:pPr marL="514350" indent="-514350">
              <a:buAutoNum type="arabicPeriod"/>
            </a:pPr>
            <a:endParaRPr lang="en-US" sz="1800"/>
          </a:p>
          <a:p>
            <a:pPr marL="285750" indent="-285750">
              <a:buFont typeface="Arial"/>
              <a:buChar char="•"/>
            </a:pPr>
            <a:endParaRPr lang="en-US"/>
          </a:p>
          <a:p>
            <a:endParaRPr lang="en-US"/>
          </a:p>
        </p:txBody>
      </p:sp>
      <p:pic>
        <p:nvPicPr>
          <p:cNvPr id="9" name="Picture 8">
            <a:extLst>
              <a:ext uri="{FF2B5EF4-FFF2-40B4-BE49-F238E27FC236}">
                <a16:creationId xmlns:a16="http://schemas.microsoft.com/office/drawing/2014/main" id="{63D720A5-612B-9780-F06E-F9CA171C0D7F}"/>
              </a:ext>
            </a:extLst>
          </p:cNvPr>
          <p:cNvPicPr>
            <a:picLocks noChangeAspect="1"/>
          </p:cNvPicPr>
          <p:nvPr/>
        </p:nvPicPr>
        <p:blipFill>
          <a:blip r:embed="rId2"/>
          <a:srcRect b="33219"/>
          <a:stretch/>
        </p:blipFill>
        <p:spPr>
          <a:xfrm>
            <a:off x="1143000" y="2207260"/>
            <a:ext cx="6858000" cy="945373"/>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9C60F712-C158-A92D-1710-81CD3153295E}"/>
              </a:ext>
            </a:extLst>
          </p:cNvPr>
          <p:cNvSpPr/>
          <p:nvPr/>
        </p:nvSpPr>
        <p:spPr>
          <a:xfrm>
            <a:off x="5842000" y="2719280"/>
            <a:ext cx="1099820" cy="36936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E90325B-BE19-0C95-3DC6-944E702C4098}"/>
              </a:ext>
            </a:extLst>
          </p:cNvPr>
          <p:cNvSpPr txBox="1"/>
          <p:nvPr/>
        </p:nvSpPr>
        <p:spPr>
          <a:xfrm>
            <a:off x="457200" y="3349200"/>
            <a:ext cx="8016240" cy="369332"/>
          </a:xfrm>
          <a:prstGeom prst="rect">
            <a:avLst/>
          </a:prstGeom>
          <a:noFill/>
        </p:spPr>
        <p:txBody>
          <a:bodyPr wrap="square" rtlCol="0">
            <a:spAutoFit/>
          </a:bodyPr>
          <a:lstStyle/>
          <a:p>
            <a:pPr marL="285750" indent="-285750">
              <a:buFont typeface="Arial" panose="020B0604020202020204" pitchFamily="34" charset="0"/>
              <a:buChar char="•"/>
            </a:pPr>
            <a:r>
              <a:rPr lang="en-US">
                <a:latin typeface="+mj-lt"/>
              </a:rPr>
              <a:t>Click the download icon next to the file name.</a:t>
            </a:r>
          </a:p>
        </p:txBody>
      </p:sp>
      <p:pic>
        <p:nvPicPr>
          <p:cNvPr id="13" name="Picture 12">
            <a:extLst>
              <a:ext uri="{FF2B5EF4-FFF2-40B4-BE49-F238E27FC236}">
                <a16:creationId xmlns:a16="http://schemas.microsoft.com/office/drawing/2014/main" id="{BD68A4BE-7188-0457-ED03-97C5E1E91780}"/>
              </a:ext>
            </a:extLst>
          </p:cNvPr>
          <p:cNvPicPr>
            <a:picLocks noChangeAspect="1"/>
          </p:cNvPicPr>
          <p:nvPr/>
        </p:nvPicPr>
        <p:blipFill>
          <a:blip r:embed="rId3"/>
          <a:stretch>
            <a:fillRect/>
          </a:stretch>
        </p:blipFill>
        <p:spPr>
          <a:xfrm>
            <a:off x="1143000" y="3664653"/>
            <a:ext cx="6858000" cy="2420163"/>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89E99A11-9C72-6DD6-E82C-FDD53BA79E1D}"/>
              </a:ext>
            </a:extLst>
          </p:cNvPr>
          <p:cNvSpPr/>
          <p:nvPr/>
        </p:nvSpPr>
        <p:spPr>
          <a:xfrm>
            <a:off x="2386116" y="5743366"/>
            <a:ext cx="316443" cy="2803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7072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309800-166F-5A3E-3763-97175201849B}"/>
              </a:ext>
            </a:extLst>
          </p:cNvPr>
          <p:cNvSpPr>
            <a:spLocks noGrp="1"/>
          </p:cNvSpPr>
          <p:nvPr>
            <p:ph sz="quarter" idx="10"/>
          </p:nvPr>
        </p:nvSpPr>
        <p:spPr>
          <a:xfrm>
            <a:off x="457200" y="1325880"/>
            <a:ext cx="8229600" cy="4036380"/>
          </a:xfrm>
        </p:spPr>
        <p:txBody>
          <a:bodyPr/>
          <a:lstStyle/>
          <a:p>
            <a:r>
              <a:rPr lang="en-US" sz="1800" b="1">
                <a:latin typeface="Franklin Gothic Book" panose="020B0503020102020204" pitchFamily="34" charset="0"/>
              </a:rPr>
              <a:t>Step 2 (cont.)</a:t>
            </a:r>
          </a:p>
          <a:p>
            <a:pPr marL="285750" indent="-285750">
              <a:buFont typeface="Arial" panose="020B0604020202020204" pitchFamily="34" charset="0"/>
              <a:buChar char="•"/>
            </a:pPr>
            <a:r>
              <a:rPr lang="en-US" sz="1800">
                <a:latin typeface="Franklin Gothic Book" panose="020B0503020102020204" pitchFamily="34" charset="0"/>
              </a:rPr>
              <a:t>Open the file. </a:t>
            </a:r>
          </a:p>
          <a:p>
            <a:pPr marL="285750" indent="-285750">
              <a:buFont typeface="Arial" panose="020B0604020202020204" pitchFamily="34" charset="0"/>
              <a:buChar char="•"/>
            </a:pPr>
            <a:r>
              <a:rPr lang="en-US" sz="1800">
                <a:latin typeface="Franklin Gothic Book" panose="020B0503020102020204" pitchFamily="34" charset="0"/>
              </a:rPr>
              <a:t>For each selected student, there will be two rows, one for mathematics and science and one for ELA.</a:t>
            </a:r>
          </a:p>
          <a:p>
            <a:pPr marL="1028700" lvl="1">
              <a:buFont typeface="Arial" panose="020B0604020202020204" pitchFamily="34" charset="0"/>
              <a:buChar char="•"/>
            </a:pPr>
            <a:endParaRPr lang="en-US" sz="1400">
              <a:latin typeface="Franklin Gothic Book" panose="020B0503020102020204" pitchFamily="34" charset="0"/>
            </a:endParaRPr>
          </a:p>
          <a:p>
            <a:pPr marL="1028700" lvl="1">
              <a:buFont typeface="Arial" panose="020B0604020202020204" pitchFamily="34" charset="0"/>
              <a:buChar char="•"/>
            </a:pPr>
            <a:endParaRPr lang="en-US" sz="1400">
              <a:latin typeface="Franklin Gothic Book" panose="020B0503020102020204" pitchFamily="34" charset="0"/>
            </a:endParaRPr>
          </a:p>
          <a:p>
            <a:pPr marL="1028700" lvl="1">
              <a:buFont typeface="Arial" panose="020B0604020202020204" pitchFamily="34" charset="0"/>
              <a:buChar char="•"/>
            </a:pPr>
            <a:endParaRPr lang="en-US" sz="1400">
              <a:latin typeface="Franklin Gothic Book" panose="020B0503020102020204" pitchFamily="34" charset="0"/>
            </a:endParaRPr>
          </a:p>
          <a:p>
            <a:pPr marL="1028700" lvl="1">
              <a:buFont typeface="Arial" panose="020B0604020202020204" pitchFamily="34" charset="0"/>
              <a:buChar char="•"/>
            </a:pPr>
            <a:endParaRPr lang="en-US" sz="1400">
              <a:latin typeface="Franklin Gothic Book" panose="020B0503020102020204" pitchFamily="34" charset="0"/>
            </a:endParaRPr>
          </a:p>
          <a:p>
            <a:pPr marL="1028700" lvl="1">
              <a:buFont typeface="Arial" panose="020B0604020202020204" pitchFamily="34" charset="0"/>
              <a:buChar char="•"/>
            </a:pPr>
            <a:endParaRPr lang="en-US" sz="1400">
              <a:latin typeface="Franklin Gothic Book" panose="020B0503020102020204" pitchFamily="34" charset="0"/>
            </a:endParaRPr>
          </a:p>
          <a:p>
            <a:pPr marL="1028700" lvl="1">
              <a:buFont typeface="Arial" panose="020B0604020202020204" pitchFamily="34" charset="0"/>
              <a:buChar char="•"/>
            </a:pPr>
            <a:endParaRPr lang="en-US" sz="1400">
              <a:latin typeface="Franklin Gothic Book" panose="020B0503020102020204" pitchFamily="34" charset="0"/>
            </a:endParaRPr>
          </a:p>
          <a:p>
            <a:pPr marL="285750" indent="-285750">
              <a:buFont typeface="Arial" panose="020B0604020202020204" pitchFamily="34" charset="0"/>
              <a:buChar char="•"/>
            </a:pPr>
            <a:r>
              <a:rPr lang="en-US" sz="1800">
                <a:latin typeface="Franklin Gothic Book" panose="020B0503020102020204" pitchFamily="34" charset="0"/>
              </a:rPr>
              <a:t>Add a “1” to each accommodation or designated support that should be assigned to the student. If a student requires the accommodation in all content areas, be sure to indicate in both rows. </a:t>
            </a:r>
          </a:p>
          <a:p>
            <a:pPr marL="1028700" lvl="1">
              <a:buFont typeface="Arial" panose="020B0604020202020204" pitchFamily="34" charset="0"/>
              <a:buChar char="•"/>
            </a:pPr>
            <a:r>
              <a:rPr lang="en-US" sz="1800">
                <a:latin typeface="Franklin Gothic Book" panose="020B0503020102020204" pitchFamily="34" charset="0"/>
              </a:rPr>
              <a:t>In the Temporary Accommodation field, enter a text description of the accommodation.</a:t>
            </a:r>
          </a:p>
          <a:p>
            <a:pPr marL="285750" indent="-285750">
              <a:buFont typeface="Arial" panose="020B0604020202020204" pitchFamily="34" charset="0"/>
              <a:buChar char="•"/>
            </a:pPr>
            <a:r>
              <a:rPr lang="en-US" sz="1800">
                <a:latin typeface="Franklin Gothic Book" panose="020B0503020102020204" pitchFamily="34" charset="0"/>
              </a:rPr>
              <a:t>Save the updated file as a csv. </a:t>
            </a:r>
          </a:p>
          <a:p>
            <a:pPr marL="285750" indent="-285750">
              <a:buFont typeface="Arial" panose="020B0604020202020204" pitchFamily="34" charset="0"/>
              <a:buChar char="•"/>
            </a:pPr>
            <a:endParaRPr lang="en-US" sz="1800">
              <a:latin typeface="Franklin Gothic Book" panose="020B0503020102020204" pitchFamily="34" charset="0"/>
            </a:endParaRPr>
          </a:p>
        </p:txBody>
      </p:sp>
      <p:sp>
        <p:nvSpPr>
          <p:cNvPr id="6" name="Title 4">
            <a:extLst>
              <a:ext uri="{FF2B5EF4-FFF2-40B4-BE49-F238E27FC236}">
                <a16:creationId xmlns:a16="http://schemas.microsoft.com/office/drawing/2014/main" id="{DFDF71F1-097A-2FB4-9F42-AFC5D541DFB7}"/>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Accommodations</a:t>
            </a:r>
          </a:p>
        </p:txBody>
      </p:sp>
      <p:pic>
        <p:nvPicPr>
          <p:cNvPr id="4" name="Picture 3">
            <a:extLst>
              <a:ext uri="{FF2B5EF4-FFF2-40B4-BE49-F238E27FC236}">
                <a16:creationId xmlns:a16="http://schemas.microsoft.com/office/drawing/2014/main" id="{6F0CF560-5284-383F-2B70-772276388574}"/>
              </a:ext>
            </a:extLst>
          </p:cNvPr>
          <p:cNvPicPr>
            <a:picLocks noChangeAspect="1"/>
          </p:cNvPicPr>
          <p:nvPr/>
        </p:nvPicPr>
        <p:blipFill>
          <a:blip r:embed="rId2"/>
          <a:stretch>
            <a:fillRect/>
          </a:stretch>
        </p:blipFill>
        <p:spPr>
          <a:xfrm>
            <a:off x="1143000" y="2675429"/>
            <a:ext cx="6858000" cy="1337281"/>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9094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68D32-F5A9-D6C0-A2A7-18438D57F4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03995B-4668-29A5-3659-45E9B262AB71}"/>
              </a:ext>
            </a:extLst>
          </p:cNvPr>
          <p:cNvSpPr>
            <a:spLocks noGrp="1"/>
          </p:cNvSpPr>
          <p:nvPr>
            <p:ph sz="quarter" idx="10"/>
          </p:nvPr>
        </p:nvSpPr>
        <p:spPr>
          <a:xfrm>
            <a:off x="457200" y="1325880"/>
            <a:ext cx="8229600" cy="4036380"/>
          </a:xfrm>
        </p:spPr>
        <p:txBody>
          <a:bodyPr/>
          <a:lstStyle/>
          <a:p>
            <a:r>
              <a:rPr lang="en-US" sz="1800" b="1">
                <a:latin typeface="Franklin Gothic Book" panose="020B0503020102020204" pitchFamily="34" charset="0"/>
              </a:rPr>
              <a:t>Step 3: </a:t>
            </a:r>
            <a:r>
              <a:rPr lang="en-US" sz="1800">
                <a:latin typeface="Franklin Gothic Book" panose="020B0503020102020204" pitchFamily="34" charset="0"/>
              </a:rPr>
              <a:t>Upload the modified file into ADAM.</a:t>
            </a:r>
          </a:p>
          <a:p>
            <a:endParaRPr lang="en-US" sz="1800">
              <a:latin typeface="Franklin Gothic Book" panose="020B0503020102020204" pitchFamily="34" charset="0"/>
            </a:endParaRPr>
          </a:p>
          <a:p>
            <a:endParaRPr lang="en-US" sz="1800">
              <a:latin typeface="Franklin Gothic Book" panose="020B0503020102020204" pitchFamily="34" charset="0"/>
            </a:endParaRPr>
          </a:p>
          <a:p>
            <a:endParaRPr lang="en-US" sz="1200">
              <a:latin typeface="Franklin Gothic Book" panose="020B0503020102020204" pitchFamily="34" charset="0"/>
            </a:endParaRPr>
          </a:p>
          <a:p>
            <a:endParaRPr lang="en-US" sz="1800">
              <a:latin typeface="Franklin Gothic Book" panose="020B0503020102020204" pitchFamily="34" charset="0"/>
            </a:endParaRPr>
          </a:p>
          <a:p>
            <a:r>
              <a:rPr lang="en-US" sz="1800">
                <a:latin typeface="Franklin Gothic Book" panose="020B0503020102020204" pitchFamily="34" charset="0"/>
              </a:rPr>
              <a:t>Click the Upload History button in the upper right to view the status of your accommodation upload. The Upload History page will display the file name, number of student profiles modified, status, import percentage, the user who uploaded the file, and the date and time the file was uploaded. </a:t>
            </a:r>
          </a:p>
          <a:p>
            <a:endParaRPr lang="en-US" sz="1800">
              <a:latin typeface="Franklin Gothic Book" panose="020B0503020102020204" pitchFamily="34" charset="0"/>
            </a:endParaRPr>
          </a:p>
          <a:p>
            <a:endParaRPr lang="en-US" sz="1800">
              <a:latin typeface="Franklin Gothic Book" panose="020B0503020102020204" pitchFamily="34" charset="0"/>
            </a:endParaRPr>
          </a:p>
          <a:p>
            <a:pPr marL="285750" indent="-285750">
              <a:buFont typeface="Arial" panose="020B0604020202020204" pitchFamily="34" charset="0"/>
              <a:buChar char="•"/>
            </a:pPr>
            <a:endParaRPr lang="en-US" sz="1800">
              <a:latin typeface="Franklin Gothic Book" panose="020B0503020102020204" pitchFamily="34" charset="0"/>
            </a:endParaRPr>
          </a:p>
        </p:txBody>
      </p:sp>
      <p:sp>
        <p:nvSpPr>
          <p:cNvPr id="6" name="Title 4">
            <a:extLst>
              <a:ext uri="{FF2B5EF4-FFF2-40B4-BE49-F238E27FC236}">
                <a16:creationId xmlns:a16="http://schemas.microsoft.com/office/drawing/2014/main" id="{31FDF1AE-8509-AD8F-E2FF-48CFFC7F2FF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Accommodations</a:t>
            </a:r>
          </a:p>
        </p:txBody>
      </p:sp>
      <p:pic>
        <p:nvPicPr>
          <p:cNvPr id="5" name="Picture 4">
            <a:extLst>
              <a:ext uri="{FF2B5EF4-FFF2-40B4-BE49-F238E27FC236}">
                <a16:creationId xmlns:a16="http://schemas.microsoft.com/office/drawing/2014/main" id="{A8FE9D4A-BE4D-94EF-C969-D6A07FA7F5D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00580" y="1693283"/>
            <a:ext cx="4942840" cy="1050088"/>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EC6C435-B6A2-11E0-EA36-CE8668523353}"/>
              </a:ext>
            </a:extLst>
          </p:cNvPr>
          <p:cNvPicPr>
            <a:picLocks noChangeAspect="1"/>
          </p:cNvPicPr>
          <p:nvPr/>
        </p:nvPicPr>
        <p:blipFill>
          <a:blip r:embed="rId3"/>
          <a:stretch>
            <a:fillRect/>
          </a:stretch>
        </p:blipFill>
        <p:spPr>
          <a:xfrm>
            <a:off x="1752600" y="4114630"/>
            <a:ext cx="5638800" cy="2077677"/>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9055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A61F34-655B-9E3E-ADBE-B212413D78A6}"/>
              </a:ext>
            </a:extLst>
          </p:cNvPr>
          <p:cNvSpPr>
            <a:spLocks noGrp="1"/>
          </p:cNvSpPr>
          <p:nvPr>
            <p:ph sz="quarter" idx="10"/>
          </p:nvPr>
        </p:nvSpPr>
        <p:spPr>
          <a:xfrm>
            <a:off x="457200" y="1325880"/>
            <a:ext cx="8229600" cy="955040"/>
          </a:xfrm>
        </p:spPr>
        <p:txBody>
          <a:bodyPr/>
          <a:lstStyle/>
          <a:p>
            <a:r>
              <a:rPr lang="en-US" sz="1800">
                <a:latin typeface="Franklin Gothic Book" panose="020B0503020102020204" pitchFamily="34" charset="0"/>
                <a:ea typeface="+mn-lt"/>
                <a:cs typeface="+mn-lt"/>
              </a:rPr>
              <a:t>Accommodations can also be added and editing manually. Follow the steps to edit the student’s profile, then select Accommodations from left user set up navigation. </a:t>
            </a:r>
          </a:p>
          <a:p>
            <a:endParaRPr lang="en-US" sz="1800" b="1">
              <a:latin typeface="Franklin Gothic Book" panose="020B0503020102020204" pitchFamily="34" charset="0"/>
              <a:ea typeface="+mn-lt"/>
              <a:cs typeface="+mn-lt"/>
            </a:endParaRPr>
          </a:p>
          <a:p>
            <a:r>
              <a:rPr lang="en-US" sz="1800">
                <a:latin typeface="+mj-lt"/>
                <a:ea typeface="+mn-lt"/>
                <a:cs typeface="+mn-lt"/>
              </a:rPr>
              <a:t>Set the toggle to Edit and complete the form. There are three columns – Math/Science, Apply to All, and ELA. Check or select accommodations and designated supports in the appropriate content column. </a:t>
            </a:r>
            <a:endParaRPr lang="en-US" sz="1800"/>
          </a:p>
          <a:p>
            <a:pPr marL="285750" indent="-285750">
              <a:buFont typeface="Arial"/>
              <a:buChar char="•"/>
            </a:pPr>
            <a:endParaRPr lang="en-US"/>
          </a:p>
          <a:p>
            <a:endParaRPr lang="en-US"/>
          </a:p>
        </p:txBody>
      </p:sp>
      <p:pic>
        <p:nvPicPr>
          <p:cNvPr id="4" name="Picture 4">
            <a:extLst>
              <a:ext uri="{FF2B5EF4-FFF2-40B4-BE49-F238E27FC236}">
                <a16:creationId xmlns:a16="http://schemas.microsoft.com/office/drawing/2014/main" id="{E04BC0C5-F1FB-3260-184E-6F3BE51A5EB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88831" y="3477427"/>
            <a:ext cx="6566337" cy="219930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2CB15B69-D736-B0BE-8764-064B5E406C70}"/>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Edit Accommodations</a:t>
            </a:r>
          </a:p>
        </p:txBody>
      </p:sp>
    </p:spTree>
    <p:extLst>
      <p:ext uri="{BB962C8B-B14F-4D97-AF65-F5344CB8AC3E}">
        <p14:creationId xmlns:p14="http://schemas.microsoft.com/office/powerpoint/2010/main" val="17580738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91CC-CD37-A596-6B57-0399672A1B4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E5B75979-8A9F-C70C-BFF6-576F43D392C5}"/>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Creating Classes</a:t>
            </a:r>
          </a:p>
        </p:txBody>
      </p:sp>
    </p:spTree>
    <p:extLst>
      <p:ext uri="{BB962C8B-B14F-4D97-AF65-F5344CB8AC3E}">
        <p14:creationId xmlns:p14="http://schemas.microsoft.com/office/powerpoint/2010/main" val="8245914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7BCCD4-092B-DCB5-8FD1-CA2F9CC6727E}"/>
              </a:ext>
            </a:extLst>
          </p:cNvPr>
          <p:cNvSpPr txBox="1"/>
          <p:nvPr/>
        </p:nvSpPr>
        <p:spPr>
          <a:xfrm>
            <a:off x="457200" y="1325880"/>
            <a:ext cx="82759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From the Class Config page, click the Create New button in the upper right to create a new class. </a:t>
            </a: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6" name="Title 4">
            <a:extLst>
              <a:ext uri="{FF2B5EF4-FFF2-40B4-BE49-F238E27FC236}">
                <a16:creationId xmlns:a16="http://schemas.microsoft.com/office/drawing/2014/main" id="{7319D775-535D-8E30-8A86-A4DD37B6DF3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Class</a:t>
            </a:r>
          </a:p>
        </p:txBody>
      </p:sp>
      <p:pic>
        <p:nvPicPr>
          <p:cNvPr id="8" name="Picture 7">
            <a:extLst>
              <a:ext uri="{FF2B5EF4-FFF2-40B4-BE49-F238E27FC236}">
                <a16:creationId xmlns:a16="http://schemas.microsoft.com/office/drawing/2014/main" id="{B15DCA05-08D0-32BB-D38B-8AD208E25332}"/>
              </a:ext>
            </a:extLst>
          </p:cNvPr>
          <p:cNvPicPr>
            <a:picLocks noChangeAspect="1"/>
          </p:cNvPicPr>
          <p:nvPr/>
        </p:nvPicPr>
        <p:blipFill>
          <a:blip r:embed="rId2"/>
          <a:stretch>
            <a:fillRect/>
          </a:stretch>
        </p:blipFill>
        <p:spPr>
          <a:xfrm>
            <a:off x="1143000" y="2330302"/>
            <a:ext cx="6858000" cy="2197395"/>
          </a:xfrm>
          <a:prstGeom prst="rect">
            <a:avLst/>
          </a:prstGeom>
          <a:ln>
            <a:solidFill>
              <a:schemeClr val="bg1">
                <a:lumMod val="95000"/>
              </a:schemeClr>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29724BF2-A87F-6E47-F741-EEF5B9BAF052}"/>
              </a:ext>
            </a:extLst>
          </p:cNvPr>
          <p:cNvSpPr/>
          <p:nvPr/>
        </p:nvSpPr>
        <p:spPr>
          <a:xfrm>
            <a:off x="6792630" y="2386013"/>
            <a:ext cx="874206" cy="26608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342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D0A61-C3C6-1589-4E52-B1E1DC7A07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F727BF-A632-2FF6-DBB5-33F3F121A9F4}"/>
              </a:ext>
            </a:extLst>
          </p:cNvPr>
          <p:cNvSpPr txBox="1"/>
          <p:nvPr/>
        </p:nvSpPr>
        <p:spPr>
          <a:xfrm>
            <a:off x="457200" y="1325880"/>
            <a:ext cx="8275951"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Complete all fields on the Class Setup page.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Title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Class Code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Location</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Class Type (homeroom or scheduled)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School</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Course (grade</a:t>
            </a:r>
            <a:r>
              <a:rPr lang="en-US">
                <a:solidFill>
                  <a:prstClr val="black"/>
                </a:solidFill>
                <a:latin typeface="Franklin Gothic Book" panose="020B0503020102020204" pitchFamily="34" charset="0"/>
                <a:cs typeface="Arial"/>
              </a:rPr>
              <a:t>)</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Academic Session</a:t>
            </a:r>
            <a:endParaRPr lang="en-US">
              <a:solidFill>
                <a:prstClr val="black"/>
              </a:solidFill>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Sourced ID</a:t>
            </a:r>
            <a:r>
              <a:rPr lang="en-US">
                <a:solidFill>
                  <a:prstClr val="black"/>
                </a:solidFill>
                <a:latin typeface="Franklin Gothic Book" panose="020B0503020102020204" pitchFamily="34" charset="0"/>
                <a:cs typeface="Arial"/>
              </a:rPr>
              <a:t> (must be unique)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Subject(s)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solidFill>
                  <a:prstClr val="black"/>
                </a:solidFill>
                <a:latin typeface="Franklin Gothic Book" panose="020B0503020102020204" pitchFamily="34" charset="0"/>
                <a:cs typeface="Arial"/>
              </a:rPr>
              <a:t>Grade(s)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Period(s)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a:solidFill>
                <a:prstClr val="black"/>
              </a:solidFill>
              <a:latin typeface="Franklin Gothic Book" panose="020B0503020102020204" pitchFamily="34" charset="0"/>
              <a:cs typeface="Arial"/>
            </a:endParaRPr>
          </a:p>
          <a:p>
            <a:pPr marR="0" lvl="0" algn="l" defTabSz="914400" rtl="0" eaLnBrk="1" fontAlgn="base" latinLnBrk="0" hangingPunct="1">
              <a:lnSpc>
                <a:spcPct val="100000"/>
              </a:lnSpc>
              <a:spcBef>
                <a:spcPct val="0"/>
              </a:spcBef>
              <a:spcAft>
                <a:spcPct val="0"/>
              </a:spcAft>
              <a:buClrTx/>
              <a:buSzTx/>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rPr>
              <a:t>Class naming convention:</a:t>
            </a:r>
          </a:p>
          <a:p>
            <a:pPr marL="285750" indent="-285750">
              <a:buFont typeface="Arial"/>
              <a:buChar char="•"/>
              <a:defRPr/>
            </a:pPr>
            <a:r>
              <a:rPr lang="en-US">
                <a:solidFill>
                  <a:prstClr val="black"/>
                </a:solidFill>
                <a:latin typeface="Franklin Gothic Book" panose="020B0503020102020204" pitchFamily="34" charset="0"/>
                <a:cs typeface="Arial"/>
              </a:rPr>
              <a:t>This naming convention should help you identify these students and classes</a:t>
            </a:r>
          </a:p>
          <a:p>
            <a:pPr marL="285750" indent="-285750">
              <a:buFont typeface="Arial"/>
              <a:buChar char="•"/>
              <a:defRPr/>
            </a:pPr>
            <a:r>
              <a:rPr lang="en-US">
                <a:solidFill>
                  <a:prstClr val="black"/>
                </a:solidFill>
                <a:latin typeface="Franklin Gothic Book" panose="020B0503020102020204" pitchFamily="34" charset="0"/>
                <a:cs typeface="Arial"/>
              </a:rPr>
              <a:t>Should be meaningful for the Proctor</a:t>
            </a:r>
          </a:p>
          <a:p>
            <a:pPr marL="285750" indent="-285750">
              <a:buFont typeface="Arial"/>
              <a:buChar char="•"/>
              <a:defRPr/>
            </a:pPr>
            <a:r>
              <a:rPr lang="en-US">
                <a:solidFill>
                  <a:prstClr val="black"/>
                </a:solidFill>
                <a:latin typeface="Franklin Gothic Book" panose="020B0503020102020204" pitchFamily="34" charset="0"/>
                <a:cs typeface="Arial"/>
              </a:rPr>
              <a:t>Consider subject, grade, school, teacher name, class period, time</a:t>
            </a:r>
          </a:p>
          <a:p>
            <a:pPr marL="285750" indent="-285750">
              <a:buFont typeface="Arial"/>
              <a:buChar char="•"/>
              <a:defRPr/>
            </a:pPr>
            <a:r>
              <a:rPr lang="en-US">
                <a:solidFill>
                  <a:prstClr val="black"/>
                </a:solidFill>
                <a:latin typeface="Franklin Gothic Book" panose="020B0503020102020204" pitchFamily="34" charset="0"/>
                <a:cs typeface="Arial"/>
              </a:rPr>
              <a:t>Example: ELA Grade 3 Teacher A Period 2 10am</a:t>
            </a:r>
          </a:p>
          <a:p>
            <a:pPr marR="0" lvl="0" algn="l" defTabSz="914400" rtl="0" eaLnBrk="1" fontAlgn="base" latinLnBrk="0" hangingPunct="1">
              <a:lnSpc>
                <a:spcPct val="100000"/>
              </a:lnSpc>
              <a:spcBef>
                <a:spcPct val="0"/>
              </a:spcBef>
              <a:spcAft>
                <a:spcPct val="0"/>
              </a:spcAft>
              <a:buClrTx/>
              <a:buSzTx/>
              <a:tabLst/>
              <a:defRPr/>
            </a:pPr>
            <a:endParaRPr kumimoji="0" lang="en-US" b="1"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6" name="Title 4">
            <a:extLst>
              <a:ext uri="{FF2B5EF4-FFF2-40B4-BE49-F238E27FC236}">
                <a16:creationId xmlns:a16="http://schemas.microsoft.com/office/drawing/2014/main" id="{F5EEC05E-8B90-E29E-741E-9396ECC7827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Class</a:t>
            </a:r>
          </a:p>
        </p:txBody>
      </p:sp>
      <p:pic>
        <p:nvPicPr>
          <p:cNvPr id="4" name="Picture 3">
            <a:extLst>
              <a:ext uri="{FF2B5EF4-FFF2-40B4-BE49-F238E27FC236}">
                <a16:creationId xmlns:a16="http://schemas.microsoft.com/office/drawing/2014/main" id="{64E81D1E-517E-D331-97AA-C988F13391F0}"/>
              </a:ext>
            </a:extLst>
          </p:cNvPr>
          <p:cNvPicPr>
            <a:picLocks noChangeAspect="1"/>
          </p:cNvPicPr>
          <p:nvPr/>
        </p:nvPicPr>
        <p:blipFill>
          <a:blip r:embed="rId3"/>
          <a:stretch>
            <a:fillRect/>
          </a:stretch>
        </p:blipFill>
        <p:spPr>
          <a:xfrm>
            <a:off x="4654786" y="1785620"/>
            <a:ext cx="4032014" cy="3286760"/>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1060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C3907-9DE9-5A00-AC4F-E06A2EF52DF8}"/>
              </a:ext>
            </a:extLst>
          </p:cNvPr>
          <p:cNvSpPr txBox="1"/>
          <p:nvPr/>
        </p:nvSpPr>
        <p:spPr>
          <a:xfrm>
            <a:off x="457200" y="1325880"/>
            <a:ext cx="82296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Use the plus sign to assign teacher(s) to the class. You can add students manually from this page or add them via the Quick Class Upload. </a:t>
            </a:r>
          </a:p>
          <a:p>
            <a:pPr>
              <a:defRPr/>
            </a:pPr>
            <a:endParaRPr lang="en-US">
              <a:solidFill>
                <a:prstClr val="black"/>
              </a:solidFill>
              <a:latin typeface="Franklin Gothic Book" panose="020B0503020102020204" pitchFamily="34" charset="0"/>
              <a:cs typeface="Arial"/>
            </a:endParaRPr>
          </a:p>
          <a:p>
            <a:pPr>
              <a:defRPr/>
            </a:pPr>
            <a:r>
              <a:rPr lang="en-US">
                <a:solidFill>
                  <a:prstClr val="black"/>
                </a:solidFill>
                <a:latin typeface="Franklin Gothic Book" panose="020B0503020102020204" pitchFamily="34" charset="0"/>
                <a:cs typeface="Arial"/>
              </a:rPr>
              <a:t>Click Submit to save the new class. </a:t>
            </a:r>
          </a:p>
        </p:txBody>
      </p:sp>
      <p:sp>
        <p:nvSpPr>
          <p:cNvPr id="4" name="Title 4">
            <a:extLst>
              <a:ext uri="{FF2B5EF4-FFF2-40B4-BE49-F238E27FC236}">
                <a16:creationId xmlns:a16="http://schemas.microsoft.com/office/drawing/2014/main" id="{CD6F1078-12C6-46C5-6F14-FE86A1ADC7D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Class</a:t>
            </a:r>
          </a:p>
        </p:txBody>
      </p:sp>
      <p:pic>
        <p:nvPicPr>
          <p:cNvPr id="5" name="Picture 4">
            <a:extLst>
              <a:ext uri="{FF2B5EF4-FFF2-40B4-BE49-F238E27FC236}">
                <a16:creationId xmlns:a16="http://schemas.microsoft.com/office/drawing/2014/main" id="{B2A138DA-BCB8-76DB-07FD-3FE54CA09918}"/>
              </a:ext>
            </a:extLst>
          </p:cNvPr>
          <p:cNvPicPr>
            <a:picLocks noChangeAspect="1"/>
          </p:cNvPicPr>
          <p:nvPr/>
        </p:nvPicPr>
        <p:blipFill>
          <a:blip r:embed="rId2"/>
          <a:stretch>
            <a:fillRect/>
          </a:stretch>
        </p:blipFill>
        <p:spPr>
          <a:xfrm>
            <a:off x="1143000" y="2786769"/>
            <a:ext cx="6858000" cy="253549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626840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83B4-49CE-F524-428B-607A19DF81E0}"/>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87A1B9C-0724-0A8D-0B7C-E04C02686763}"/>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Assigning Students to Classes</a:t>
            </a:r>
          </a:p>
        </p:txBody>
      </p:sp>
    </p:spTree>
    <p:extLst>
      <p:ext uri="{BB962C8B-B14F-4D97-AF65-F5344CB8AC3E}">
        <p14:creationId xmlns:p14="http://schemas.microsoft.com/office/powerpoint/2010/main" val="1800017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VTCAP Assessments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5048305"/>
          </a:xfrm>
          <a:prstGeom prst="rect">
            <a:avLst/>
          </a:prstGeom>
          <a:noFill/>
        </p:spPr>
        <p:txBody>
          <a:bodyPr wrap="square">
            <a:spAutoFit/>
          </a:bodyPr>
          <a:lstStyle/>
          <a:p>
            <a:pPr>
              <a:lnSpc>
                <a:spcPct val="120000"/>
              </a:lnSpc>
            </a:pPr>
            <a:r>
              <a:rPr lang="en-US" b="1">
                <a:latin typeface="Franklin Gothic Book" panose="020B0503020102020204" pitchFamily="34" charset="0"/>
                <a:cs typeface="Calibri"/>
              </a:rPr>
              <a:t>Grades and Contents</a:t>
            </a:r>
            <a:endParaRPr lang="en-US" sz="1800" b="1">
              <a:latin typeface="Franklin Gothic Book" panose="020B0503020102020204" pitchFamily="34" charset="0"/>
              <a:cs typeface="Calibri"/>
            </a:endParaRP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English language arts, grades 3–9</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Mathematics, grades 3–9</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S</a:t>
            </a:r>
            <a:r>
              <a:rPr lang="en-US" sz="1800">
                <a:latin typeface="Franklin Gothic Book" panose="020B0503020102020204" pitchFamily="34" charset="0"/>
                <a:cs typeface="Calibri"/>
              </a:rPr>
              <a:t>cience, grades 5, 8, and 11</a:t>
            </a:r>
          </a:p>
          <a:p>
            <a:pPr>
              <a:lnSpc>
                <a:spcPct val="120000"/>
              </a:lnSpc>
            </a:pPr>
            <a:r>
              <a:rPr lang="en-US" b="1">
                <a:latin typeface="Franklin Gothic Book" panose="020B0503020102020204" pitchFamily="34" charset="0"/>
                <a:cs typeface="Calibri"/>
              </a:rPr>
              <a:t>Format</a:t>
            </a:r>
          </a:p>
          <a:p>
            <a:pPr marL="285750" indent="-285750">
              <a:lnSpc>
                <a:spcPct val="120000"/>
              </a:lnSpc>
              <a:buFont typeface="Arial" panose="020B0604020202020204" pitchFamily="34" charset="0"/>
              <a:buChar char="•"/>
            </a:pPr>
            <a:r>
              <a:rPr lang="en-US">
                <a:latin typeface="Franklin Gothic Book" panose="020B0503020102020204" pitchFamily="34" charset="0"/>
                <a:cs typeface="Calibri"/>
              </a:rPr>
              <a:t>Adaptive, computer-based test (CBT) – primary mode of administration</a:t>
            </a:r>
          </a:p>
          <a:p>
            <a:pPr marL="285750" indent="-285750">
              <a:lnSpc>
                <a:spcPct val="120000"/>
              </a:lnSpc>
              <a:buFont typeface="Arial" panose="020B0604020202020204" pitchFamily="34" charset="0"/>
              <a:buChar char="•"/>
            </a:pPr>
            <a:r>
              <a:rPr lang="en-US">
                <a:latin typeface="Franklin Gothic Book" panose="020B0503020102020204" pitchFamily="34" charset="0"/>
                <a:cs typeface="Calibri"/>
              </a:rPr>
              <a:t>Fixed, accommodated CBT</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ASL</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Screen reader</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Translations (Math &amp; Science only)</a:t>
            </a:r>
          </a:p>
          <a:p>
            <a:pPr marL="285750" indent="-285750">
              <a:lnSpc>
                <a:spcPct val="120000"/>
              </a:lnSpc>
              <a:buFont typeface="Arial" panose="020B0604020202020204" pitchFamily="34" charset="0"/>
              <a:buChar char="•"/>
            </a:pPr>
            <a:r>
              <a:rPr lang="en-US">
                <a:latin typeface="Franklin Gothic Book" panose="020B0503020102020204" pitchFamily="34" charset="0"/>
                <a:cs typeface="Calibri"/>
              </a:rPr>
              <a:t>Fixed, accommodated paper-based test (PBT)</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Standard print</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Large print</a:t>
            </a:r>
          </a:p>
          <a:p>
            <a:pPr marL="742950" lvl="1" indent="-285750">
              <a:lnSpc>
                <a:spcPct val="120000"/>
              </a:lnSpc>
              <a:buFont typeface="Arial" panose="020B0604020202020204" pitchFamily="34" charset="0"/>
              <a:buChar char="•"/>
            </a:pPr>
            <a:r>
              <a:rPr lang="en-US">
                <a:latin typeface="Franklin Gothic Book" panose="020B0503020102020204" pitchFamily="34" charset="0"/>
                <a:cs typeface="Calibri"/>
              </a:rPr>
              <a:t>Braille (as Braille Ready Files)</a:t>
            </a:r>
          </a:p>
          <a:p>
            <a:pPr marL="342900" indent="-342900">
              <a:lnSpc>
                <a:spcPct val="120000"/>
              </a:lnSpc>
              <a:buFont typeface="Arial" panose="020B0604020202020204" pitchFamily="34" charset="0"/>
              <a:buChar char="•"/>
            </a:pPr>
            <a:endParaRPr lang="en-US" sz="1800">
              <a:latin typeface="Franklin Gothic Book" panose="020B0503020102020204" pitchFamily="34" charset="0"/>
              <a:cs typeface="Calibri"/>
            </a:endParaRPr>
          </a:p>
        </p:txBody>
      </p:sp>
    </p:spTree>
    <p:extLst>
      <p:ext uri="{BB962C8B-B14F-4D97-AF65-F5344CB8AC3E}">
        <p14:creationId xmlns:p14="http://schemas.microsoft.com/office/powerpoint/2010/main" val="2563142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EB653-F0DD-A7C3-C718-A2D8CD66811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791A40-41AB-9420-2ABC-D11515652042}"/>
              </a:ext>
            </a:extLst>
          </p:cNvPr>
          <p:cNvSpPr txBox="1"/>
          <p:nvPr/>
        </p:nvSpPr>
        <p:spPr>
          <a:xfrm>
            <a:off x="457200" y="1325880"/>
            <a:ext cx="827595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Navigate to the Quick Class Upload page by clicking: </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Rostering</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&gt; </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Classes</a:t>
            </a:r>
            <a:r>
              <a:rPr kumimoji="0" lang="en-US" i="0" u="none" strike="noStrike" kern="1200" cap="none" spc="0" normalizeH="0" baseline="0" noProof="0">
                <a:ln>
                  <a:noFill/>
                </a:ln>
                <a:solidFill>
                  <a:prstClr val="black"/>
                </a:solidFill>
                <a:effectLst/>
                <a:uLnTx/>
                <a:uFillTx/>
                <a:latin typeface="Franklin Gothic Book" panose="020B0503020102020204" pitchFamily="34" charset="0"/>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Click the ellipsis in the upper right and select </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Quick Class Upload</a:t>
            </a: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a:t>
            </a: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pic>
        <p:nvPicPr>
          <p:cNvPr id="4" name="Picture 4">
            <a:extLst>
              <a:ext uri="{FF2B5EF4-FFF2-40B4-BE49-F238E27FC236}">
                <a16:creationId xmlns:a16="http://schemas.microsoft.com/office/drawing/2014/main" id="{9C68C60D-A37A-F229-C5E9-5809276EEDC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7181" y="2248295"/>
            <a:ext cx="7995987" cy="1978335"/>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692BA019-5081-5B05-7401-0F79AE14752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Class Upload</a:t>
            </a:r>
          </a:p>
        </p:txBody>
      </p:sp>
      <p:sp>
        <p:nvSpPr>
          <p:cNvPr id="2" name="Rectangle 1">
            <a:extLst>
              <a:ext uri="{FF2B5EF4-FFF2-40B4-BE49-F238E27FC236}">
                <a16:creationId xmlns:a16="http://schemas.microsoft.com/office/drawing/2014/main" id="{7520EBA6-4455-7FE1-C05F-D68DE2C237F9}"/>
              </a:ext>
            </a:extLst>
          </p:cNvPr>
          <p:cNvSpPr/>
          <p:nvPr/>
        </p:nvSpPr>
        <p:spPr>
          <a:xfrm>
            <a:off x="7030720" y="2697480"/>
            <a:ext cx="1351280" cy="2844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389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A15950-C8C3-B9EF-899F-E65833D571FE}"/>
              </a:ext>
            </a:extLst>
          </p:cNvPr>
          <p:cNvSpPr txBox="1"/>
          <p:nvPr/>
        </p:nvSpPr>
        <p:spPr>
          <a:xfrm>
            <a:off x="1539551" y="4688632"/>
            <a:ext cx="4166558" cy="12335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panose="02040502050505030304" pitchFamily="18" charset="0"/>
              <a:ea typeface="+mn-ea"/>
              <a:cs typeface="Arial" panose="020B0604020202020204" pitchFamily="34" charset="0"/>
            </a:endParaRPr>
          </a:p>
        </p:txBody>
      </p:sp>
      <p:pic>
        <p:nvPicPr>
          <p:cNvPr id="5" name="Picture 5">
            <a:extLst>
              <a:ext uri="{FF2B5EF4-FFF2-40B4-BE49-F238E27FC236}">
                <a16:creationId xmlns:a16="http://schemas.microsoft.com/office/drawing/2014/main" id="{2EDD2F3E-1A54-2407-4485-DF75F32AF9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45848" y="1379339"/>
            <a:ext cx="7452303" cy="474550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ECB48F46-9151-409E-1560-1C393EFB5BA8}"/>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Class Upload</a:t>
            </a:r>
          </a:p>
        </p:txBody>
      </p:sp>
    </p:spTree>
    <p:extLst>
      <p:ext uri="{BB962C8B-B14F-4D97-AF65-F5344CB8AC3E}">
        <p14:creationId xmlns:p14="http://schemas.microsoft.com/office/powerpoint/2010/main" val="2835623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51C0B-E6C9-C0F8-3749-151C9EF30451}"/>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Class Upload</a:t>
            </a:r>
          </a:p>
        </p:txBody>
      </p:sp>
      <p:sp>
        <p:nvSpPr>
          <p:cNvPr id="6" name="TextBox 5">
            <a:extLst>
              <a:ext uri="{FF2B5EF4-FFF2-40B4-BE49-F238E27FC236}">
                <a16:creationId xmlns:a16="http://schemas.microsoft.com/office/drawing/2014/main" id="{7496D175-C92B-9618-D30B-7C03EB77FBD2}"/>
              </a:ext>
            </a:extLst>
          </p:cNvPr>
          <p:cNvSpPr txBox="1"/>
          <p:nvPr/>
        </p:nvSpPr>
        <p:spPr>
          <a:xfrm>
            <a:off x="457200" y="1325880"/>
            <a:ext cx="8229600" cy="1754326"/>
          </a:xfrm>
          <a:prstGeom prst="rect">
            <a:avLst/>
          </a:prstGeom>
          <a:noFill/>
        </p:spPr>
        <p:txBody>
          <a:bodyPr wrap="square" rtlCol="0">
            <a:spAutoFit/>
          </a:bodyPr>
          <a:lstStyle/>
          <a:p>
            <a:r>
              <a:rPr lang="en-US" b="1">
                <a:latin typeface="Franklin Gothic Book" panose="020B0503020102020204" pitchFamily="34" charset="0"/>
              </a:rPr>
              <a:t>Step 1: </a:t>
            </a:r>
            <a:r>
              <a:rPr lang="en-US">
                <a:latin typeface="Franklin Gothic Book" panose="020B0503020102020204" pitchFamily="34" charset="0"/>
              </a:rPr>
              <a:t>Generate a roster file.</a:t>
            </a:r>
          </a:p>
          <a:p>
            <a:pPr marL="342900" indent="-342900">
              <a:buFont typeface="Arial" panose="020B0604020202020204" pitchFamily="34" charset="0"/>
              <a:buChar char="•"/>
            </a:pPr>
            <a:r>
              <a:rPr lang="en-US">
                <a:latin typeface="Franklin Gothic Book" panose="020B0503020102020204" pitchFamily="34" charset="0"/>
              </a:rPr>
              <a:t>Select Grade</a:t>
            </a:r>
          </a:p>
          <a:p>
            <a:pPr marL="342900" indent="-342900">
              <a:buFont typeface="Arial" panose="020B0604020202020204" pitchFamily="34" charset="0"/>
              <a:buChar char="•"/>
            </a:pPr>
            <a:r>
              <a:rPr lang="en-US">
                <a:latin typeface="Franklin Gothic Book" panose="020B0503020102020204" pitchFamily="34" charset="0"/>
              </a:rPr>
              <a:t>Select Course (will </a:t>
            </a:r>
            <a:r>
              <a:rPr lang="en-US" err="1">
                <a:latin typeface="Franklin Gothic Book" panose="020B0503020102020204" pitchFamily="34" charset="0"/>
              </a:rPr>
              <a:t>autopopulate</a:t>
            </a:r>
            <a:r>
              <a:rPr lang="en-US">
                <a:latin typeface="Franklin Gothic Book" panose="020B0503020102020204" pitchFamily="34" charset="0"/>
              </a:rPr>
              <a:t> based on grade selection)</a:t>
            </a:r>
          </a:p>
          <a:p>
            <a:pPr marL="342900" indent="-342900">
              <a:buFont typeface="Arial" panose="020B0604020202020204" pitchFamily="34" charset="0"/>
              <a:buChar char="•"/>
            </a:pPr>
            <a:r>
              <a:rPr lang="en-US">
                <a:latin typeface="Franklin Gothic Book" panose="020B0503020102020204" pitchFamily="34" charset="0"/>
              </a:rPr>
              <a:t>Select Academic Session (will </a:t>
            </a:r>
            <a:r>
              <a:rPr lang="en-US" err="1">
                <a:latin typeface="Franklin Gothic Book" panose="020B0503020102020204" pitchFamily="34" charset="0"/>
              </a:rPr>
              <a:t>autopopulate</a:t>
            </a:r>
            <a:r>
              <a:rPr lang="en-US">
                <a:latin typeface="Franklin Gothic Book" panose="020B0503020102020204" pitchFamily="34" charset="0"/>
              </a:rPr>
              <a:t>)</a:t>
            </a:r>
          </a:p>
          <a:p>
            <a:pPr marL="342900" indent="-342900">
              <a:buFont typeface="Arial" panose="020B0604020202020204" pitchFamily="34" charset="0"/>
              <a:buChar char="•"/>
            </a:pPr>
            <a:r>
              <a:rPr lang="en-US">
                <a:latin typeface="Franklin Gothic Book" panose="020B0503020102020204" pitchFamily="34" charset="0"/>
              </a:rPr>
              <a:t>Select School</a:t>
            </a:r>
          </a:p>
          <a:p>
            <a:pPr marL="342900" indent="-342900">
              <a:buFont typeface="Arial" panose="020B0604020202020204" pitchFamily="34" charset="0"/>
              <a:buChar char="•"/>
            </a:pPr>
            <a:r>
              <a:rPr lang="en-US">
                <a:latin typeface="Franklin Gothic Book" panose="020B0503020102020204" pitchFamily="34" charset="0"/>
              </a:rPr>
              <a:t>Click the Click to download template button</a:t>
            </a:r>
          </a:p>
        </p:txBody>
      </p:sp>
      <p:pic>
        <p:nvPicPr>
          <p:cNvPr id="11" name="Picture 10" descr="A screenshot of a computer&#10;&#10;Description automatically generated">
            <a:extLst>
              <a:ext uri="{FF2B5EF4-FFF2-40B4-BE49-F238E27FC236}">
                <a16:creationId xmlns:a16="http://schemas.microsoft.com/office/drawing/2014/main" id="{9660FE41-6A6C-1374-BA1C-8F393AFD4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1784" y="3161486"/>
            <a:ext cx="3260432" cy="3087980"/>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7812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5EDBB4-2A2F-6B7A-865C-543C2E7FB3B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Quick Class Upload</a:t>
            </a:r>
          </a:p>
        </p:txBody>
      </p:sp>
      <p:sp>
        <p:nvSpPr>
          <p:cNvPr id="6" name="TextBox 5">
            <a:extLst>
              <a:ext uri="{FF2B5EF4-FFF2-40B4-BE49-F238E27FC236}">
                <a16:creationId xmlns:a16="http://schemas.microsoft.com/office/drawing/2014/main" id="{781A6B6F-4740-29AE-EA2B-84AF6F22130F}"/>
              </a:ext>
            </a:extLst>
          </p:cNvPr>
          <p:cNvSpPr txBox="1"/>
          <p:nvPr/>
        </p:nvSpPr>
        <p:spPr>
          <a:xfrm>
            <a:off x="457200" y="1325880"/>
            <a:ext cx="8229600" cy="4801314"/>
          </a:xfrm>
          <a:prstGeom prst="rect">
            <a:avLst/>
          </a:prstGeom>
          <a:noFill/>
        </p:spPr>
        <p:txBody>
          <a:bodyPr wrap="square" rtlCol="0">
            <a:spAutoFit/>
          </a:bodyPr>
          <a:lstStyle/>
          <a:p>
            <a:r>
              <a:rPr lang="en-US" b="1">
                <a:latin typeface="Franklin Gothic Book" panose="020B0503020102020204" pitchFamily="34" charset="0"/>
              </a:rPr>
              <a:t>Step 2: </a:t>
            </a:r>
            <a:r>
              <a:rPr lang="en-US">
                <a:latin typeface="Franklin Gothic Book" panose="020B0503020102020204" pitchFamily="34" charset="0"/>
              </a:rPr>
              <a:t>Populate the roster file.</a:t>
            </a:r>
          </a:p>
          <a:p>
            <a:pPr marL="285750" indent="-285750">
              <a:buFont typeface="Arial" panose="020B0604020202020204" pitchFamily="34" charset="0"/>
              <a:buChar char="•"/>
            </a:pPr>
            <a:r>
              <a:rPr lang="en-US">
                <a:latin typeface="Franklin Gothic Book" panose="020B0503020102020204" pitchFamily="34" charset="0"/>
              </a:rPr>
              <a:t>For each record, add the Sourced ID of the class previously created to the </a:t>
            </a:r>
            <a:r>
              <a:rPr lang="en-US" err="1">
                <a:latin typeface="Franklin Gothic Book" panose="020B0503020102020204" pitchFamily="34" charset="0"/>
              </a:rPr>
              <a:t>class_code</a:t>
            </a:r>
            <a:r>
              <a:rPr lang="en-US">
                <a:latin typeface="Franklin Gothic Book" panose="020B0503020102020204" pitchFamily="34" charset="0"/>
              </a:rPr>
              <a:t> column. </a:t>
            </a:r>
          </a:p>
          <a:p>
            <a:pPr marL="742950" lvl="1" indent="-285750">
              <a:buFont typeface="Arial" panose="020B0604020202020204" pitchFamily="34" charset="0"/>
              <a:buChar char="•"/>
            </a:pPr>
            <a:r>
              <a:rPr lang="en-US">
                <a:latin typeface="Franklin Gothic Book" panose="020B0503020102020204" pitchFamily="34" charset="0"/>
              </a:rPr>
              <a:t>If a student should be added to multiple classes, duplicate their row and add each class code on its own line.</a:t>
            </a:r>
          </a:p>
          <a:p>
            <a:pPr marL="285750" indent="-285750">
              <a:buFont typeface="Arial" panose="020B0604020202020204" pitchFamily="34" charset="0"/>
              <a:buChar char="•"/>
            </a:pPr>
            <a:r>
              <a:rPr lang="en-US">
                <a:latin typeface="Franklin Gothic Book" panose="020B0503020102020204" pitchFamily="34" charset="0"/>
              </a:rPr>
              <a:t>Save the updated file as a csv.</a:t>
            </a: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r>
              <a:rPr lang="en-US" b="1">
                <a:latin typeface="Franklin Gothic Book" panose="020B0503020102020204" pitchFamily="34" charset="0"/>
              </a:rPr>
              <a:t>Step 3: </a:t>
            </a:r>
            <a:r>
              <a:rPr lang="en-US">
                <a:latin typeface="Franklin Gothic Book" panose="020B0503020102020204" pitchFamily="34" charset="0"/>
              </a:rPr>
              <a:t>Upload the modified file into ADAM.</a:t>
            </a: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endParaRPr lang="en-US">
              <a:latin typeface="Franklin Gothic Book" panose="020B0503020102020204" pitchFamily="34" charset="0"/>
            </a:endParaRPr>
          </a:p>
        </p:txBody>
      </p:sp>
      <p:pic>
        <p:nvPicPr>
          <p:cNvPr id="7" name="Picture 6" descr="A screenshot of a computer&#10;&#10;Description automatically generated">
            <a:extLst>
              <a:ext uri="{FF2B5EF4-FFF2-40B4-BE49-F238E27FC236}">
                <a16:creationId xmlns:a16="http://schemas.microsoft.com/office/drawing/2014/main" id="{AB1E6349-5B49-16B8-DC08-9DCE2DFD2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154680"/>
            <a:ext cx="6858000" cy="1061289"/>
          </a:xfrm>
          <a:prstGeom prst="rect">
            <a:avLst/>
          </a:prstGeom>
          <a:ln>
            <a:noFill/>
          </a:ln>
        </p:spPr>
      </p:pic>
      <p:pic>
        <p:nvPicPr>
          <p:cNvPr id="8" name="Picture 7" descr="A close up of a text&#10;&#10;Description automatically generated">
            <a:extLst>
              <a:ext uri="{FF2B5EF4-FFF2-40B4-BE49-F238E27FC236}">
                <a16:creationId xmlns:a16="http://schemas.microsoft.com/office/drawing/2014/main" id="{0D5C67B8-CA43-7794-A44B-E918391D8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67" y="4870430"/>
            <a:ext cx="6153466" cy="774740"/>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209797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F7354-E575-E7EB-D5FF-2B9C9453EE9F}"/>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0907893E-EDE2-C0C7-73ED-88A42C1B3FE1}"/>
              </a:ext>
            </a:extLst>
          </p:cNvPr>
          <p:cNvSpPr txBox="1">
            <a:spLocks/>
          </p:cNvSpPr>
          <p:nvPr/>
        </p:nvSpPr>
        <p:spPr bwMode="auto">
          <a:xfrm>
            <a:off x="0" y="2286000"/>
            <a:ext cx="9144000" cy="22860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Test Administrations </a:t>
            </a:r>
          </a:p>
          <a:p>
            <a:r>
              <a:rPr lang="en-US" sz="6000">
                <a:solidFill>
                  <a:schemeClr val="bg1"/>
                </a:solidFill>
                <a:latin typeface="Franklin Gothic Demi Cond" panose="020B0706030402020204" pitchFamily="34" charset="0"/>
              </a:rPr>
              <a:t>&amp; Proctor Groups</a:t>
            </a:r>
          </a:p>
        </p:txBody>
      </p:sp>
    </p:spTree>
    <p:extLst>
      <p:ext uri="{BB962C8B-B14F-4D97-AF65-F5344CB8AC3E}">
        <p14:creationId xmlns:p14="http://schemas.microsoft.com/office/powerpoint/2010/main" val="605967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7BCCD4-092B-DCB5-8FD1-CA2F9CC6727E}"/>
              </a:ext>
            </a:extLst>
          </p:cNvPr>
          <p:cNvSpPr txBox="1"/>
          <p:nvPr/>
        </p:nvSpPr>
        <p:spPr>
          <a:xfrm>
            <a:off x="457200" y="1325880"/>
            <a:ext cx="822960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Administrations are visible to DAs, DCs, SCs, IT Coordinators, and Special Education Directors. Navigate to </a:t>
            </a:r>
            <a:r>
              <a:rPr lang="en-US" b="1">
                <a:solidFill>
                  <a:prstClr val="black"/>
                </a:solidFill>
                <a:latin typeface="Franklin Gothic Book" panose="020B0503020102020204" pitchFamily="34" charset="0"/>
                <a:cs typeface="Arial"/>
              </a:rPr>
              <a:t>Test Management &gt; Administrations</a:t>
            </a:r>
            <a:r>
              <a:rPr lang="en-US">
                <a:solidFill>
                  <a:prstClr val="black"/>
                </a:solidFill>
                <a:latin typeface="Franklin Gothic Book" panose="020B0503020102020204" pitchFamily="34" charset="0"/>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noProof="0">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rPr>
              <a:t>There will be one administration per test for which you have eligible students. For example, a high school may only have Grade 9 ELA, Grade 9 Math, and Grade 11 Science.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p:txBody>
      </p:sp>
      <p:sp>
        <p:nvSpPr>
          <p:cNvPr id="8" name="Title 4">
            <a:extLst>
              <a:ext uri="{FF2B5EF4-FFF2-40B4-BE49-F238E27FC236}">
                <a16:creationId xmlns:a16="http://schemas.microsoft.com/office/drawing/2014/main" id="{C0C0CAC3-5CCD-EEA2-2D18-5F12EFC7A7F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Administrations</a:t>
            </a:r>
          </a:p>
        </p:txBody>
      </p:sp>
      <p:pic>
        <p:nvPicPr>
          <p:cNvPr id="2" name="Picture 1">
            <a:extLst>
              <a:ext uri="{FF2B5EF4-FFF2-40B4-BE49-F238E27FC236}">
                <a16:creationId xmlns:a16="http://schemas.microsoft.com/office/drawing/2014/main" id="{5A5D1B57-BAC5-4D09-5038-F9ECBD3ABE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78843" y="3214965"/>
            <a:ext cx="4986314" cy="26778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86839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FA5A3-7ACB-B84D-1C15-689F0D583CA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1B2A82C-3B49-215C-BCD9-8D55D2735F3D}"/>
              </a:ext>
            </a:extLst>
          </p:cNvPr>
          <p:cNvSpPr txBox="1"/>
          <p:nvPr/>
        </p:nvSpPr>
        <p:spPr>
          <a:xfrm>
            <a:off x="457200" y="1737360"/>
            <a:ext cx="82296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On the test administration card, the number of students will display. Click the vertical ellipsis to show the three action buttons: View, Export, and Print Cards.</a:t>
            </a:r>
          </a:p>
          <a:p>
            <a:pPr>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a:defRPr/>
            </a:pPr>
            <a:r>
              <a:rPr lang="en-US">
                <a:solidFill>
                  <a:prstClr val="black"/>
                </a:solidFill>
                <a:latin typeface="Franklin Gothic Book" panose="020B0503020102020204" pitchFamily="34" charset="0"/>
                <a:cs typeface="Arial"/>
              </a:rPr>
              <a:t>Student View</a:t>
            </a:r>
          </a:p>
          <a:p>
            <a:pPr>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solidFill>
                  <a:prstClr val="black"/>
                </a:solidFill>
                <a:latin typeface="Franklin Gothic Book" panose="020B0503020102020204" pitchFamily="34" charset="0"/>
                <a:cs typeface="Arial"/>
              </a:rPr>
              <a:t>Student Export</a:t>
            </a:r>
          </a:p>
        </p:txBody>
      </p:sp>
      <p:sp>
        <p:nvSpPr>
          <p:cNvPr id="8" name="Title 4">
            <a:extLst>
              <a:ext uri="{FF2B5EF4-FFF2-40B4-BE49-F238E27FC236}">
                <a16:creationId xmlns:a16="http://schemas.microsoft.com/office/drawing/2014/main" id="{5174F76E-D00C-E96E-54AF-FFE9E45CFCE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Administrations</a:t>
            </a:r>
          </a:p>
        </p:txBody>
      </p:sp>
      <p:sp>
        <p:nvSpPr>
          <p:cNvPr id="4" name="TextBox 3">
            <a:extLst>
              <a:ext uri="{FF2B5EF4-FFF2-40B4-BE49-F238E27FC236}">
                <a16:creationId xmlns:a16="http://schemas.microsoft.com/office/drawing/2014/main" id="{3BE98DE6-2E74-8CF6-17A9-9FC9FE969B5C}"/>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Students</a:t>
            </a:r>
            <a:endParaRPr lang="en-US" sz="2400"/>
          </a:p>
        </p:txBody>
      </p:sp>
      <p:pic>
        <p:nvPicPr>
          <p:cNvPr id="5" name="Picture 4">
            <a:extLst>
              <a:ext uri="{FF2B5EF4-FFF2-40B4-BE49-F238E27FC236}">
                <a16:creationId xmlns:a16="http://schemas.microsoft.com/office/drawing/2014/main" id="{BAD503A4-257F-5F2D-B343-0C38EF868115}"/>
              </a:ext>
            </a:extLst>
          </p:cNvPr>
          <p:cNvPicPr>
            <a:picLocks noChangeAspect="1"/>
          </p:cNvPicPr>
          <p:nvPr/>
        </p:nvPicPr>
        <p:blipFill>
          <a:blip r:embed="rId3">
            <a:extLst>
              <a:ext uri="{28A0092B-C50C-407E-A947-70E740481C1C}">
                <a14:useLocalDpi xmlns:a14="http://schemas.microsoft.com/office/drawing/2010/main" val="0"/>
              </a:ext>
            </a:extLst>
          </a:blip>
          <a:srcRect b="28881"/>
          <a:stretch/>
        </p:blipFill>
        <p:spPr>
          <a:xfrm>
            <a:off x="2017501" y="2749012"/>
            <a:ext cx="5108998" cy="208651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D43BECC-255D-D412-19F8-BABCAE407B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14935" y="5364055"/>
            <a:ext cx="6114130" cy="6705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75844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D147B-E771-2BFF-B041-CD26C91529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365464-EAA6-DB32-E34E-572968AB8B58}"/>
              </a:ext>
            </a:extLst>
          </p:cNvPr>
          <p:cNvSpPr txBox="1"/>
          <p:nvPr/>
        </p:nvSpPr>
        <p:spPr>
          <a:xfrm>
            <a:off x="457200" y="1737360"/>
            <a:ext cx="82296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There will be one print card for each student in that test administration. The print cards include:</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Student name</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Test name</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Last name (needed to log in)</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Identifier</a:t>
            </a:r>
          </a:p>
        </p:txBody>
      </p:sp>
      <p:sp>
        <p:nvSpPr>
          <p:cNvPr id="8" name="Title 4">
            <a:extLst>
              <a:ext uri="{FF2B5EF4-FFF2-40B4-BE49-F238E27FC236}">
                <a16:creationId xmlns:a16="http://schemas.microsoft.com/office/drawing/2014/main" id="{45CC0D11-FA22-1D02-7835-D3E65527AB7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Administrations</a:t>
            </a:r>
          </a:p>
        </p:txBody>
      </p:sp>
      <p:sp>
        <p:nvSpPr>
          <p:cNvPr id="4" name="TextBox 3">
            <a:extLst>
              <a:ext uri="{FF2B5EF4-FFF2-40B4-BE49-F238E27FC236}">
                <a16:creationId xmlns:a16="http://schemas.microsoft.com/office/drawing/2014/main" id="{B6C97F59-2F8B-C946-59B0-E8449B37CEAB}"/>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Students</a:t>
            </a:r>
            <a:endParaRPr lang="en-US" sz="2400"/>
          </a:p>
        </p:txBody>
      </p:sp>
      <p:pic>
        <p:nvPicPr>
          <p:cNvPr id="5" name="Picture 4" descr="A close-up of a sample student&#10;&#10;Description automatically generated">
            <a:extLst>
              <a:ext uri="{FF2B5EF4-FFF2-40B4-BE49-F238E27FC236}">
                <a16:creationId xmlns:a16="http://schemas.microsoft.com/office/drawing/2014/main" id="{5FA1B0AB-B87F-E1DE-2051-76720F579C0B}"/>
              </a:ext>
            </a:extLst>
          </p:cNvPr>
          <p:cNvPicPr>
            <a:picLocks noChangeAspect="1"/>
          </p:cNvPicPr>
          <p:nvPr/>
        </p:nvPicPr>
        <p:blipFill>
          <a:blip r:embed="rId3">
            <a:extLst>
              <a:ext uri="{28A0092B-C50C-407E-A947-70E740481C1C}">
                <a14:useLocalDpi xmlns:a14="http://schemas.microsoft.com/office/drawing/2010/main" val="0"/>
              </a:ext>
            </a:extLst>
          </a:blip>
          <a:srcRect l="2382" t="3018" r="2452" b="3779"/>
          <a:stretch/>
        </p:blipFill>
        <p:spPr>
          <a:xfrm>
            <a:off x="2446337" y="3491686"/>
            <a:ext cx="4251326" cy="271862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86228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76816-4447-5F12-7367-393E1D1C03A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44F7282-4FDD-A610-0193-6089051D5814}"/>
              </a:ext>
            </a:extLst>
          </p:cNvPr>
          <p:cNvSpPr txBox="1"/>
          <p:nvPr/>
        </p:nvSpPr>
        <p:spPr>
          <a:xfrm>
            <a:off x="457200" y="1737360"/>
            <a:ext cx="82296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Click the ellipsis next to Proctor Groups to display the action buttons: View, Export, Print Cards, and Print Cards (PG Create Only).</a:t>
            </a:r>
          </a:p>
          <a:p>
            <a:pPr>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a:defRPr/>
            </a:pPr>
            <a:r>
              <a:rPr lang="en-US">
                <a:solidFill>
                  <a:prstClr val="black"/>
                </a:solidFill>
                <a:latin typeface="Franklin Gothic Book" panose="020B0503020102020204" pitchFamily="34" charset="0"/>
                <a:cs typeface="Arial"/>
              </a:rPr>
              <a:t>Proctor Groups View</a:t>
            </a:r>
          </a:p>
          <a:p>
            <a:pPr>
              <a:defRPr/>
            </a:pPr>
            <a:endParaRPr kumimoji="0" lang="en-US" sz="1800"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solidFill>
                <a:prstClr val="black"/>
              </a:solidFill>
              <a:latin typeface="Franklin Gothic Book" panose="020B0503020102020204" pitchFamily="34"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solidFill>
                  <a:prstClr val="black"/>
                </a:solidFill>
                <a:latin typeface="Franklin Gothic Book" panose="020B0503020102020204" pitchFamily="34" charset="0"/>
                <a:cs typeface="Arial"/>
              </a:rPr>
              <a:t>Proctor Group Export</a:t>
            </a:r>
          </a:p>
        </p:txBody>
      </p:sp>
      <p:sp>
        <p:nvSpPr>
          <p:cNvPr id="8" name="Title 4">
            <a:extLst>
              <a:ext uri="{FF2B5EF4-FFF2-40B4-BE49-F238E27FC236}">
                <a16:creationId xmlns:a16="http://schemas.microsoft.com/office/drawing/2014/main" id="{FAECE925-2259-794E-8484-673E17A72E5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Administrations</a:t>
            </a:r>
          </a:p>
        </p:txBody>
      </p:sp>
      <p:sp>
        <p:nvSpPr>
          <p:cNvPr id="4" name="TextBox 3">
            <a:extLst>
              <a:ext uri="{FF2B5EF4-FFF2-40B4-BE49-F238E27FC236}">
                <a16:creationId xmlns:a16="http://schemas.microsoft.com/office/drawing/2014/main" id="{640BF56E-8611-F4C4-D8AD-1A176CB177E7}"/>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Proctor Groups</a:t>
            </a:r>
            <a:endParaRPr lang="en-US" sz="2400"/>
          </a:p>
        </p:txBody>
      </p:sp>
      <p:pic>
        <p:nvPicPr>
          <p:cNvPr id="11" name="Picture 10">
            <a:extLst>
              <a:ext uri="{FF2B5EF4-FFF2-40B4-BE49-F238E27FC236}">
                <a16:creationId xmlns:a16="http://schemas.microsoft.com/office/drawing/2014/main" id="{80AE27F9-011A-D385-A9B6-5A9465D04CC1}"/>
              </a:ext>
            </a:extLst>
          </p:cNvPr>
          <p:cNvPicPr>
            <a:picLocks noChangeAspect="1"/>
          </p:cNvPicPr>
          <p:nvPr/>
        </p:nvPicPr>
        <p:blipFill>
          <a:blip r:embed="rId3"/>
          <a:stretch>
            <a:fillRect/>
          </a:stretch>
        </p:blipFill>
        <p:spPr>
          <a:xfrm>
            <a:off x="1142999" y="5422049"/>
            <a:ext cx="6858000" cy="741261"/>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Picture 4" descr="A screenshot of a computer&#10;&#10;Description automatically generated">
            <a:extLst>
              <a:ext uri="{FF2B5EF4-FFF2-40B4-BE49-F238E27FC236}">
                <a16:creationId xmlns:a16="http://schemas.microsoft.com/office/drawing/2014/main" id="{89FF7DFA-46AC-B79F-5203-7294818E4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999" y="2954837"/>
            <a:ext cx="6858000" cy="2052364"/>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4343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5EC5A-9903-F157-40BC-3BA9429ACF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A279B0B-7D79-73BD-2485-0A7449A93332}"/>
              </a:ext>
            </a:extLst>
          </p:cNvPr>
          <p:cNvSpPr txBox="1"/>
          <p:nvPr/>
        </p:nvSpPr>
        <p:spPr>
          <a:xfrm>
            <a:off x="457200" y="1737360"/>
            <a:ext cx="8229600"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a:solidFill>
                  <a:prstClr val="black"/>
                </a:solidFill>
                <a:latin typeface="Franklin Gothic Book" panose="020B0503020102020204" pitchFamily="34" charset="0"/>
                <a:cs typeface="Arial"/>
              </a:rPr>
              <a:t>The Print Cards option will print a card for all proctor groups created. The Print Cards (PG Create only) will print the card proctors will use to create their own proctor groups. </a:t>
            </a:r>
          </a:p>
          <a:p>
            <a:pPr>
              <a:defRPr/>
            </a:pPr>
            <a:endParaRPr lang="en-US">
              <a:solidFill>
                <a:prstClr val="black"/>
              </a:solidFill>
              <a:latin typeface="Franklin Gothic Book" panose="020B0503020102020204" pitchFamily="34" charset="0"/>
              <a:cs typeface="Arial"/>
            </a:endParaRPr>
          </a:p>
          <a:p>
            <a:pPr>
              <a:defRPr/>
            </a:pPr>
            <a:r>
              <a:rPr lang="en-US">
                <a:solidFill>
                  <a:prstClr val="black"/>
                </a:solidFill>
                <a:latin typeface="Franklin Gothic Book" panose="020B0503020102020204" pitchFamily="34" charset="0"/>
                <a:cs typeface="Arial"/>
              </a:rPr>
              <a:t>Both cards include the same information:</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Proctor group name Proctor name</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Test code</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Proctor password</a:t>
            </a:r>
          </a:p>
          <a:p>
            <a:pPr marL="285750" indent="-285750">
              <a:buFont typeface="Arial" panose="020B0604020202020204" pitchFamily="34" charset="0"/>
              <a:buChar char="•"/>
              <a:defRPr/>
            </a:pPr>
            <a:r>
              <a:rPr lang="en-US">
                <a:solidFill>
                  <a:prstClr val="black"/>
                </a:solidFill>
                <a:latin typeface="Franklin Gothic Book" panose="020B0503020102020204" pitchFamily="34" charset="0"/>
                <a:cs typeface="Arial"/>
              </a:rPr>
              <a:t>Seal code(s)</a:t>
            </a:r>
          </a:p>
        </p:txBody>
      </p:sp>
      <p:sp>
        <p:nvSpPr>
          <p:cNvPr id="8" name="Title 4">
            <a:extLst>
              <a:ext uri="{FF2B5EF4-FFF2-40B4-BE49-F238E27FC236}">
                <a16:creationId xmlns:a16="http://schemas.microsoft.com/office/drawing/2014/main" id="{5FE3A5EE-D8F3-2849-F3F8-9DD24C2B9602}"/>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 Administrations</a:t>
            </a:r>
          </a:p>
        </p:txBody>
      </p:sp>
      <p:sp>
        <p:nvSpPr>
          <p:cNvPr id="4" name="TextBox 3">
            <a:extLst>
              <a:ext uri="{FF2B5EF4-FFF2-40B4-BE49-F238E27FC236}">
                <a16:creationId xmlns:a16="http://schemas.microsoft.com/office/drawing/2014/main" id="{86DC572A-30D3-ABA7-695A-9B63762E3EDD}"/>
              </a:ext>
            </a:extLst>
          </p:cNvPr>
          <p:cNvSpPr txBox="1"/>
          <p:nvPr/>
        </p:nvSpPr>
        <p:spPr>
          <a:xfrm>
            <a:off x="457200" y="1065320"/>
            <a:ext cx="4747098" cy="461665"/>
          </a:xfrm>
          <a:prstGeom prst="rect">
            <a:avLst/>
          </a:prstGeom>
          <a:noFill/>
        </p:spPr>
        <p:txBody>
          <a:bodyPr wrap="square" rtlCol="0">
            <a:spAutoFit/>
          </a:bodyPr>
          <a:lstStyle/>
          <a:p>
            <a:r>
              <a:rPr lang="en-US" sz="2400">
                <a:latin typeface="Franklin Gothic Book" panose="020B0503020102020204" pitchFamily="34" charset="0"/>
              </a:rPr>
              <a:t>Proctor Groups</a:t>
            </a:r>
            <a:endParaRPr lang="en-US" sz="2400"/>
          </a:p>
        </p:txBody>
      </p:sp>
      <p:pic>
        <p:nvPicPr>
          <p:cNvPr id="5" name="Picture 4" descr="A close-up of a sample form&#10;&#10;Description automatically generated">
            <a:extLst>
              <a:ext uri="{FF2B5EF4-FFF2-40B4-BE49-F238E27FC236}">
                <a16:creationId xmlns:a16="http://schemas.microsoft.com/office/drawing/2014/main" id="{55DCC05D-B64C-D703-0860-815866728D65}"/>
              </a:ext>
            </a:extLst>
          </p:cNvPr>
          <p:cNvPicPr>
            <a:picLocks noChangeAspect="1"/>
          </p:cNvPicPr>
          <p:nvPr/>
        </p:nvPicPr>
        <p:blipFill>
          <a:blip r:embed="rId3">
            <a:extLst>
              <a:ext uri="{28A0092B-C50C-407E-A947-70E740481C1C}">
                <a14:useLocalDpi xmlns:a14="http://schemas.microsoft.com/office/drawing/2010/main" val="0"/>
              </a:ext>
            </a:extLst>
          </a:blip>
          <a:srcRect l="3427" t="1807" r="3642" b="3454"/>
          <a:stretch/>
        </p:blipFill>
        <p:spPr>
          <a:xfrm>
            <a:off x="3210560" y="3637281"/>
            <a:ext cx="3200400" cy="205476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7" name="Picture 6" descr="A close-up of a login&#10;&#10;Description automatically generated">
            <a:extLst>
              <a:ext uri="{FF2B5EF4-FFF2-40B4-BE49-F238E27FC236}">
                <a16:creationId xmlns:a16="http://schemas.microsoft.com/office/drawing/2014/main" id="{97917C08-AF3F-67F3-8C29-0807CAC5A09D}"/>
              </a:ext>
            </a:extLst>
          </p:cNvPr>
          <p:cNvPicPr>
            <a:picLocks noChangeAspect="1"/>
          </p:cNvPicPr>
          <p:nvPr/>
        </p:nvPicPr>
        <p:blipFill>
          <a:blip r:embed="rId4">
            <a:extLst>
              <a:ext uri="{28A0092B-C50C-407E-A947-70E740481C1C}">
                <a14:useLocalDpi xmlns:a14="http://schemas.microsoft.com/office/drawing/2010/main" val="0"/>
              </a:ext>
            </a:extLst>
          </a:blip>
          <a:srcRect l="1901" t="3169" r="1676" b="2779"/>
          <a:stretch/>
        </p:blipFill>
        <p:spPr>
          <a:xfrm>
            <a:off x="5486400" y="4030417"/>
            <a:ext cx="3200400" cy="2035147"/>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4145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Key Dates</a:t>
            </a:r>
          </a:p>
        </p:txBody>
      </p:sp>
      <p:graphicFrame>
        <p:nvGraphicFramePr>
          <p:cNvPr id="2" name="Table 1">
            <a:extLst>
              <a:ext uri="{FF2B5EF4-FFF2-40B4-BE49-F238E27FC236}">
                <a16:creationId xmlns:a16="http://schemas.microsoft.com/office/drawing/2014/main" id="{1137091E-A517-0755-719C-8BBB35B9830E}"/>
              </a:ext>
            </a:extLst>
          </p:cNvPr>
          <p:cNvGraphicFramePr>
            <a:graphicFrameLocks noGrp="1"/>
          </p:cNvGraphicFramePr>
          <p:nvPr>
            <p:extLst>
              <p:ext uri="{D42A27DB-BD31-4B8C-83A1-F6EECF244321}">
                <p14:modId xmlns:p14="http://schemas.microsoft.com/office/powerpoint/2010/main" val="328256461"/>
              </p:ext>
            </p:extLst>
          </p:nvPr>
        </p:nvGraphicFramePr>
        <p:xfrm>
          <a:off x="457200" y="1737360"/>
          <a:ext cx="8229600" cy="2956266"/>
        </p:xfrm>
        <a:graphic>
          <a:graphicData uri="http://schemas.openxmlformats.org/drawingml/2006/table">
            <a:tbl>
              <a:tblPr bandRow="1">
                <a:tableStyleId>{C083E6E3-FA7D-4D7B-A595-EF9225AFEA82}</a:tableStyleId>
              </a:tblPr>
              <a:tblGrid>
                <a:gridCol w="5197876">
                  <a:extLst>
                    <a:ext uri="{9D8B030D-6E8A-4147-A177-3AD203B41FA5}">
                      <a16:colId xmlns:a16="http://schemas.microsoft.com/office/drawing/2014/main" val="1432679361"/>
                    </a:ext>
                  </a:extLst>
                </a:gridCol>
                <a:gridCol w="3031724">
                  <a:extLst>
                    <a:ext uri="{9D8B030D-6E8A-4147-A177-3AD203B41FA5}">
                      <a16:colId xmlns:a16="http://schemas.microsoft.com/office/drawing/2014/main" val="2997015078"/>
                    </a:ext>
                  </a:extLst>
                </a:gridCol>
              </a:tblGrid>
              <a:tr h="492711">
                <a:tc>
                  <a:txBody>
                    <a:bodyPr/>
                    <a:lstStyle/>
                    <a:p>
                      <a:r>
                        <a:rPr lang="en-US" sz="1600">
                          <a:latin typeface="+mj-lt"/>
                        </a:rPr>
                        <a:t>Rostering window for ordering paper materials in ADAM</a:t>
                      </a:r>
                    </a:p>
                  </a:txBody>
                  <a:tcPr anchor="ctr">
                    <a:lnL w="12700" cap="flat" cmpd="sng" algn="ctr">
                      <a:solidFill>
                        <a:srgbClr val="007935"/>
                      </a:solidFill>
                      <a:prstDash val="solid"/>
                      <a:round/>
                      <a:headEnd type="none" w="med" len="med"/>
                      <a:tailEnd type="none" w="med" len="med"/>
                    </a:lnL>
                    <a:lnR>
                      <a:noFill/>
                    </a:lnR>
                    <a:lnT w="12700" cap="flat" cmpd="sng" algn="ctr">
                      <a:solidFill>
                        <a:srgbClr val="007935"/>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75000"/>
                        <a:alpha val="20000"/>
                      </a:schemeClr>
                    </a:solidFill>
                  </a:tcPr>
                </a:tc>
                <a:tc>
                  <a:txBody>
                    <a:bodyPr/>
                    <a:lstStyle/>
                    <a:p>
                      <a:pPr algn="r"/>
                      <a:r>
                        <a:rPr lang="en-US" sz="1600">
                          <a:latin typeface="+mj-lt"/>
                        </a:rPr>
                        <a:t>January 6–31, 2025</a:t>
                      </a:r>
                    </a:p>
                  </a:txBody>
                  <a:tcPr anchor="ctr">
                    <a:lnL>
                      <a:noFill/>
                    </a:lnL>
                    <a:lnR w="12700" cap="flat" cmpd="sng" algn="ctr">
                      <a:solidFill>
                        <a:srgbClr val="007935"/>
                      </a:solidFill>
                      <a:prstDash val="solid"/>
                      <a:round/>
                      <a:headEnd type="none" w="med" len="med"/>
                      <a:tailEnd type="none" w="med" len="med"/>
                    </a:lnR>
                    <a:lnT w="12700" cap="flat" cmpd="sng" algn="ctr">
                      <a:solidFill>
                        <a:srgbClr val="007935"/>
                      </a:solidFill>
                      <a:prstDash val="solid"/>
                      <a:round/>
                      <a:headEnd type="none" w="med" len="med"/>
                      <a:tailEnd type="none" w="med" len="med"/>
                    </a:lnT>
                    <a:lnB>
                      <a:noFill/>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3453015645"/>
                  </a:ext>
                </a:extLst>
              </a:tr>
              <a:tr h="492711">
                <a:tc>
                  <a:txBody>
                    <a:bodyPr/>
                    <a:lstStyle/>
                    <a:p>
                      <a:r>
                        <a:rPr lang="en-US" sz="1600">
                          <a:latin typeface="+mj-lt"/>
                        </a:rPr>
                        <a:t>Rostering window for all testers</a:t>
                      </a:r>
                    </a:p>
                  </a:txBody>
                  <a:tcPr anchor="ctr">
                    <a:lnL w="12700" cap="flat" cmpd="sng" algn="ctr">
                      <a:solidFill>
                        <a:srgbClr val="00793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1600">
                          <a:latin typeface="+mj-lt"/>
                        </a:rPr>
                        <a:t>January 6–March 7, 2025</a:t>
                      </a:r>
                    </a:p>
                  </a:txBody>
                  <a:tcPr anchor="ctr">
                    <a:lnL>
                      <a:noFill/>
                    </a:lnL>
                    <a:lnR w="12700" cap="flat" cmpd="sng" algn="ctr">
                      <a:solidFill>
                        <a:srgbClr val="007935"/>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82901821"/>
                  </a:ext>
                </a:extLst>
              </a:tr>
              <a:tr h="492711">
                <a:tc>
                  <a:txBody>
                    <a:bodyPr/>
                    <a:lstStyle/>
                    <a:p>
                      <a:r>
                        <a:rPr lang="en-US" sz="1600">
                          <a:latin typeface="+mj-lt"/>
                        </a:rPr>
                        <a:t>Initial order of paper-based materials arrives in schools</a:t>
                      </a:r>
                    </a:p>
                  </a:txBody>
                  <a:tcPr anchor="ctr">
                    <a:lnL w="12700" cap="flat" cmpd="sng" algn="ctr">
                      <a:solidFill>
                        <a:srgbClr val="00793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75000"/>
                        <a:alpha val="20000"/>
                      </a:schemeClr>
                    </a:solidFill>
                  </a:tcPr>
                </a:tc>
                <a:tc>
                  <a:txBody>
                    <a:bodyPr/>
                    <a:lstStyle/>
                    <a:p>
                      <a:pPr algn="r"/>
                      <a:r>
                        <a:rPr lang="en-US" sz="1600">
                          <a:latin typeface="+mj-lt"/>
                        </a:rPr>
                        <a:t>March 3, 2025</a:t>
                      </a:r>
                    </a:p>
                  </a:txBody>
                  <a:tcPr anchor="ctr">
                    <a:lnL>
                      <a:noFill/>
                    </a:lnL>
                    <a:lnR w="12700" cap="flat" cmpd="sng" algn="ctr">
                      <a:solidFill>
                        <a:srgbClr val="007935"/>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1962999904"/>
                  </a:ext>
                </a:extLst>
              </a:tr>
              <a:tr h="492711">
                <a:tc>
                  <a:txBody>
                    <a:bodyPr/>
                    <a:lstStyle/>
                    <a:p>
                      <a:r>
                        <a:rPr lang="en-US" sz="1600">
                          <a:latin typeface="+mj-lt"/>
                        </a:rPr>
                        <a:t>Additional materials ordering window</a:t>
                      </a:r>
                    </a:p>
                  </a:txBody>
                  <a:tcPr anchor="ctr">
                    <a:lnL w="12700" cap="flat" cmpd="sng" algn="ctr">
                      <a:solidFill>
                        <a:srgbClr val="00793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algn="r"/>
                      <a:r>
                        <a:rPr lang="en-US" sz="1600">
                          <a:latin typeface="+mj-lt"/>
                        </a:rPr>
                        <a:t>March 3–April 25, 2025</a:t>
                      </a:r>
                    </a:p>
                  </a:txBody>
                  <a:tcPr anchor="ctr">
                    <a:lnL>
                      <a:noFill/>
                    </a:lnL>
                    <a:lnR w="12700" cap="flat" cmpd="sng" algn="ctr">
                      <a:solidFill>
                        <a:srgbClr val="007935"/>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03071516"/>
                  </a:ext>
                </a:extLst>
              </a:tr>
              <a:tr h="492711">
                <a:tc>
                  <a:txBody>
                    <a:bodyPr/>
                    <a:lstStyle/>
                    <a:p>
                      <a:r>
                        <a:rPr lang="en-US" sz="1600">
                          <a:latin typeface="+mj-lt"/>
                        </a:rPr>
                        <a:t>Test administration window</a:t>
                      </a:r>
                    </a:p>
                  </a:txBody>
                  <a:tcPr anchor="ctr">
                    <a:lnL w="12700" cap="flat" cmpd="sng" algn="ctr">
                      <a:solidFill>
                        <a:srgbClr val="007935"/>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chemeClr val="bg1">
                        <a:lumMod val="75000"/>
                        <a:alpha val="20000"/>
                      </a:schemeClr>
                    </a:solidFill>
                  </a:tcPr>
                </a:tc>
                <a:tc>
                  <a:txBody>
                    <a:bodyPr/>
                    <a:lstStyle/>
                    <a:p>
                      <a:pPr algn="r"/>
                      <a:r>
                        <a:rPr lang="en-US" sz="1600">
                          <a:latin typeface="+mj-lt"/>
                        </a:rPr>
                        <a:t>March 10–April 25, 2025</a:t>
                      </a:r>
                    </a:p>
                  </a:txBody>
                  <a:tcPr anchor="ctr">
                    <a:lnL>
                      <a:noFill/>
                    </a:lnL>
                    <a:lnR w="12700" cap="flat" cmpd="sng" algn="ctr">
                      <a:solidFill>
                        <a:srgbClr val="007935"/>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1273990429"/>
                  </a:ext>
                </a:extLst>
              </a:tr>
              <a:tr h="492711">
                <a:tc>
                  <a:txBody>
                    <a:bodyPr/>
                    <a:lstStyle/>
                    <a:p>
                      <a:r>
                        <a:rPr lang="en-US" sz="1600">
                          <a:latin typeface="+mj-lt"/>
                        </a:rPr>
                        <a:t>Make-up test administration window</a:t>
                      </a:r>
                    </a:p>
                  </a:txBody>
                  <a:tcPr anchor="ctr">
                    <a:lnL w="12700" cap="flat" cmpd="sng" algn="ctr">
                      <a:solidFill>
                        <a:srgbClr val="007935"/>
                      </a:solidFill>
                      <a:prstDash val="solid"/>
                      <a:round/>
                      <a:headEnd type="none" w="med" len="med"/>
                      <a:tailEnd type="none" w="med" len="med"/>
                    </a:lnL>
                    <a:lnR>
                      <a:noFill/>
                    </a:lnR>
                    <a:lnT>
                      <a:noFill/>
                    </a:lnT>
                    <a:lnB w="12700" cap="flat" cmpd="sng" algn="ctr">
                      <a:solidFill>
                        <a:srgbClr val="007935"/>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a:latin typeface="+mj-lt"/>
                        </a:rPr>
                        <a:t>April 28–May 2, 2025</a:t>
                      </a:r>
                    </a:p>
                  </a:txBody>
                  <a:tcPr anchor="ctr">
                    <a:lnL>
                      <a:noFill/>
                    </a:lnL>
                    <a:lnR w="12700" cap="flat" cmpd="sng" algn="ctr">
                      <a:solidFill>
                        <a:srgbClr val="007935"/>
                      </a:solidFill>
                      <a:prstDash val="solid"/>
                      <a:round/>
                      <a:headEnd type="none" w="med" len="med"/>
                      <a:tailEnd type="none" w="med" len="med"/>
                    </a:lnR>
                    <a:lnT>
                      <a:noFill/>
                    </a:lnT>
                    <a:lnB w="12700" cap="flat" cmpd="sng" algn="ctr">
                      <a:solidFill>
                        <a:srgbClr val="007935"/>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6548666"/>
                  </a:ext>
                </a:extLst>
              </a:tr>
            </a:tbl>
          </a:graphicData>
        </a:graphic>
      </p:graphicFrame>
    </p:spTree>
    <p:extLst>
      <p:ext uri="{BB962C8B-B14F-4D97-AF65-F5344CB8AC3E}">
        <p14:creationId xmlns:p14="http://schemas.microsoft.com/office/powerpoint/2010/main" val="1820245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CE54-2A70-A31E-49E6-886D147AEC5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963A739C-BB98-B200-DE85-35FB56564ABF}"/>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Creating Proctor Groups</a:t>
            </a:r>
          </a:p>
        </p:txBody>
      </p:sp>
    </p:spTree>
    <p:extLst>
      <p:ext uri="{BB962C8B-B14F-4D97-AF65-F5344CB8AC3E}">
        <p14:creationId xmlns:p14="http://schemas.microsoft.com/office/powerpoint/2010/main" val="1031587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56516-22C0-0963-D098-930CAF3291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F997256-E4AD-6833-4543-D306BA647885}"/>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Proctor Group</a:t>
            </a:r>
          </a:p>
        </p:txBody>
      </p:sp>
      <p:sp>
        <p:nvSpPr>
          <p:cNvPr id="6" name="TextBox 5">
            <a:extLst>
              <a:ext uri="{FF2B5EF4-FFF2-40B4-BE49-F238E27FC236}">
                <a16:creationId xmlns:a16="http://schemas.microsoft.com/office/drawing/2014/main" id="{1477A6CC-749E-0561-0AB9-451032B533EE}"/>
              </a:ext>
            </a:extLst>
          </p:cNvPr>
          <p:cNvSpPr txBox="1"/>
          <p:nvPr/>
        </p:nvSpPr>
        <p:spPr>
          <a:xfrm>
            <a:off x="457200" y="1325880"/>
            <a:ext cx="8229600" cy="3693319"/>
          </a:xfrm>
          <a:prstGeom prst="rect">
            <a:avLst/>
          </a:prstGeom>
          <a:noFill/>
        </p:spPr>
        <p:txBody>
          <a:bodyPr wrap="square" rtlCol="0">
            <a:spAutoFit/>
          </a:bodyPr>
          <a:lstStyle/>
          <a:p>
            <a:r>
              <a:rPr lang="en-US" b="1">
                <a:latin typeface="Franklin Gothic Book" panose="020B0503020102020204" pitchFamily="34" charset="0"/>
              </a:rPr>
              <a:t>Step 1: </a:t>
            </a:r>
            <a:r>
              <a:rPr lang="en-US">
                <a:latin typeface="Franklin Gothic Book" panose="020B0503020102020204" pitchFamily="34" charset="0"/>
              </a:rPr>
              <a:t>Access the proctor groups. </a:t>
            </a:r>
          </a:p>
          <a:p>
            <a:pPr marL="342900" indent="-342900">
              <a:buFont typeface="Arial" panose="020B0604020202020204" pitchFamily="34" charset="0"/>
              <a:buChar char="•"/>
            </a:pPr>
            <a:r>
              <a:rPr lang="en-US">
                <a:latin typeface="Franklin Gothic Book" panose="020B0503020102020204" pitchFamily="34" charset="0"/>
              </a:rPr>
              <a:t>Navigate to Test Management &gt; Administrations</a:t>
            </a:r>
          </a:p>
          <a:p>
            <a:pPr marL="342900" indent="-342900">
              <a:buFont typeface="Arial" panose="020B0604020202020204" pitchFamily="34" charset="0"/>
              <a:buChar char="•"/>
            </a:pPr>
            <a:r>
              <a:rPr lang="en-US">
                <a:latin typeface="Franklin Gothic Book" panose="020B0503020102020204" pitchFamily="34" charset="0"/>
              </a:rPr>
              <a:t>Select the administration you’d like to make a proctor group for </a:t>
            </a:r>
          </a:p>
          <a:p>
            <a:pPr marL="342900" indent="-342900">
              <a:buFont typeface="Arial" panose="020B0604020202020204" pitchFamily="34" charset="0"/>
              <a:buChar char="•"/>
            </a:pPr>
            <a:r>
              <a:rPr lang="en-US">
                <a:latin typeface="Franklin Gothic Book" panose="020B0503020102020204" pitchFamily="34" charset="0"/>
              </a:rPr>
              <a:t>Click the View button under Proctor Groups</a:t>
            </a:r>
          </a:p>
          <a:p>
            <a:pPr marL="342900" indent="-342900">
              <a:buFont typeface="Arial" panose="020B0604020202020204" pitchFamily="34" charset="0"/>
              <a:buChar char="•"/>
            </a:pPr>
            <a:endParaRPr lang="en-US">
              <a:latin typeface="Franklin Gothic Book" panose="020B0503020102020204" pitchFamily="34" charset="0"/>
            </a:endParaRPr>
          </a:p>
          <a:p>
            <a:pPr marL="342900" indent="-342900">
              <a:buFont typeface="Arial" panose="020B0604020202020204" pitchFamily="34" charset="0"/>
              <a:buChar char="•"/>
            </a:pPr>
            <a:endParaRPr lang="en-US">
              <a:latin typeface="Franklin Gothic Book" panose="020B0503020102020204" pitchFamily="34" charset="0"/>
            </a:endParaRPr>
          </a:p>
          <a:p>
            <a:pPr marL="342900" indent="-342900">
              <a:buFont typeface="Arial" panose="020B0604020202020204" pitchFamily="34" charset="0"/>
              <a:buChar char="•"/>
            </a:pPr>
            <a:endParaRPr lang="en-US">
              <a:latin typeface="Franklin Gothic Book" panose="020B0503020102020204" pitchFamily="34" charset="0"/>
            </a:endParaRPr>
          </a:p>
          <a:p>
            <a:pPr marL="342900" indent="-342900">
              <a:buFont typeface="Arial" panose="020B0604020202020204" pitchFamily="34" charset="0"/>
              <a:buChar char="•"/>
            </a:pPr>
            <a:endParaRPr lang="en-US">
              <a:latin typeface="Franklin Gothic Book" panose="020B0503020102020204" pitchFamily="34" charset="0"/>
            </a:endParaRPr>
          </a:p>
          <a:p>
            <a:endParaRPr lang="en-US" b="1">
              <a:latin typeface="Franklin Gothic Book" panose="020B0503020102020204" pitchFamily="34" charset="0"/>
            </a:endParaRPr>
          </a:p>
          <a:p>
            <a:endParaRPr lang="en-US" b="1">
              <a:latin typeface="Franklin Gothic Book" panose="020B0503020102020204" pitchFamily="34" charset="0"/>
            </a:endParaRPr>
          </a:p>
          <a:p>
            <a:endParaRPr lang="en-US" b="1">
              <a:latin typeface="Franklin Gothic Book" panose="020B0503020102020204" pitchFamily="34" charset="0"/>
            </a:endParaRPr>
          </a:p>
          <a:p>
            <a:endParaRPr lang="en-US" b="1">
              <a:latin typeface="Franklin Gothic Book" panose="020B0503020102020204" pitchFamily="34" charset="0"/>
            </a:endParaRPr>
          </a:p>
          <a:p>
            <a:r>
              <a:rPr lang="en-US" b="1">
                <a:latin typeface="Franklin Gothic Book" panose="020B0503020102020204" pitchFamily="34" charset="0"/>
              </a:rPr>
              <a:t>Step 2: </a:t>
            </a:r>
            <a:r>
              <a:rPr lang="en-US">
                <a:latin typeface="Franklin Gothic Book" panose="020B0503020102020204" pitchFamily="34" charset="0"/>
              </a:rPr>
              <a:t>Click Create Group.</a:t>
            </a:r>
          </a:p>
        </p:txBody>
      </p:sp>
      <p:pic>
        <p:nvPicPr>
          <p:cNvPr id="8" name="Picture 7" descr="A screenshot of a computer&#10;&#10;Description automatically generated">
            <a:extLst>
              <a:ext uri="{FF2B5EF4-FFF2-40B4-BE49-F238E27FC236}">
                <a16:creationId xmlns:a16="http://schemas.microsoft.com/office/drawing/2014/main" id="{42518E6E-AA77-1A9E-C2CA-EA71989E419B}"/>
              </a:ext>
            </a:extLst>
          </p:cNvPr>
          <p:cNvPicPr>
            <a:picLocks noChangeAspect="1"/>
          </p:cNvPicPr>
          <p:nvPr/>
        </p:nvPicPr>
        <p:blipFill>
          <a:blip r:embed="rId2">
            <a:extLst>
              <a:ext uri="{28A0092B-C50C-407E-A947-70E740481C1C}">
                <a14:useLocalDpi xmlns:a14="http://schemas.microsoft.com/office/drawing/2010/main" val="0"/>
              </a:ext>
            </a:extLst>
          </a:blip>
          <a:srcRect b="10182"/>
          <a:stretch/>
        </p:blipFill>
        <p:spPr>
          <a:xfrm>
            <a:off x="2826742" y="2627477"/>
            <a:ext cx="3490515" cy="1835882"/>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F21F2B1-0BC0-CF0C-862A-62FB3AD8573E}"/>
              </a:ext>
            </a:extLst>
          </p:cNvPr>
          <p:cNvPicPr>
            <a:picLocks noChangeAspect="1"/>
          </p:cNvPicPr>
          <p:nvPr/>
        </p:nvPicPr>
        <p:blipFill>
          <a:blip r:embed="rId3">
            <a:extLst>
              <a:ext uri="{28A0092B-C50C-407E-A947-70E740481C1C}">
                <a14:useLocalDpi xmlns:a14="http://schemas.microsoft.com/office/drawing/2010/main" val="0"/>
              </a:ext>
            </a:extLst>
          </a:blip>
          <a:srcRect r="66592" b="39521"/>
          <a:stretch/>
        </p:blipFill>
        <p:spPr>
          <a:xfrm>
            <a:off x="3426458" y="4958838"/>
            <a:ext cx="2291081" cy="1241243"/>
          </a:xfrm>
          <a:prstGeom prst="rect">
            <a:avLst/>
          </a:prstGeom>
        </p:spPr>
      </p:pic>
      <p:sp>
        <p:nvSpPr>
          <p:cNvPr id="4" name="Rectangle 3">
            <a:extLst>
              <a:ext uri="{FF2B5EF4-FFF2-40B4-BE49-F238E27FC236}">
                <a16:creationId xmlns:a16="http://schemas.microsoft.com/office/drawing/2014/main" id="{CC329FBD-8095-953A-8C56-A2BD9C391C06}"/>
              </a:ext>
            </a:extLst>
          </p:cNvPr>
          <p:cNvSpPr/>
          <p:nvPr/>
        </p:nvSpPr>
        <p:spPr>
          <a:xfrm>
            <a:off x="4672549" y="5474355"/>
            <a:ext cx="851338" cy="2102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1829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05C21-EE9E-7360-FD0D-EA4268CACB5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A500FC-EE2C-FEF4-655E-8861D7313EEE}"/>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Proctor Group</a:t>
            </a:r>
          </a:p>
        </p:txBody>
      </p:sp>
      <p:sp>
        <p:nvSpPr>
          <p:cNvPr id="6" name="TextBox 5">
            <a:extLst>
              <a:ext uri="{FF2B5EF4-FFF2-40B4-BE49-F238E27FC236}">
                <a16:creationId xmlns:a16="http://schemas.microsoft.com/office/drawing/2014/main" id="{1E737F49-F1BF-CA59-0C22-BD8ABABFD662}"/>
              </a:ext>
            </a:extLst>
          </p:cNvPr>
          <p:cNvSpPr txBox="1"/>
          <p:nvPr/>
        </p:nvSpPr>
        <p:spPr>
          <a:xfrm>
            <a:off x="457200" y="1325880"/>
            <a:ext cx="8229600" cy="923330"/>
          </a:xfrm>
          <a:prstGeom prst="rect">
            <a:avLst/>
          </a:prstGeom>
          <a:noFill/>
        </p:spPr>
        <p:txBody>
          <a:bodyPr wrap="square" rtlCol="0">
            <a:spAutoFit/>
          </a:bodyPr>
          <a:lstStyle/>
          <a:p>
            <a:r>
              <a:rPr lang="en-US">
                <a:latin typeface="Franklin Gothic Book" panose="020B0503020102020204" pitchFamily="34" charset="0"/>
              </a:rPr>
              <a:t>This will load the Proctor Group Config page.</a:t>
            </a:r>
          </a:p>
          <a:p>
            <a:pPr marL="285750" indent="-285750">
              <a:buFont typeface="Arial" panose="020B0604020202020204" pitchFamily="34" charset="0"/>
              <a:buChar char="•"/>
            </a:pPr>
            <a:r>
              <a:rPr lang="en-US">
                <a:latin typeface="Franklin Gothic Book" panose="020B0503020102020204" pitchFamily="34" charset="0"/>
              </a:rPr>
              <a:t>Type the Proctor Group Name</a:t>
            </a:r>
          </a:p>
          <a:p>
            <a:pPr marL="285750" indent="-285750">
              <a:buFont typeface="Arial" panose="020B0604020202020204" pitchFamily="34" charset="0"/>
              <a:buChar char="•"/>
            </a:pPr>
            <a:r>
              <a:rPr lang="en-US">
                <a:latin typeface="Franklin Gothic Book" panose="020B0503020102020204" pitchFamily="34" charset="0"/>
              </a:rPr>
              <a:t>Select your district and school from the drop-down menus</a:t>
            </a:r>
          </a:p>
        </p:txBody>
      </p:sp>
      <p:pic>
        <p:nvPicPr>
          <p:cNvPr id="3" name="Picture 2" descr="A screenshot of a computer&#10;&#10;Description automatically generated">
            <a:extLst>
              <a:ext uri="{FF2B5EF4-FFF2-40B4-BE49-F238E27FC236}">
                <a16:creationId xmlns:a16="http://schemas.microsoft.com/office/drawing/2014/main" id="{12B17A0A-F90E-7262-DD32-2161C02C0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2340102"/>
            <a:ext cx="6858000" cy="359930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1068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D4132-9FC1-F1A6-FEC8-40049DA3A14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ED5671-6B4A-6916-9509-318AC901D9D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Proctor Group</a:t>
            </a:r>
          </a:p>
        </p:txBody>
      </p:sp>
      <p:sp>
        <p:nvSpPr>
          <p:cNvPr id="6" name="TextBox 5">
            <a:extLst>
              <a:ext uri="{FF2B5EF4-FFF2-40B4-BE49-F238E27FC236}">
                <a16:creationId xmlns:a16="http://schemas.microsoft.com/office/drawing/2014/main" id="{22374C3D-D604-82C9-D1BC-53B9FE2BC829}"/>
              </a:ext>
            </a:extLst>
          </p:cNvPr>
          <p:cNvSpPr txBox="1"/>
          <p:nvPr/>
        </p:nvSpPr>
        <p:spPr>
          <a:xfrm>
            <a:off x="457200" y="1325880"/>
            <a:ext cx="8229600" cy="1477328"/>
          </a:xfrm>
          <a:prstGeom prst="rect">
            <a:avLst/>
          </a:prstGeom>
          <a:noFill/>
        </p:spPr>
        <p:txBody>
          <a:bodyPr wrap="square" rtlCol="0">
            <a:spAutoFit/>
          </a:bodyPr>
          <a:lstStyle/>
          <a:p>
            <a:r>
              <a:rPr lang="en-US" b="1">
                <a:latin typeface="Franklin Gothic Book" panose="020B0503020102020204" pitchFamily="34" charset="0"/>
              </a:rPr>
              <a:t>Step 3 (Optional): </a:t>
            </a:r>
            <a:r>
              <a:rPr lang="en-US">
                <a:latin typeface="Franklin Gothic Book" panose="020B0503020102020204" pitchFamily="34" charset="0"/>
              </a:rPr>
              <a:t>Add students to the proctor group.</a:t>
            </a:r>
          </a:p>
          <a:p>
            <a:pPr marL="285750" indent="-285750">
              <a:buFont typeface="Arial" panose="020B0604020202020204" pitchFamily="34" charset="0"/>
              <a:buChar char="•"/>
            </a:pPr>
            <a:r>
              <a:rPr lang="en-US">
                <a:latin typeface="Franklin Gothic Book" panose="020B0503020102020204" pitchFamily="34" charset="0"/>
              </a:rPr>
              <a:t>To manually add students to the proctor group, click the plus sign in the Students area. </a:t>
            </a:r>
          </a:p>
          <a:p>
            <a:pPr marL="285750" indent="-285750">
              <a:buFont typeface="Arial" panose="020B0604020202020204" pitchFamily="34" charset="0"/>
              <a:buChar char="•"/>
            </a:pPr>
            <a:r>
              <a:rPr lang="en-US" sz="1800" kern="100">
                <a:effectLst/>
                <a:latin typeface="+mj-lt"/>
                <a:ea typeface="Aptos" panose="020B0004020202020204" pitchFamily="34" charset="0"/>
                <a:cs typeface="Times New Roman" panose="02020603050405020304" pitchFamily="18" charset="0"/>
              </a:rPr>
              <a:t>Add students one by one by clicking the + sign next to their name or add all students from the list by clicking the Add Students button in the upper right. </a:t>
            </a:r>
          </a:p>
        </p:txBody>
      </p:sp>
      <p:pic>
        <p:nvPicPr>
          <p:cNvPr id="2" name="Picture 1">
            <a:extLst>
              <a:ext uri="{FF2B5EF4-FFF2-40B4-BE49-F238E27FC236}">
                <a16:creationId xmlns:a16="http://schemas.microsoft.com/office/drawing/2014/main" id="{E71B9C62-D292-3F84-19F2-ADAA453FCA0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542646" y="2902383"/>
            <a:ext cx="4058706" cy="3376234"/>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55194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46C07-C75A-9501-5E35-1E0FFAF9C5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106D628-D5E7-6D1F-C371-671D2BF70F0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Students to a Proctor Group</a:t>
            </a:r>
          </a:p>
        </p:txBody>
      </p:sp>
      <p:sp>
        <p:nvSpPr>
          <p:cNvPr id="6" name="TextBox 5">
            <a:extLst>
              <a:ext uri="{FF2B5EF4-FFF2-40B4-BE49-F238E27FC236}">
                <a16:creationId xmlns:a16="http://schemas.microsoft.com/office/drawing/2014/main" id="{BDD28AE4-39A2-A5C4-9F05-7F1E62D8E925}"/>
              </a:ext>
            </a:extLst>
          </p:cNvPr>
          <p:cNvSpPr txBox="1"/>
          <p:nvPr/>
        </p:nvSpPr>
        <p:spPr>
          <a:xfrm>
            <a:off x="457200" y="1325880"/>
            <a:ext cx="8229600" cy="3139321"/>
          </a:xfrm>
          <a:prstGeom prst="rect">
            <a:avLst/>
          </a:prstGeom>
          <a:noFill/>
        </p:spPr>
        <p:txBody>
          <a:bodyPr wrap="square" rtlCol="0">
            <a:spAutoFit/>
          </a:bodyPr>
          <a:lstStyle/>
          <a:p>
            <a:r>
              <a:rPr lang="en-US">
                <a:latin typeface="Franklin Gothic Book" panose="020B0503020102020204" pitchFamily="34" charset="0"/>
              </a:rPr>
              <a:t>Once a proctor group has been created, students can also be added via upload. </a:t>
            </a:r>
          </a:p>
          <a:p>
            <a:pPr marL="285750" indent="-285750">
              <a:buFont typeface="Arial" panose="020B0604020202020204" pitchFamily="34" charset="0"/>
              <a:buChar char="•"/>
            </a:pPr>
            <a:r>
              <a:rPr lang="en-US">
                <a:latin typeface="Franklin Gothic Book" panose="020B0503020102020204" pitchFamily="34" charset="0"/>
              </a:rPr>
              <a:t>To add students to proctor groups via upload, click the Upload Group button from the Proctor Groups page. </a:t>
            </a:r>
          </a:p>
          <a:p>
            <a:endParaRPr lang="en-US">
              <a:latin typeface="Franklin Gothic Book" panose="020B0503020102020204" pitchFamily="34" charset="0"/>
            </a:endParaRPr>
          </a:p>
          <a:p>
            <a:pPr marL="285750" indent="-285750">
              <a:buFont typeface="Arial" panose="020B0604020202020204" pitchFamily="34" charset="0"/>
              <a:buChar char="•"/>
            </a:pPr>
            <a:endParaRPr lang="en-US" sz="1800" kern="100">
              <a:effectLst/>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kern="10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800" kern="100">
              <a:effectLst/>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800" kern="100">
              <a:effectLst/>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sz="1800" kern="100">
                <a:effectLst/>
                <a:latin typeface="+mj-lt"/>
                <a:ea typeface="Aptos" panose="020B0004020202020204" pitchFamily="34" charset="0"/>
                <a:cs typeface="Times New Roman" panose="02020603050405020304" pitchFamily="18" charset="0"/>
              </a:rPr>
              <a:t>Download the template and update by adding the school ID and proctor group name. </a:t>
            </a:r>
          </a:p>
          <a:p>
            <a:pPr marL="285750" indent="-285750">
              <a:buFont typeface="Arial" panose="020B0604020202020204" pitchFamily="34" charset="0"/>
              <a:buChar char="•"/>
            </a:pPr>
            <a:endParaRPr lang="en-US" sz="1800" kern="100">
              <a:effectLst/>
              <a:latin typeface="+mj-lt"/>
              <a:ea typeface="Aptos" panose="020B0004020202020204" pitchFamily="34" charset="0"/>
              <a:cs typeface="Times New Roman" panose="02020603050405020304" pitchFamily="18" charset="0"/>
            </a:endParaRPr>
          </a:p>
        </p:txBody>
      </p:sp>
      <p:pic>
        <p:nvPicPr>
          <p:cNvPr id="3" name="Picture 2" descr="A screenshot of a computer&#10;&#10;Description automatically generated">
            <a:extLst>
              <a:ext uri="{FF2B5EF4-FFF2-40B4-BE49-F238E27FC236}">
                <a16:creationId xmlns:a16="http://schemas.microsoft.com/office/drawing/2014/main" id="{3258A776-2B33-2777-DFFF-F64688D0805E}"/>
              </a:ext>
            </a:extLst>
          </p:cNvPr>
          <p:cNvPicPr>
            <a:picLocks noChangeAspect="1"/>
          </p:cNvPicPr>
          <p:nvPr/>
        </p:nvPicPr>
        <p:blipFill>
          <a:blip r:embed="rId2"/>
          <a:stretch>
            <a:fillRect/>
          </a:stretch>
        </p:blipFill>
        <p:spPr>
          <a:xfrm>
            <a:off x="2854226" y="3887470"/>
            <a:ext cx="3636645" cy="247650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2" name="Picture 1" descr="A screenshot of a computer&#10;&#10;Description automatically generated">
            <a:extLst>
              <a:ext uri="{FF2B5EF4-FFF2-40B4-BE49-F238E27FC236}">
                <a16:creationId xmlns:a16="http://schemas.microsoft.com/office/drawing/2014/main" id="{3CA847C6-9DFA-EB78-CE92-AFAA4022A8D0}"/>
              </a:ext>
            </a:extLst>
          </p:cNvPr>
          <p:cNvPicPr>
            <a:picLocks noChangeAspect="1"/>
          </p:cNvPicPr>
          <p:nvPr/>
        </p:nvPicPr>
        <p:blipFill>
          <a:blip r:embed="rId3">
            <a:extLst>
              <a:ext uri="{28A0092B-C50C-407E-A947-70E740481C1C}">
                <a14:useLocalDpi xmlns:a14="http://schemas.microsoft.com/office/drawing/2010/main" val="0"/>
              </a:ext>
            </a:extLst>
          </a:blip>
          <a:srcRect r="66592" b="39521"/>
          <a:stretch/>
        </p:blipFill>
        <p:spPr>
          <a:xfrm>
            <a:off x="3426459" y="2079460"/>
            <a:ext cx="2291081" cy="1241243"/>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id="{ED3D3A65-97A0-C06D-5A5B-42F24FCC9CD6}"/>
              </a:ext>
            </a:extLst>
          </p:cNvPr>
          <p:cNvSpPr/>
          <p:nvPr/>
        </p:nvSpPr>
        <p:spPr>
          <a:xfrm>
            <a:off x="4672549" y="2817850"/>
            <a:ext cx="851338" cy="21020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289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449C-5D08-0923-3811-D1E680AE491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49FE45E-356B-27C9-B217-F814757FF38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Upload Students to a Proctor Group</a:t>
            </a:r>
          </a:p>
        </p:txBody>
      </p:sp>
      <p:sp>
        <p:nvSpPr>
          <p:cNvPr id="6" name="TextBox 5">
            <a:extLst>
              <a:ext uri="{FF2B5EF4-FFF2-40B4-BE49-F238E27FC236}">
                <a16:creationId xmlns:a16="http://schemas.microsoft.com/office/drawing/2014/main" id="{D29DDD1A-82E3-310B-49EC-BC2BAFA96D8B}"/>
              </a:ext>
            </a:extLst>
          </p:cNvPr>
          <p:cNvSpPr txBox="1"/>
          <p:nvPr/>
        </p:nvSpPr>
        <p:spPr>
          <a:xfrm>
            <a:off x="457200" y="1325880"/>
            <a:ext cx="8229600" cy="1200329"/>
          </a:xfrm>
          <a:prstGeom prst="rect">
            <a:avLst/>
          </a:prstGeom>
          <a:noFill/>
        </p:spPr>
        <p:txBody>
          <a:bodyPr wrap="square" rtlCol="0">
            <a:spAutoFit/>
          </a:bodyPr>
          <a:lstStyle/>
          <a:p>
            <a:pPr marL="285750" indent="-285750">
              <a:buFont typeface="Arial" panose="020B0604020202020204" pitchFamily="34" charset="0"/>
              <a:buChar char="•"/>
            </a:pPr>
            <a:r>
              <a:rPr lang="en-US" sz="1800" kern="100">
                <a:effectLst/>
                <a:latin typeface="+mj-lt"/>
                <a:ea typeface="Aptos" panose="020B0004020202020204" pitchFamily="34" charset="0"/>
                <a:cs typeface="Times New Roman" panose="02020603050405020304" pitchFamily="18" charset="0"/>
              </a:rPr>
              <a:t>Update the csv file by completing the Testing Org ID and New Proctor Group Name fields. </a:t>
            </a:r>
          </a:p>
          <a:p>
            <a:pPr marL="285750" indent="-285750">
              <a:buFont typeface="Arial" panose="020B0604020202020204" pitchFamily="34" charset="0"/>
              <a:buChar char="•"/>
            </a:pPr>
            <a:r>
              <a:rPr lang="en-US" kern="100">
                <a:latin typeface="+mj-lt"/>
                <a:ea typeface="Aptos" panose="020B0004020202020204" pitchFamily="34" charset="0"/>
                <a:cs typeface="Times New Roman" panose="02020603050405020304" pitchFamily="18" charset="0"/>
              </a:rPr>
              <a:t>Upload the modified file into ADAM. </a:t>
            </a:r>
            <a:endParaRPr lang="en-US" sz="1800" kern="100">
              <a:effectLst/>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sz="1800" kern="100">
              <a:effectLst/>
              <a:latin typeface="+mj-lt"/>
              <a:ea typeface="Aptos" panose="020B0004020202020204" pitchFamily="34" charset="0"/>
              <a:cs typeface="Times New Roman" panose="02020603050405020304" pitchFamily="18" charset="0"/>
            </a:endParaRPr>
          </a:p>
        </p:txBody>
      </p:sp>
      <p:pic>
        <p:nvPicPr>
          <p:cNvPr id="7" name="Picture 6" descr="A computer screen shot of a computer&#10;&#10;Description automatically generated">
            <a:extLst>
              <a:ext uri="{FF2B5EF4-FFF2-40B4-BE49-F238E27FC236}">
                <a16:creationId xmlns:a16="http://schemas.microsoft.com/office/drawing/2014/main" id="{77D4B0EA-D7E1-0E31-19C5-05647202D808}"/>
              </a:ext>
            </a:extLst>
          </p:cNvPr>
          <p:cNvPicPr>
            <a:picLocks noChangeAspect="1"/>
          </p:cNvPicPr>
          <p:nvPr/>
        </p:nvPicPr>
        <p:blipFill>
          <a:blip r:embed="rId2"/>
          <a:stretch>
            <a:fillRect/>
          </a:stretch>
        </p:blipFill>
        <p:spPr>
          <a:xfrm>
            <a:off x="1776412" y="2933065"/>
            <a:ext cx="5591175" cy="117475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6053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6B912-B8F0-03D0-366B-1136A3C9405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D64883D-ECA8-BA2A-EAA8-5A4FD2DE0474}"/>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Monitoring Test Progress</a:t>
            </a:r>
          </a:p>
        </p:txBody>
      </p:sp>
    </p:spTree>
    <p:extLst>
      <p:ext uri="{BB962C8B-B14F-4D97-AF65-F5344CB8AC3E}">
        <p14:creationId xmlns:p14="http://schemas.microsoft.com/office/powerpoint/2010/main" val="37129797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AAB69-97B2-EBAA-4C38-E1790A8B7BF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0DA595-D6E1-9797-F761-0C30ADF09229}"/>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Reporting &gt; Progress</a:t>
            </a:r>
          </a:p>
        </p:txBody>
      </p:sp>
      <p:sp>
        <p:nvSpPr>
          <p:cNvPr id="6" name="TextBox 5">
            <a:extLst>
              <a:ext uri="{FF2B5EF4-FFF2-40B4-BE49-F238E27FC236}">
                <a16:creationId xmlns:a16="http://schemas.microsoft.com/office/drawing/2014/main" id="{40274782-213C-CBA6-07DD-85969BE5A03D}"/>
              </a:ext>
            </a:extLst>
          </p:cNvPr>
          <p:cNvSpPr txBox="1"/>
          <p:nvPr/>
        </p:nvSpPr>
        <p:spPr>
          <a:xfrm>
            <a:off x="457200" y="1325880"/>
            <a:ext cx="8229600" cy="646331"/>
          </a:xfrm>
          <a:prstGeom prst="rect">
            <a:avLst/>
          </a:prstGeom>
          <a:noFill/>
        </p:spPr>
        <p:txBody>
          <a:bodyPr wrap="square" rtlCol="0">
            <a:spAutoFit/>
          </a:bodyPr>
          <a:lstStyle/>
          <a:p>
            <a:r>
              <a:rPr lang="en-US">
                <a:latin typeface="Franklin Gothic Book" panose="020B0503020102020204" pitchFamily="34" charset="0"/>
              </a:rPr>
              <a:t>The Reporting &gt; Progress page provides coordinators with a snapshot of testing progress in their organization. </a:t>
            </a:r>
          </a:p>
        </p:txBody>
      </p:sp>
      <p:pic>
        <p:nvPicPr>
          <p:cNvPr id="3" name="Picture 2" descr="A screenshot of a computer&#10;&#10;Description automatically generated">
            <a:extLst>
              <a:ext uri="{FF2B5EF4-FFF2-40B4-BE49-F238E27FC236}">
                <a16:creationId xmlns:a16="http://schemas.microsoft.com/office/drawing/2014/main" id="{61114205-4584-46C8-8AFC-FB040ADBEF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232771"/>
            <a:ext cx="6858000" cy="3686175"/>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5593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DE58E-E06E-A3AA-8E37-2AE614FE09B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EE574A-CC3D-12EE-92F4-73EBBC742DD0}"/>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Reporting &gt; Progress</a:t>
            </a:r>
          </a:p>
        </p:txBody>
      </p:sp>
      <p:sp>
        <p:nvSpPr>
          <p:cNvPr id="6" name="TextBox 5">
            <a:extLst>
              <a:ext uri="{FF2B5EF4-FFF2-40B4-BE49-F238E27FC236}">
                <a16:creationId xmlns:a16="http://schemas.microsoft.com/office/drawing/2014/main" id="{75B7F14D-B076-2609-1CA8-133AB56C18B9}"/>
              </a:ext>
            </a:extLst>
          </p:cNvPr>
          <p:cNvSpPr txBox="1"/>
          <p:nvPr/>
        </p:nvSpPr>
        <p:spPr>
          <a:xfrm>
            <a:off x="457200" y="1325880"/>
            <a:ext cx="8229600" cy="2862322"/>
          </a:xfrm>
          <a:prstGeom prst="rect">
            <a:avLst/>
          </a:prstGeom>
          <a:noFill/>
        </p:spPr>
        <p:txBody>
          <a:bodyPr wrap="square" rtlCol="0">
            <a:spAutoFit/>
          </a:bodyPr>
          <a:lstStyle/>
          <a:p>
            <a:r>
              <a:rPr lang="en-US">
                <a:latin typeface="Franklin Gothic Book" panose="020B0503020102020204" pitchFamily="34" charset="0"/>
              </a:rPr>
              <a:t>Use the filters to view tests by Content Area or Grade.</a:t>
            </a: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endParaRPr lang="en-US">
              <a:latin typeface="Franklin Gothic Book" panose="020B0503020102020204" pitchFamily="34" charset="0"/>
            </a:endParaRPr>
          </a:p>
          <a:p>
            <a:r>
              <a:rPr lang="en-US">
                <a:latin typeface="Franklin Gothic Book" panose="020B0503020102020204" pitchFamily="34" charset="0"/>
              </a:rPr>
              <a:t>Once your filters are selected, you can view the test progress in ADAM or click the Export button to export a csv. </a:t>
            </a:r>
          </a:p>
        </p:txBody>
      </p:sp>
      <p:pic>
        <p:nvPicPr>
          <p:cNvPr id="3" name="Picture 2" descr="A screenshot of a computer&#10;&#10;Description automatically generated">
            <a:extLst>
              <a:ext uri="{FF2B5EF4-FFF2-40B4-BE49-F238E27FC236}">
                <a16:creationId xmlns:a16="http://schemas.microsoft.com/office/drawing/2014/main" id="{C0FEEB1B-7D95-B3AE-0436-18F5E2B9A644}"/>
              </a:ext>
            </a:extLst>
          </p:cNvPr>
          <p:cNvPicPr>
            <a:picLocks noChangeAspect="1"/>
          </p:cNvPicPr>
          <p:nvPr/>
        </p:nvPicPr>
        <p:blipFill>
          <a:blip r:embed="rId2">
            <a:extLst>
              <a:ext uri="{28A0092B-C50C-407E-A947-70E740481C1C}">
                <a14:useLocalDpi xmlns:a14="http://schemas.microsoft.com/office/drawing/2010/main" val="0"/>
              </a:ext>
            </a:extLst>
          </a:blip>
          <a:srcRect l="19502" t="52625" r="2644" b="20573"/>
          <a:stretch/>
        </p:blipFill>
        <p:spPr>
          <a:xfrm>
            <a:off x="1143000" y="1976792"/>
            <a:ext cx="6858000" cy="126899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4" name="Picture 3" descr="A screenshot of a spreadsheet&#10;&#10;Description automatically generated">
            <a:extLst>
              <a:ext uri="{FF2B5EF4-FFF2-40B4-BE49-F238E27FC236}">
                <a16:creationId xmlns:a16="http://schemas.microsoft.com/office/drawing/2014/main" id="{C360412F-AE6E-F4B2-FE64-28EA757FA5E9}"/>
              </a:ext>
            </a:extLst>
          </p:cNvPr>
          <p:cNvPicPr>
            <a:picLocks noChangeAspect="1"/>
          </p:cNvPicPr>
          <p:nvPr/>
        </p:nvPicPr>
        <p:blipFill>
          <a:blip r:embed="rId3">
            <a:extLst>
              <a:ext uri="{28A0092B-C50C-407E-A947-70E740481C1C}">
                <a14:useLocalDpi xmlns:a14="http://schemas.microsoft.com/office/drawing/2010/main" val="0"/>
              </a:ext>
            </a:extLst>
          </a:blip>
          <a:srcRect b="20655"/>
          <a:stretch/>
        </p:blipFill>
        <p:spPr>
          <a:xfrm>
            <a:off x="1143000" y="4448762"/>
            <a:ext cx="6858000" cy="1360357"/>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01273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6916-A437-C884-C6B3-E75A021D85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D2AC7A6-E70E-52A0-FDB3-0F6EF86722D2}"/>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Reporting &gt; Activity</a:t>
            </a:r>
          </a:p>
        </p:txBody>
      </p:sp>
      <p:sp>
        <p:nvSpPr>
          <p:cNvPr id="6" name="TextBox 5">
            <a:extLst>
              <a:ext uri="{FF2B5EF4-FFF2-40B4-BE49-F238E27FC236}">
                <a16:creationId xmlns:a16="http://schemas.microsoft.com/office/drawing/2014/main" id="{604B8378-76A6-D98F-681B-B6BA3F15B124}"/>
              </a:ext>
            </a:extLst>
          </p:cNvPr>
          <p:cNvSpPr txBox="1"/>
          <p:nvPr/>
        </p:nvSpPr>
        <p:spPr>
          <a:xfrm>
            <a:off x="457200" y="1325880"/>
            <a:ext cx="8229600" cy="1477328"/>
          </a:xfrm>
          <a:prstGeom prst="rect">
            <a:avLst/>
          </a:prstGeom>
          <a:noFill/>
        </p:spPr>
        <p:txBody>
          <a:bodyPr wrap="square" rtlCol="0">
            <a:spAutoFit/>
          </a:bodyPr>
          <a:lstStyle/>
          <a:p>
            <a:r>
              <a:rPr lang="en-US">
                <a:latin typeface="Franklin Gothic Book" panose="020B0503020102020204" pitchFamily="34" charset="0"/>
              </a:rPr>
              <a:t>The Reporting &gt; Activity page provides insight on testing activity within your organization. </a:t>
            </a:r>
          </a:p>
          <a:p>
            <a:endParaRPr lang="en-US">
              <a:latin typeface="Franklin Gothic Book" panose="020B0503020102020204" pitchFamily="34" charset="0"/>
            </a:endParaRPr>
          </a:p>
          <a:p>
            <a:r>
              <a:rPr lang="en-US">
                <a:latin typeface="Franklin Gothic Book" panose="020B0503020102020204" pitchFamily="34" charset="0"/>
              </a:rPr>
              <a:t>View the test sessions started and submitted for that day or a specific date range. At the bottom, you can view the number of sessions by test or org. </a:t>
            </a:r>
          </a:p>
        </p:txBody>
      </p:sp>
      <p:pic>
        <p:nvPicPr>
          <p:cNvPr id="3" name="Picture 2">
            <a:extLst>
              <a:ext uri="{FF2B5EF4-FFF2-40B4-BE49-F238E27FC236}">
                <a16:creationId xmlns:a16="http://schemas.microsoft.com/office/drawing/2014/main" id="{73CE1884-5364-11FB-E967-DA99E4FC0AD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2311" y="2884412"/>
            <a:ext cx="5679378" cy="3031203"/>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32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3386312"/>
          </a:xfrm>
          <a:prstGeom prst="rect">
            <a:avLst/>
          </a:prstGeom>
          <a:noFill/>
        </p:spPr>
        <p:txBody>
          <a:bodyPr wrap="square">
            <a:spAutoFit/>
          </a:bodyPr>
          <a:lstStyle/>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District Administrator (DA)</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District Test Coordinator (DC)</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School Test Coordinator (SC)</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Teacher</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Proctor</a:t>
            </a:r>
          </a:p>
          <a:p>
            <a:pPr marL="342900" indent="-342900">
              <a:lnSpc>
                <a:spcPct val="120000"/>
              </a:lnSpc>
              <a:buFont typeface="Arial" panose="020B0604020202020204" pitchFamily="34" charset="0"/>
              <a:buChar char="•"/>
            </a:pPr>
            <a:endParaRPr lang="en-US">
              <a:latin typeface="Franklin Gothic Book" panose="020B0503020102020204" pitchFamily="34" charset="0"/>
              <a:cs typeface="Calibri"/>
            </a:endParaRPr>
          </a:p>
          <a:p>
            <a:pPr>
              <a:lnSpc>
                <a:spcPct val="120000"/>
              </a:lnSpc>
            </a:pPr>
            <a:r>
              <a:rPr lang="en-US" sz="1800">
                <a:latin typeface="Franklin Gothic Book" panose="020B0503020102020204" pitchFamily="34" charset="0"/>
                <a:cs typeface="Calibri"/>
              </a:rPr>
              <a:t>New for 2025:</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IT Coordinator</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Special Education Director</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Superintendent</a:t>
            </a:r>
          </a:p>
        </p:txBody>
      </p:sp>
    </p:spTree>
    <p:extLst>
      <p:ext uri="{BB962C8B-B14F-4D97-AF65-F5344CB8AC3E}">
        <p14:creationId xmlns:p14="http://schemas.microsoft.com/office/powerpoint/2010/main" val="2243601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854F-A871-B3D9-ED15-80D169700798}"/>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D3976406-D495-D547-5F4B-7D9AD09AA004}"/>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Proctoring a Test</a:t>
            </a:r>
          </a:p>
        </p:txBody>
      </p:sp>
    </p:spTree>
    <p:extLst>
      <p:ext uri="{BB962C8B-B14F-4D97-AF65-F5344CB8AC3E}">
        <p14:creationId xmlns:p14="http://schemas.microsoft.com/office/powerpoint/2010/main" val="39159040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56B334F-A64D-CA7C-95F6-704A45F30C58}"/>
              </a:ext>
            </a:extLst>
          </p:cNvPr>
          <p:cNvSpPr txBox="1"/>
          <p:nvPr/>
        </p:nvSpPr>
        <p:spPr>
          <a:xfrm>
            <a:off x="645240" y="1253128"/>
            <a:ext cx="54384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Go to: </a:t>
            </a:r>
            <a:r>
              <a:rPr lang="en-US">
                <a:solidFill>
                  <a:prstClr val="black"/>
                </a:solidFill>
                <a:latin typeface="Franklin Gothic Book" panose="020B0503020102020204" pitchFamily="34" charset="0"/>
                <a:cs typeface="Arial"/>
                <a:hlinkClick r:id="rId2"/>
              </a:rPr>
              <a:t>https://vt.adamexam.com</a:t>
            </a:r>
            <a:r>
              <a:rPr lang="en-US">
                <a:solidFill>
                  <a:prstClr val="black"/>
                </a:solidFill>
                <a:latin typeface="Franklin Gothic Book" panose="020B0503020102020204" pitchFamily="34" charset="0"/>
                <a:cs typeface="Arial"/>
              </a:rPr>
              <a:t> </a:t>
            </a: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Click on </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Proctor </a:t>
            </a:r>
            <a:r>
              <a:rPr lang="en-US" b="1">
                <a:solidFill>
                  <a:prstClr val="black"/>
                </a:solidFill>
                <a:latin typeface="Franklin Gothic Book" panose="020B0503020102020204" pitchFamily="34" charset="0"/>
                <a:cs typeface="Arial"/>
              </a:rPr>
              <a:t>Login</a:t>
            </a:r>
            <a:endParaRPr kumimoji="0" lang="en-US" b="1" i="0" u="none" strike="noStrike" kern="1200" cap="none" spc="0" normalizeH="0" baseline="0" noProof="0">
              <a:ln>
                <a:noFill/>
              </a:ln>
              <a:solidFill>
                <a:prstClr val="black"/>
              </a:solidFill>
              <a:effectLst/>
              <a:uLnTx/>
              <a:uFillTx/>
              <a:latin typeface="Franklin Gothic Book" panose="020B0503020102020204" pitchFamily="34" charset="0"/>
            </a:endParaRPr>
          </a:p>
        </p:txBody>
      </p:sp>
      <p:sp>
        <p:nvSpPr>
          <p:cNvPr id="11" name="TextBox 10">
            <a:extLst>
              <a:ext uri="{FF2B5EF4-FFF2-40B4-BE49-F238E27FC236}">
                <a16:creationId xmlns:a16="http://schemas.microsoft.com/office/drawing/2014/main" id="{8CB8F38A-BAA5-E475-91D7-E8A0C2617C65}"/>
              </a:ext>
            </a:extLst>
          </p:cNvPr>
          <p:cNvSpPr txBox="1"/>
          <p:nvPr/>
        </p:nvSpPr>
        <p:spPr>
          <a:xfrm>
            <a:off x="645240" y="5159265"/>
            <a:ext cx="26927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Enter the </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Test Code </a:t>
            </a:r>
            <a:r>
              <a:rPr kumimoji="0" lang="en-US" i="0" u="none" strike="noStrike" kern="1200" cap="none" spc="0" normalizeH="0" baseline="0" noProof="0">
                <a:ln>
                  <a:noFill/>
                </a:ln>
                <a:solidFill>
                  <a:prstClr val="black"/>
                </a:solidFill>
                <a:effectLst/>
                <a:uLnTx/>
                <a:uFillTx/>
                <a:latin typeface="Franklin Gothic Book" panose="020B0503020102020204" pitchFamily="34" charset="0"/>
                <a:cs typeface="Arial"/>
              </a:rPr>
              <a:t>and</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 Proctor Password </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Click</a:t>
            </a:r>
            <a:r>
              <a:rPr kumimoji="0" lang="en-US" b="1" i="0" u="none" strike="noStrike" kern="1200" cap="none" spc="0" normalizeH="0" baseline="0" noProof="0">
                <a:ln>
                  <a:noFill/>
                </a:ln>
                <a:solidFill>
                  <a:prstClr val="black"/>
                </a:solidFill>
                <a:effectLst/>
                <a:uLnTx/>
                <a:uFillTx/>
                <a:latin typeface="Franklin Gothic Book" panose="020B0503020102020204" pitchFamily="34" charset="0"/>
                <a:cs typeface="Arial"/>
              </a:rPr>
              <a:t> Submit</a:t>
            </a:r>
          </a:p>
        </p:txBody>
      </p:sp>
      <p:sp>
        <p:nvSpPr>
          <p:cNvPr id="4" name="Title 4">
            <a:extLst>
              <a:ext uri="{FF2B5EF4-FFF2-40B4-BE49-F238E27FC236}">
                <a16:creationId xmlns:a16="http://schemas.microsoft.com/office/drawing/2014/main" id="{A15FBBEB-88B9-FFB0-6362-ECBF0FA7B8E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Login</a:t>
            </a:r>
          </a:p>
        </p:txBody>
      </p:sp>
      <p:pic>
        <p:nvPicPr>
          <p:cNvPr id="5" name="Picture 4">
            <a:extLst>
              <a:ext uri="{FF2B5EF4-FFF2-40B4-BE49-F238E27FC236}">
                <a16:creationId xmlns:a16="http://schemas.microsoft.com/office/drawing/2014/main" id="{0D26DF31-6633-E821-B51A-B8988DBF45F3}"/>
              </a:ext>
            </a:extLst>
          </p:cNvPr>
          <p:cNvPicPr>
            <a:picLocks noChangeAspect="1"/>
          </p:cNvPicPr>
          <p:nvPr/>
        </p:nvPicPr>
        <p:blipFill>
          <a:blip r:embed="rId3"/>
          <a:stretch>
            <a:fillRect/>
          </a:stretch>
        </p:blipFill>
        <p:spPr>
          <a:xfrm>
            <a:off x="645240" y="2050291"/>
            <a:ext cx="6858000" cy="2958142"/>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254069D-184C-77C1-F8AB-FD962F900EDD}"/>
              </a:ext>
            </a:extLst>
          </p:cNvPr>
          <p:cNvPicPr>
            <a:picLocks noChangeAspect="1"/>
          </p:cNvPicPr>
          <p:nvPr/>
        </p:nvPicPr>
        <p:blipFill>
          <a:blip r:embed="rId4"/>
          <a:stretch>
            <a:fillRect/>
          </a:stretch>
        </p:blipFill>
        <p:spPr>
          <a:xfrm>
            <a:off x="4488226" y="2884430"/>
            <a:ext cx="4010534" cy="2916752"/>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9111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24DDC2-13E9-B341-7F0F-65430C8569CE}"/>
              </a:ext>
            </a:extLst>
          </p:cNvPr>
          <p:cNvSpPr>
            <a:spLocks noGrp="1"/>
          </p:cNvSpPr>
          <p:nvPr>
            <p:ph sz="quarter" idx="10"/>
          </p:nvPr>
        </p:nvSpPr>
        <p:spPr>
          <a:xfrm>
            <a:off x="457200" y="1325880"/>
            <a:ext cx="8229600" cy="4495800"/>
          </a:xfrm>
        </p:spPr>
        <p:txBody>
          <a:bodyPr/>
          <a:lstStyle/>
          <a:p>
            <a:r>
              <a:rPr lang="en-US" sz="1800">
                <a:latin typeface="Franklin Gothic Book" panose="020B0503020102020204" pitchFamily="34" charset="0"/>
              </a:rPr>
              <a:t>If a proctor group has already been created, the proctor will be prompted to confirm the proctor group name and enter their proctor information. </a:t>
            </a:r>
            <a:endParaRPr lang="en-US"/>
          </a:p>
        </p:txBody>
      </p:sp>
      <p:pic>
        <p:nvPicPr>
          <p:cNvPr id="4" name="Picture 4" descr="Graphical user interface, text, application, chat or text message&#10;&#10;Description automatically generated">
            <a:extLst>
              <a:ext uri="{FF2B5EF4-FFF2-40B4-BE49-F238E27FC236}">
                <a16:creationId xmlns:a16="http://schemas.microsoft.com/office/drawing/2014/main" id="{5ACE52CD-1624-B9C4-CB55-72913BDD7823}"/>
              </a:ext>
            </a:extLst>
          </p:cNvPr>
          <p:cNvPicPr>
            <a:picLocks noChangeAspect="1"/>
          </p:cNvPicPr>
          <p:nvPr/>
        </p:nvPicPr>
        <p:blipFill rotWithShape="1">
          <a:blip r:embed="rId2"/>
          <a:srcRect b="11832"/>
          <a:stretch/>
        </p:blipFill>
        <p:spPr>
          <a:xfrm>
            <a:off x="808550" y="3301991"/>
            <a:ext cx="3302793" cy="129212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itle 4">
            <a:extLst>
              <a:ext uri="{FF2B5EF4-FFF2-40B4-BE49-F238E27FC236}">
                <a16:creationId xmlns:a16="http://schemas.microsoft.com/office/drawing/2014/main" id="{65ECD24E-6149-F83A-50CC-7F8A704BBB8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Confirmation</a:t>
            </a:r>
          </a:p>
        </p:txBody>
      </p:sp>
      <p:pic>
        <p:nvPicPr>
          <p:cNvPr id="5" name="Picture 4" descr="A screenshot of a computer&#10;&#10;Description automatically generated">
            <a:extLst>
              <a:ext uri="{FF2B5EF4-FFF2-40B4-BE49-F238E27FC236}">
                <a16:creationId xmlns:a16="http://schemas.microsoft.com/office/drawing/2014/main" id="{8505697A-CE79-AC58-F266-4A6EB47A95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185" y="2500252"/>
            <a:ext cx="3781425" cy="289560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5407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7D622-9471-6A2A-07C7-0E82C44D90C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EDC785-F75D-B94C-A761-BF65882E4EB1}"/>
              </a:ext>
            </a:extLst>
          </p:cNvPr>
          <p:cNvSpPr>
            <a:spLocks noGrp="1"/>
          </p:cNvSpPr>
          <p:nvPr>
            <p:ph sz="quarter" idx="10"/>
          </p:nvPr>
        </p:nvSpPr>
        <p:spPr>
          <a:xfrm>
            <a:off x="457200" y="1325880"/>
            <a:ext cx="8229600" cy="4495800"/>
          </a:xfrm>
        </p:spPr>
        <p:txBody>
          <a:bodyPr/>
          <a:lstStyle/>
          <a:p>
            <a:r>
              <a:rPr lang="en-US" sz="1800">
                <a:latin typeface="Franklin Gothic Book" panose="020B0503020102020204" pitchFamily="34" charset="0"/>
              </a:rPr>
              <a:t>If the proctor is logging in through the unassigned proctor group, they will need to create a new proctor group. </a:t>
            </a:r>
          </a:p>
          <a:p>
            <a:endParaRPr lang="en-US" sz="1800">
              <a:latin typeface="Franklin Gothic Book" panose="020B0503020102020204" pitchFamily="34" charset="0"/>
            </a:endParaRPr>
          </a:p>
          <a:p>
            <a:r>
              <a:rPr lang="en-US" sz="1800">
                <a:latin typeface="Franklin Gothic Book" panose="020B0503020102020204" pitchFamily="34" charset="0"/>
              </a:rPr>
              <a:t>The New Proctor Group form includes the </a:t>
            </a:r>
          </a:p>
          <a:p>
            <a:r>
              <a:rPr lang="en-US" sz="1800">
                <a:latin typeface="Franklin Gothic Book" panose="020B0503020102020204" pitchFamily="34" charset="0"/>
              </a:rPr>
              <a:t>following fields:</a:t>
            </a:r>
          </a:p>
          <a:p>
            <a:pPr marL="285750" indent="-285750">
              <a:buFont typeface="Arial" panose="020B0604020202020204" pitchFamily="34" charset="0"/>
              <a:buChar char="•"/>
            </a:pPr>
            <a:r>
              <a:rPr lang="en-US" sz="1800">
                <a:latin typeface="Franklin Gothic Book" panose="020B0503020102020204" pitchFamily="34" charset="0"/>
              </a:rPr>
              <a:t>Proctor Group Name</a:t>
            </a:r>
          </a:p>
          <a:p>
            <a:pPr marL="285750" indent="-285750">
              <a:buFont typeface="Arial" panose="020B0604020202020204" pitchFamily="34" charset="0"/>
              <a:buChar char="•"/>
            </a:pPr>
            <a:r>
              <a:rPr lang="en-US" sz="1800">
                <a:latin typeface="Franklin Gothic Book" panose="020B0503020102020204" pitchFamily="34" charset="0"/>
              </a:rPr>
              <a:t>Select Your District</a:t>
            </a:r>
          </a:p>
          <a:p>
            <a:pPr marL="285750" indent="-285750">
              <a:buFont typeface="Arial" panose="020B0604020202020204" pitchFamily="34" charset="0"/>
              <a:buChar char="•"/>
            </a:pPr>
            <a:r>
              <a:rPr lang="en-US" sz="1800">
                <a:latin typeface="Franklin Gothic Book" panose="020B0503020102020204" pitchFamily="34" charset="0"/>
              </a:rPr>
              <a:t>Select Your School</a:t>
            </a:r>
          </a:p>
          <a:p>
            <a:pPr marL="285750" indent="-285750">
              <a:buFont typeface="Arial" panose="020B0604020202020204" pitchFamily="34" charset="0"/>
              <a:buChar char="•"/>
            </a:pPr>
            <a:r>
              <a:rPr lang="en-US" sz="1800">
                <a:latin typeface="Franklin Gothic Book" panose="020B0503020102020204" pitchFamily="34" charset="0"/>
              </a:rPr>
              <a:t>Proctor First Name</a:t>
            </a:r>
          </a:p>
          <a:p>
            <a:pPr marL="285750" indent="-285750">
              <a:buFont typeface="Arial" panose="020B0604020202020204" pitchFamily="34" charset="0"/>
              <a:buChar char="•"/>
            </a:pPr>
            <a:r>
              <a:rPr lang="en-US" sz="1800">
                <a:latin typeface="Franklin Gothic Book" panose="020B0503020102020204" pitchFamily="34" charset="0"/>
              </a:rPr>
              <a:t>Proctor Last Name </a:t>
            </a:r>
          </a:p>
          <a:p>
            <a:pPr marL="285750" indent="-285750">
              <a:buFont typeface="Arial" panose="020B0604020202020204" pitchFamily="34" charset="0"/>
              <a:buChar char="•"/>
            </a:pPr>
            <a:r>
              <a:rPr lang="en-US" sz="1800">
                <a:latin typeface="Franklin Gothic Book" panose="020B0503020102020204" pitchFamily="34" charset="0"/>
              </a:rPr>
              <a:t>Proctor Email Address</a:t>
            </a:r>
          </a:p>
        </p:txBody>
      </p:sp>
      <p:sp>
        <p:nvSpPr>
          <p:cNvPr id="8" name="Title 4">
            <a:extLst>
              <a:ext uri="{FF2B5EF4-FFF2-40B4-BE49-F238E27FC236}">
                <a16:creationId xmlns:a16="http://schemas.microsoft.com/office/drawing/2014/main" id="{0D8CE914-7EAD-1795-0B66-40A5AECC45D6}"/>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Create a New Proctor Group</a:t>
            </a:r>
          </a:p>
        </p:txBody>
      </p:sp>
      <p:pic>
        <p:nvPicPr>
          <p:cNvPr id="2" name="Picture 1">
            <a:extLst>
              <a:ext uri="{FF2B5EF4-FFF2-40B4-BE49-F238E27FC236}">
                <a16:creationId xmlns:a16="http://schemas.microsoft.com/office/drawing/2014/main" id="{4F677454-E22F-73E8-EEA8-778E4C6249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90167" y="1862321"/>
            <a:ext cx="2698793" cy="4064933"/>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647717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C955A-310B-CDD2-6AE9-44B455A1FAB9}"/>
              </a:ext>
            </a:extLst>
          </p:cNvPr>
          <p:cNvSpPr>
            <a:spLocks noGrp="1"/>
          </p:cNvSpPr>
          <p:nvPr>
            <p:ph sz="quarter" idx="10"/>
          </p:nvPr>
        </p:nvSpPr>
        <p:spPr/>
        <p:txBody>
          <a:bodyPr/>
          <a:lstStyle/>
          <a:p>
            <a:endParaRPr lang="en-US"/>
          </a:p>
          <a:p>
            <a:endParaRPr lang="en-US"/>
          </a:p>
        </p:txBody>
      </p:sp>
      <p:pic>
        <p:nvPicPr>
          <p:cNvPr id="9" name="Picture 8">
            <a:extLst>
              <a:ext uri="{FF2B5EF4-FFF2-40B4-BE49-F238E27FC236}">
                <a16:creationId xmlns:a16="http://schemas.microsoft.com/office/drawing/2014/main" id="{08ED7CD8-CC67-8A93-E268-AB26F43AF0D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1410286"/>
            <a:ext cx="8229600" cy="442341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C6A1A76D-D855-DFAD-7B96-FCECD6BDE248}"/>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spTree>
    <p:extLst>
      <p:ext uri="{BB962C8B-B14F-4D97-AF65-F5344CB8AC3E}">
        <p14:creationId xmlns:p14="http://schemas.microsoft.com/office/powerpoint/2010/main" val="31932717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3EFD17-9F8E-8BF0-0D39-1920609E6497}"/>
              </a:ext>
            </a:extLst>
          </p:cNvPr>
          <p:cNvSpPr>
            <a:spLocks noGrp="1"/>
          </p:cNvSpPr>
          <p:nvPr>
            <p:ph sz="quarter" idx="10"/>
          </p:nvPr>
        </p:nvSpPr>
        <p:spPr>
          <a:xfrm>
            <a:off x="457200" y="1325880"/>
            <a:ext cx="8229600" cy="4495800"/>
          </a:xfrm>
        </p:spPr>
        <p:txBody>
          <a:bodyPr/>
          <a:lstStyle/>
          <a:p>
            <a:r>
              <a:rPr lang="en-US" sz="1800">
                <a:latin typeface="Franklin Gothic Book" panose="020B0503020102020204" pitchFamily="34" charset="0"/>
                <a:ea typeface="+mn-lt"/>
                <a:cs typeface="+mn-lt"/>
              </a:rPr>
              <a:t>The following sections appear on the Proctor Dashboard:</a:t>
            </a:r>
            <a:endParaRPr lang="en-US" sz="1800">
              <a:latin typeface="Franklin Gothic Book" panose="020B0503020102020204" pitchFamily="34" charset="0"/>
            </a:endParaRPr>
          </a:p>
          <a:p>
            <a:r>
              <a:rPr lang="en-US" sz="1800" b="1">
                <a:latin typeface="Franklin Gothic Book" panose="020B0503020102020204" pitchFamily="34" charset="0"/>
                <a:ea typeface="+mn-lt"/>
                <a:cs typeface="+mn-lt"/>
              </a:rPr>
              <a:t>Testing Information</a:t>
            </a:r>
            <a:endParaRPr lang="en-US" sz="1800" b="1">
              <a:latin typeface="Franklin Gothic Book" panose="020B0503020102020204" pitchFamily="34" charset="0"/>
            </a:endParaRPr>
          </a:p>
          <a:p>
            <a:pPr marL="285750" indent="-285750">
              <a:buFont typeface="Arial" panose="020B0604020202020204" pitchFamily="34" charset="0"/>
              <a:buChar char="•"/>
            </a:pPr>
            <a:r>
              <a:rPr lang="en-US" sz="1800">
                <a:latin typeface="Franklin Gothic Book" panose="020B0503020102020204" pitchFamily="34" charset="0"/>
                <a:ea typeface="+mn-lt"/>
                <a:cs typeface="+mn-lt"/>
              </a:rPr>
              <a:t>This area includes the name of the test, administration, proctor group, and testing school. </a:t>
            </a:r>
            <a:endParaRPr lang="en-US" sz="1800">
              <a:latin typeface="Franklin Gothic Book" panose="020B0503020102020204" pitchFamily="34" charset="0"/>
            </a:endParaRPr>
          </a:p>
          <a:p>
            <a:r>
              <a:rPr lang="en-US" sz="1800" b="1">
                <a:latin typeface="Franklin Gothic Book" panose="020B0503020102020204" pitchFamily="34" charset="0"/>
                <a:ea typeface="+mn-lt"/>
                <a:cs typeface="+mn-lt"/>
              </a:rPr>
              <a:t>Config Information</a:t>
            </a:r>
            <a:endParaRPr lang="en-US" sz="1800" b="1">
              <a:latin typeface="Franklin Gothic Book" panose="020B0503020102020204" pitchFamily="34" charset="0"/>
            </a:endParaRPr>
          </a:p>
          <a:p>
            <a:pPr marL="285750" indent="-285750">
              <a:buFont typeface="Arial" panose="020B0604020202020204" pitchFamily="34" charset="0"/>
              <a:buChar char="•"/>
            </a:pPr>
            <a:r>
              <a:rPr lang="en-US" sz="1800" b="1">
                <a:latin typeface="Franklin Gothic Book" panose="020B0503020102020204" pitchFamily="34" charset="0"/>
                <a:ea typeface="+mn-lt"/>
                <a:cs typeface="+mn-lt"/>
              </a:rPr>
              <a:t>T</a:t>
            </a:r>
            <a:r>
              <a:rPr lang="en-US" sz="1800">
                <a:latin typeface="Franklin Gothic Book" panose="020B0503020102020204" pitchFamily="34" charset="0"/>
                <a:ea typeface="+mn-lt"/>
                <a:cs typeface="+mn-lt"/>
              </a:rPr>
              <a:t>his area provides the VTCAP testing window, the proctor name, and a field called Kiosk Only, which for the Vermont assessments will always be “No.”  </a:t>
            </a:r>
          </a:p>
          <a:p>
            <a:r>
              <a:rPr lang="en-US" sz="1800" b="1">
                <a:latin typeface="Franklin Gothic Book" panose="020B0503020102020204" pitchFamily="34" charset="0"/>
                <a:ea typeface="+mn-lt"/>
                <a:cs typeface="+mn-lt"/>
              </a:rPr>
              <a:t>Actions</a:t>
            </a:r>
            <a:endParaRPr lang="en-US" sz="1800" b="1">
              <a:latin typeface="Franklin Gothic Book" panose="020B0503020102020204" pitchFamily="34" charset="0"/>
            </a:endParaRPr>
          </a:p>
          <a:p>
            <a:pPr marL="285750" indent="-285750">
              <a:buFont typeface="Arial" panose="020B0604020202020204" pitchFamily="34" charset="0"/>
              <a:buChar char="•"/>
            </a:pPr>
            <a:r>
              <a:rPr lang="en-US" sz="1800">
                <a:latin typeface="Franklin Gothic Book" panose="020B0503020102020204" pitchFamily="34" charset="0"/>
                <a:ea typeface="+mn-lt"/>
                <a:cs typeface="+mn-lt"/>
              </a:rPr>
              <a:t>This area includes the test code, proctor password, and seal code(s).</a:t>
            </a:r>
          </a:p>
          <a:p>
            <a:pPr marL="1028700" lvl="1">
              <a:buFont typeface="Arial" panose="020B0604020202020204" pitchFamily="34" charset="0"/>
              <a:buChar char="•"/>
            </a:pPr>
            <a:r>
              <a:rPr lang="en-US" sz="1800">
                <a:latin typeface="Franklin Gothic Book" panose="020B0503020102020204" pitchFamily="34" charset="0"/>
                <a:ea typeface="+mn-lt"/>
                <a:cs typeface="+mn-lt"/>
              </a:rPr>
              <a:t>Click the expand arrows found next to the code to maximizes the code to a full-screen view of the test code.</a:t>
            </a:r>
          </a:p>
          <a:p>
            <a:pPr marL="285750" indent="-285750">
              <a:buFont typeface="Arial" panose="020B0604020202020204" pitchFamily="34" charset="0"/>
              <a:buChar char="•"/>
            </a:pPr>
            <a:r>
              <a:rPr lang="en-US" sz="1800">
                <a:latin typeface="Franklin Gothic Book" panose="020B0503020102020204" pitchFamily="34" charset="0"/>
                <a:ea typeface="+mn-lt"/>
                <a:cs typeface="+mn-lt"/>
              </a:rPr>
              <a:t>Click the Print Cards button to open a new window with the student print cards for that proctor group. These can be printed and distributed to students. </a:t>
            </a:r>
            <a:endParaRPr lang="en-US" sz="1800">
              <a:latin typeface="Franklin Gothic Book" panose="020B0503020102020204" pitchFamily="34" charset="0"/>
            </a:endParaRPr>
          </a:p>
          <a:p>
            <a:endParaRPr lang="en-US" sz="1800"/>
          </a:p>
        </p:txBody>
      </p:sp>
      <p:sp>
        <p:nvSpPr>
          <p:cNvPr id="5" name="Title 4">
            <a:extLst>
              <a:ext uri="{FF2B5EF4-FFF2-40B4-BE49-F238E27FC236}">
                <a16:creationId xmlns:a16="http://schemas.microsoft.com/office/drawing/2014/main" id="{46E5AB3A-BB29-4DB3-85CA-29B0D030420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spTree>
    <p:extLst>
      <p:ext uri="{BB962C8B-B14F-4D97-AF65-F5344CB8AC3E}">
        <p14:creationId xmlns:p14="http://schemas.microsoft.com/office/powerpoint/2010/main" val="402527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732AC2-F05C-B17B-C8DF-3C0A88479EEA}"/>
              </a:ext>
            </a:extLst>
          </p:cNvPr>
          <p:cNvSpPr>
            <a:spLocks noGrp="1"/>
          </p:cNvSpPr>
          <p:nvPr>
            <p:ph sz="quarter" idx="10"/>
          </p:nvPr>
        </p:nvSpPr>
        <p:spPr>
          <a:xfrm>
            <a:off x="457200" y="1325881"/>
            <a:ext cx="8229600" cy="1000760"/>
          </a:xfrm>
        </p:spPr>
        <p:txBody>
          <a:bodyPr/>
          <a:lstStyle/>
          <a:p>
            <a:r>
              <a:rPr lang="en-US" sz="1800" b="1">
                <a:latin typeface="Franklin Gothic Book" panose="020B0503020102020204" pitchFamily="34" charset="0"/>
                <a:ea typeface="+mn-lt"/>
                <a:cs typeface="+mn-lt"/>
              </a:rPr>
              <a:t>Session Management Area</a:t>
            </a:r>
            <a:endParaRPr lang="en-US" sz="1800">
              <a:latin typeface="Franklin Gothic Book" panose="020B0503020102020204" pitchFamily="34" charset="0"/>
            </a:endParaRPr>
          </a:p>
          <a:p>
            <a:r>
              <a:rPr lang="en-US" sz="1800">
                <a:latin typeface="Franklin Gothic Book" panose="020B0503020102020204" pitchFamily="34" charset="0"/>
                <a:ea typeface="+mn-lt"/>
                <a:cs typeface="+mn-lt"/>
              </a:rPr>
              <a:t>In this area, you will be able to view, filter, and search for students in your proctor group and manage their sessions. </a:t>
            </a:r>
          </a:p>
        </p:txBody>
      </p:sp>
      <p:sp>
        <p:nvSpPr>
          <p:cNvPr id="5" name="Title 4">
            <a:extLst>
              <a:ext uri="{FF2B5EF4-FFF2-40B4-BE49-F238E27FC236}">
                <a16:creationId xmlns:a16="http://schemas.microsoft.com/office/drawing/2014/main" id="{6121BB42-1B6A-F1C8-158C-56B53028E8EC}"/>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pic>
        <p:nvPicPr>
          <p:cNvPr id="7" name="Picture 6" descr="A screenshot of a computer&#10;&#10;Description automatically generated">
            <a:extLst>
              <a:ext uri="{FF2B5EF4-FFF2-40B4-BE49-F238E27FC236}">
                <a16:creationId xmlns:a16="http://schemas.microsoft.com/office/drawing/2014/main" id="{B1CF9C73-4F4F-F32F-5016-58AEC9BD1E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326641"/>
            <a:ext cx="6858000" cy="3725466"/>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85738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C2A609-DA99-1121-E40C-A763C81AAA75}"/>
              </a:ext>
            </a:extLst>
          </p:cNvPr>
          <p:cNvSpPr>
            <a:spLocks noGrp="1"/>
          </p:cNvSpPr>
          <p:nvPr>
            <p:ph sz="quarter" idx="10"/>
          </p:nvPr>
        </p:nvSpPr>
        <p:spPr>
          <a:xfrm>
            <a:off x="457200" y="1325880"/>
            <a:ext cx="8229600" cy="5402387"/>
          </a:xfrm>
        </p:spPr>
        <p:txBody>
          <a:bodyPr/>
          <a:lstStyle/>
          <a:p>
            <a:r>
              <a:rPr lang="en-US" sz="1800">
                <a:latin typeface="Franklin Gothic Book" panose="020B0503020102020204" pitchFamily="34" charset="0"/>
                <a:ea typeface="+mn-lt"/>
                <a:cs typeface="+mn-lt"/>
              </a:rPr>
              <a:t>The Session Management area has the following information:</a:t>
            </a:r>
          </a:p>
          <a:p>
            <a:endParaRPr lang="en-US" sz="1800" b="1">
              <a:latin typeface="Franklin Gothic Book" panose="020B0503020102020204" pitchFamily="34" charset="0"/>
              <a:ea typeface="+mn-lt"/>
              <a:cs typeface="+mn-lt"/>
            </a:endParaRPr>
          </a:p>
          <a:p>
            <a:r>
              <a:rPr lang="en-US" sz="1800" b="1">
                <a:latin typeface="Franklin Gothic Book" panose="020B0503020102020204" pitchFamily="34" charset="0"/>
                <a:ea typeface="+mn-lt"/>
                <a:cs typeface="+mn-lt"/>
              </a:rPr>
              <a:t>Tester: </a:t>
            </a:r>
            <a:r>
              <a:rPr lang="en-US" sz="1800">
                <a:latin typeface="Franklin Gothic Book" panose="020B0503020102020204" pitchFamily="34" charset="0"/>
                <a:ea typeface="+mn-lt"/>
                <a:cs typeface="+mn-lt"/>
              </a:rPr>
              <a:t>Student’s name</a:t>
            </a:r>
          </a:p>
          <a:p>
            <a:r>
              <a:rPr lang="en-US" sz="1800" b="1">
                <a:latin typeface="Franklin Gothic Book" panose="020B0503020102020204" pitchFamily="34" charset="0"/>
                <a:ea typeface="+mn-lt"/>
                <a:cs typeface="+mn-lt"/>
              </a:rPr>
              <a:t>Identifier: </a:t>
            </a:r>
            <a:r>
              <a:rPr lang="en-US" sz="1800">
                <a:latin typeface="Franklin Gothic Book" panose="020B0503020102020204" pitchFamily="34" charset="0"/>
                <a:ea typeface="+mn-lt"/>
                <a:cs typeface="+mn-lt"/>
              </a:rPr>
              <a:t>Student’s state assigned student ID</a:t>
            </a:r>
          </a:p>
          <a:p>
            <a:r>
              <a:rPr lang="en-US" sz="1800" b="1">
                <a:latin typeface="Franklin Gothic Book" panose="020B0503020102020204" pitchFamily="34" charset="0"/>
                <a:ea typeface="+mn-lt"/>
                <a:cs typeface="+mn-lt"/>
              </a:rPr>
              <a:t>Orgs:</a:t>
            </a:r>
            <a:r>
              <a:rPr lang="en-US" sz="1800">
                <a:latin typeface="Franklin Gothic Book" panose="020B0503020102020204" pitchFamily="34" charset="0"/>
                <a:ea typeface="+mn-lt"/>
                <a:cs typeface="+mn-lt"/>
              </a:rPr>
              <a:t> The student’s assigned testing school</a:t>
            </a:r>
          </a:p>
          <a:p>
            <a:r>
              <a:rPr lang="en-US" sz="1800" b="1">
                <a:latin typeface="Franklin Gothic Book" panose="020B0503020102020204" pitchFamily="34" charset="0"/>
                <a:ea typeface="+mn-lt"/>
                <a:cs typeface="+mn-lt"/>
              </a:rPr>
              <a:t>Started Time: </a:t>
            </a:r>
            <a:r>
              <a:rPr lang="en-US" sz="1800">
                <a:latin typeface="Franklin Gothic Book" panose="020B0503020102020204" pitchFamily="34" charset="0"/>
                <a:ea typeface="+mn-lt"/>
                <a:cs typeface="+mn-lt"/>
              </a:rPr>
              <a:t>The time the student began testing.  </a:t>
            </a:r>
          </a:p>
          <a:p>
            <a:r>
              <a:rPr lang="en-US" sz="1800" b="1">
                <a:latin typeface="Franklin Gothic Book" panose="020B0503020102020204" pitchFamily="34" charset="0"/>
                <a:ea typeface="+mn-lt"/>
                <a:cs typeface="+mn-lt"/>
              </a:rPr>
              <a:t>Test Progress:</a:t>
            </a:r>
          </a:p>
          <a:p>
            <a:pPr marL="1028700" lvl="1">
              <a:lnSpc>
                <a:spcPct val="150000"/>
              </a:lnSpc>
              <a:spcBef>
                <a:spcPct val="0"/>
              </a:spcBef>
              <a:buFont typeface="Arial"/>
              <a:buChar char="•"/>
              <a:defRPr/>
            </a:pPr>
            <a:r>
              <a:rPr lang="en-US" sz="1800" b="1">
                <a:solidFill>
                  <a:prstClr val="black"/>
                </a:solidFill>
                <a:latin typeface="Franklin Gothic Book" panose="020B0503020102020204" pitchFamily="34" charset="0"/>
                <a:cs typeface="Arial"/>
              </a:rPr>
              <a:t>            – Not Started </a:t>
            </a:r>
          </a:p>
          <a:p>
            <a:pPr marL="1028700" lvl="1">
              <a:lnSpc>
                <a:spcPct val="150000"/>
              </a:lnSpc>
              <a:spcBef>
                <a:spcPct val="0"/>
              </a:spcBef>
              <a:buFont typeface="Arial"/>
              <a:buChar char="•"/>
              <a:defRPr/>
            </a:pPr>
            <a:r>
              <a:rPr lang="en-US" sz="1800" b="1">
                <a:solidFill>
                  <a:prstClr val="black"/>
                </a:solidFill>
                <a:latin typeface="Franklin Gothic Book" panose="020B0503020102020204" pitchFamily="34" charset="0"/>
                <a:cs typeface="Arial"/>
              </a:rPr>
              <a:t>            – Started</a:t>
            </a:r>
          </a:p>
          <a:p>
            <a:pPr marL="1028700" lvl="1">
              <a:lnSpc>
                <a:spcPct val="150000"/>
              </a:lnSpc>
              <a:spcBef>
                <a:spcPct val="0"/>
              </a:spcBef>
              <a:buFont typeface="Arial"/>
              <a:buChar char="•"/>
              <a:defRPr/>
            </a:pPr>
            <a:r>
              <a:rPr lang="en-US" sz="1800" b="1">
                <a:solidFill>
                  <a:prstClr val="black"/>
                </a:solidFill>
                <a:latin typeface="Franklin Gothic Book" panose="020B0503020102020204" pitchFamily="34" charset="0"/>
                <a:cs typeface="Arial"/>
              </a:rPr>
              <a:t>            – Submitted</a:t>
            </a:r>
          </a:p>
          <a:p>
            <a:pPr marL="1028700" lvl="1">
              <a:lnSpc>
                <a:spcPct val="150000"/>
              </a:lnSpc>
              <a:spcBef>
                <a:spcPct val="0"/>
              </a:spcBef>
              <a:buFont typeface="Arial"/>
              <a:buChar char="•"/>
              <a:defRPr/>
            </a:pPr>
            <a:endParaRPr lang="en-US" sz="1800" b="1">
              <a:solidFill>
                <a:prstClr val="black"/>
              </a:solidFill>
              <a:latin typeface="Franklin Gothic Book" panose="020B0503020102020204" pitchFamily="34" charset="0"/>
              <a:cs typeface="Arial"/>
            </a:endParaRPr>
          </a:p>
          <a:p>
            <a:pPr marL="1028700" lvl="1">
              <a:lnSpc>
                <a:spcPct val="150000"/>
              </a:lnSpc>
              <a:spcBef>
                <a:spcPct val="0"/>
              </a:spcBef>
              <a:buFont typeface="Arial"/>
              <a:buChar char="•"/>
              <a:defRPr/>
            </a:pPr>
            <a:endParaRPr lang="en-US" sz="1800"/>
          </a:p>
          <a:p>
            <a:pPr marL="285750" indent="-285750">
              <a:buFont typeface="Arial"/>
              <a:buChar char="•"/>
            </a:pPr>
            <a:endParaRPr lang="en-US"/>
          </a:p>
        </p:txBody>
      </p:sp>
      <p:sp>
        <p:nvSpPr>
          <p:cNvPr id="5" name="Title 4">
            <a:extLst>
              <a:ext uri="{FF2B5EF4-FFF2-40B4-BE49-F238E27FC236}">
                <a16:creationId xmlns:a16="http://schemas.microsoft.com/office/drawing/2014/main" id="{BD443B64-A8F5-A085-FD41-8467FC17C75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pic>
        <p:nvPicPr>
          <p:cNvPr id="4" name="Picture 3">
            <a:extLst>
              <a:ext uri="{FF2B5EF4-FFF2-40B4-BE49-F238E27FC236}">
                <a16:creationId xmlns:a16="http://schemas.microsoft.com/office/drawing/2014/main" id="{B2F8244B-74E3-0C99-5482-72EA96DD4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047" y="3663207"/>
            <a:ext cx="733425" cy="381000"/>
          </a:xfrm>
          <a:prstGeom prst="rect">
            <a:avLst/>
          </a:prstGeom>
        </p:spPr>
      </p:pic>
      <p:pic>
        <p:nvPicPr>
          <p:cNvPr id="7" name="Picture 6">
            <a:extLst>
              <a:ext uri="{FF2B5EF4-FFF2-40B4-BE49-F238E27FC236}">
                <a16:creationId xmlns:a16="http://schemas.microsoft.com/office/drawing/2014/main" id="{F96BC2CD-EF93-1A4A-4B34-950268B3E4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047" y="4114800"/>
            <a:ext cx="685800" cy="352425"/>
          </a:xfrm>
          <a:prstGeom prst="rect">
            <a:avLst/>
          </a:prstGeom>
        </p:spPr>
      </p:pic>
      <p:pic>
        <p:nvPicPr>
          <p:cNvPr id="9" name="Picture 8">
            <a:extLst>
              <a:ext uri="{FF2B5EF4-FFF2-40B4-BE49-F238E27FC236}">
                <a16:creationId xmlns:a16="http://schemas.microsoft.com/office/drawing/2014/main" id="{EE2E7EC8-1734-2402-523F-0213E0AD78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047" y="4486059"/>
            <a:ext cx="685800" cy="371475"/>
          </a:xfrm>
          <a:prstGeom prst="rect">
            <a:avLst/>
          </a:prstGeom>
        </p:spPr>
      </p:pic>
    </p:spTree>
    <p:extLst>
      <p:ext uri="{BB962C8B-B14F-4D97-AF65-F5344CB8AC3E}">
        <p14:creationId xmlns:p14="http://schemas.microsoft.com/office/powerpoint/2010/main" val="9663709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FADA32-6ED7-DDF7-6B01-3E5B5CDCE23F}"/>
              </a:ext>
            </a:extLst>
          </p:cNvPr>
          <p:cNvSpPr>
            <a:spLocks noGrp="1"/>
          </p:cNvSpPr>
          <p:nvPr>
            <p:ph sz="quarter" idx="10"/>
          </p:nvPr>
        </p:nvSpPr>
        <p:spPr>
          <a:xfrm>
            <a:off x="457200" y="1325880"/>
            <a:ext cx="8229600" cy="4992306"/>
          </a:xfrm>
        </p:spPr>
        <p:txBody>
          <a:bodyPr/>
          <a:lstStyle/>
          <a:p>
            <a:r>
              <a:rPr lang="en-US" sz="1800" b="1">
                <a:latin typeface="Franklin Gothic Book" panose="020B0503020102020204" pitchFamily="34" charset="0"/>
                <a:ea typeface="+mn-lt"/>
                <a:cs typeface="+mn-lt"/>
              </a:rPr>
              <a:t>Test Status:</a:t>
            </a:r>
            <a:endParaRPr lang="en-US" sz="1800">
              <a:latin typeface="Franklin Gothic Book" panose="020B0503020102020204" pitchFamily="34" charset="0"/>
            </a:endParaRPr>
          </a:p>
          <a:p>
            <a:pPr marL="285750" indent="-285750">
              <a:buFont typeface="Arial"/>
              <a:buChar char="•"/>
            </a:pPr>
            <a:r>
              <a:rPr lang="en-US" sz="1800" b="1">
                <a:latin typeface="Franklin Gothic Book" panose="020B0503020102020204" pitchFamily="34" charset="0"/>
                <a:ea typeface="+mn-lt"/>
                <a:cs typeface="+mn-lt"/>
              </a:rPr>
              <a:t>Not Started</a:t>
            </a:r>
            <a:r>
              <a:rPr lang="en-US" sz="1800">
                <a:latin typeface="Franklin Gothic Book" panose="020B0503020102020204" pitchFamily="34" charset="0"/>
                <a:ea typeface="+mn-lt"/>
                <a:cs typeface="+mn-lt"/>
              </a:rPr>
              <a:t> – The student has not logged into the assessment. No action is needed by the Proctor.</a:t>
            </a:r>
            <a:endParaRPr lang="en-US" sz="1800">
              <a:latin typeface="Franklin Gothic Book" panose="020B0503020102020204" pitchFamily="34" charset="0"/>
            </a:endParaRPr>
          </a:p>
          <a:p>
            <a:pPr marL="285750" indent="-285750">
              <a:buFont typeface="Arial"/>
              <a:buChar char="•"/>
            </a:pPr>
            <a:r>
              <a:rPr lang="en-US" sz="1800" b="1">
                <a:latin typeface="Franklin Gothic Book" panose="020B0503020102020204" pitchFamily="34" charset="0"/>
                <a:ea typeface="+mn-lt"/>
                <a:cs typeface="+mn-lt"/>
              </a:rPr>
              <a:t>In Progress </a:t>
            </a:r>
            <a:r>
              <a:rPr lang="en-US" sz="1800">
                <a:latin typeface="Franklin Gothic Book" panose="020B0503020102020204" pitchFamily="34" charset="0"/>
                <a:ea typeface="+mn-lt"/>
                <a:cs typeface="+mn-lt"/>
              </a:rPr>
              <a:t>– The student has logged into the assessment. The student has recently interacted with the assessment.</a:t>
            </a:r>
          </a:p>
          <a:p>
            <a:pPr marL="285750" indent="-285750">
              <a:buFont typeface="Arial"/>
              <a:buChar char="•"/>
            </a:pPr>
            <a:r>
              <a:rPr lang="en-US" sz="1800" b="1">
                <a:latin typeface="Franklin Gothic Book" panose="020B0503020102020204" pitchFamily="34" charset="0"/>
                <a:ea typeface="+mn-lt"/>
                <a:cs typeface="+mn-lt"/>
              </a:rPr>
              <a:t>Exited </a:t>
            </a:r>
            <a:r>
              <a:rPr lang="en-US" sz="1800">
                <a:latin typeface="Franklin Gothic Book" panose="020B0503020102020204" pitchFamily="34" charset="0"/>
                <a:ea typeface="+mn-lt"/>
                <a:cs typeface="+mn-lt"/>
              </a:rPr>
              <a:t>– The student has exited the TestNav app. The Proctor needs to reseat the student before they can log back into the assessment.</a:t>
            </a:r>
          </a:p>
          <a:p>
            <a:pPr marL="285750" indent="-285750">
              <a:buFont typeface="Arial"/>
              <a:buChar char="•"/>
            </a:pPr>
            <a:r>
              <a:rPr lang="en-US" sz="1800" b="1">
                <a:latin typeface="Franklin Gothic Book" panose="020B0503020102020204" pitchFamily="34" charset="0"/>
                <a:ea typeface="+mn-lt"/>
                <a:cs typeface="+mn-lt"/>
              </a:rPr>
              <a:t>Reseat </a:t>
            </a:r>
            <a:r>
              <a:rPr lang="en-US" sz="1800">
                <a:latin typeface="Franklin Gothic Book" panose="020B0503020102020204" pitchFamily="34" charset="0"/>
                <a:ea typeface="+mn-lt"/>
                <a:cs typeface="+mn-lt"/>
              </a:rPr>
              <a:t>– The proctor has reseated the student, and the student has not logged back into the test session. No action needed. </a:t>
            </a:r>
          </a:p>
          <a:p>
            <a:pPr marL="285750" indent="-285750">
              <a:buFont typeface="Arial"/>
              <a:buChar char="•"/>
            </a:pPr>
            <a:r>
              <a:rPr lang="en-US" sz="1800" b="1">
                <a:latin typeface="Franklin Gothic Book" panose="020B0503020102020204" pitchFamily="34" charset="0"/>
                <a:ea typeface="+mn-lt"/>
                <a:cs typeface="+mn-lt"/>
              </a:rPr>
              <a:t>Need Attention </a:t>
            </a:r>
            <a:r>
              <a:rPr lang="en-US" sz="1800">
                <a:latin typeface="Franklin Gothic Book" panose="020B0503020102020204" pitchFamily="34" charset="0"/>
                <a:ea typeface="+mn-lt"/>
                <a:cs typeface="+mn-lt"/>
              </a:rPr>
              <a:t>– The student has logged into the test, but the proctor needs to approve the session for the student to begin. </a:t>
            </a:r>
          </a:p>
          <a:p>
            <a:pPr marL="285750" indent="-285750">
              <a:buFont typeface="Arial"/>
              <a:buChar char="•"/>
            </a:pPr>
            <a:r>
              <a:rPr lang="en-US" sz="1800" b="1">
                <a:latin typeface="Franklin Gothic Book" panose="020B0503020102020204" pitchFamily="34" charset="0"/>
                <a:ea typeface="+mn-lt"/>
                <a:cs typeface="+mn-lt"/>
              </a:rPr>
              <a:t>Submitted </a:t>
            </a:r>
            <a:r>
              <a:rPr lang="en-US" sz="1800">
                <a:latin typeface="Franklin Gothic Book" panose="020B0503020102020204" pitchFamily="34" charset="0"/>
                <a:ea typeface="+mn-lt"/>
                <a:cs typeface="+mn-lt"/>
              </a:rPr>
              <a:t>– The student has completed and submitted the test.</a:t>
            </a:r>
          </a:p>
          <a:p>
            <a:pPr marL="285750" indent="-285750">
              <a:buFont typeface="Arial"/>
              <a:buChar char="•"/>
            </a:pPr>
            <a:endParaRPr lang="en-US" sz="1800">
              <a:latin typeface="Franklin Gothic Book" panose="020B0503020102020204" pitchFamily="34" charset="0"/>
            </a:endParaRPr>
          </a:p>
        </p:txBody>
      </p:sp>
      <p:sp>
        <p:nvSpPr>
          <p:cNvPr id="5" name="Title 4">
            <a:extLst>
              <a:ext uri="{FF2B5EF4-FFF2-40B4-BE49-F238E27FC236}">
                <a16:creationId xmlns:a16="http://schemas.microsoft.com/office/drawing/2014/main" id="{2D4001F8-9274-B7E8-4AAF-43CD84C98236}"/>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spTree>
    <p:extLst>
      <p:ext uri="{BB962C8B-B14F-4D97-AF65-F5344CB8AC3E}">
        <p14:creationId xmlns:p14="http://schemas.microsoft.com/office/powerpoint/2010/main" val="2809378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374AD-B395-936F-56BF-985B46275FD3}"/>
              </a:ext>
            </a:extLst>
          </p:cNvPr>
          <p:cNvSpPr>
            <a:spLocks noGrp="1"/>
          </p:cNvSpPr>
          <p:nvPr>
            <p:ph sz="quarter" idx="10"/>
          </p:nvPr>
        </p:nvSpPr>
        <p:spPr>
          <a:xfrm>
            <a:off x="457200" y="1325880"/>
            <a:ext cx="8229600" cy="5344159"/>
          </a:xfrm>
        </p:spPr>
        <p:txBody>
          <a:bodyPr/>
          <a:lstStyle/>
          <a:p>
            <a:r>
              <a:rPr lang="en-US" sz="1800" b="1">
                <a:latin typeface="Franklin Gothic Book" panose="020B0503020102020204" pitchFamily="34" charset="0"/>
              </a:rPr>
              <a:t>Section Progress/Item Progress:</a:t>
            </a:r>
            <a:endParaRPr lang="en-US" sz="1800">
              <a:latin typeface="Franklin Gothic Book" panose="020B0503020102020204" pitchFamily="34" charset="0"/>
              <a:ea typeface="+mn-lt"/>
              <a:cs typeface="+mn-lt"/>
            </a:endParaRPr>
          </a:p>
          <a:p>
            <a:pPr marL="285750" indent="-285750">
              <a:buFont typeface="Arial" panose="020B0604020202020204" pitchFamily="34" charset="0"/>
              <a:buChar char="•"/>
            </a:pPr>
            <a:r>
              <a:rPr lang="en-US" sz="1800">
                <a:latin typeface="Franklin Gothic Book" panose="020B0503020102020204" pitchFamily="34" charset="0"/>
              </a:rPr>
              <a:t>The Section Progress and Item Progress columns show the completion of a section or test. While a student is actively testing, this column will only show N/A. </a:t>
            </a:r>
          </a:p>
          <a:p>
            <a:r>
              <a:rPr lang="en-US" sz="1800" b="1">
                <a:latin typeface="Franklin Gothic Book" panose="020B0503020102020204" pitchFamily="34" charset="0"/>
              </a:rPr>
              <a:t>Test Duration: </a:t>
            </a:r>
            <a:r>
              <a:rPr lang="en-US" sz="1800">
                <a:latin typeface="Franklin Gothic Book" panose="020B0503020102020204" pitchFamily="34" charset="0"/>
              </a:rPr>
              <a:t>The amount of time the student has been testing. </a:t>
            </a:r>
          </a:p>
          <a:p>
            <a:r>
              <a:rPr lang="en-US" sz="1800" b="1">
                <a:latin typeface="Franklin Gothic Book" panose="020B0503020102020204" pitchFamily="34" charset="0"/>
              </a:rPr>
              <a:t>Accommodation:</a:t>
            </a:r>
            <a:endParaRPr lang="en-US" sz="1800">
              <a:latin typeface="Franklin Gothic Book" panose="020B0503020102020204" pitchFamily="34" charset="0"/>
              <a:ea typeface="+mn-lt"/>
              <a:cs typeface="+mn-lt"/>
            </a:endParaRPr>
          </a:p>
          <a:p>
            <a:pPr marL="285750" indent="-285750">
              <a:buFont typeface="Arial" panose="020B0604020202020204" pitchFamily="34" charset="0"/>
              <a:buChar char="•"/>
            </a:pPr>
            <a:r>
              <a:rPr lang="en-US" sz="1800">
                <a:latin typeface="Franklin Gothic Book" panose="020B0503020102020204" pitchFamily="34" charset="0"/>
              </a:rPr>
              <a:t>The number of accommodations a student has appears in this column. Hover over the count to show the accommodations. Only accommodations relevant to the online assessment session administration will be displayed.</a:t>
            </a:r>
          </a:p>
          <a:p>
            <a:r>
              <a:rPr lang="en-US" sz="1800" b="1">
                <a:latin typeface="Franklin Gothic Book" panose="020B0503020102020204" pitchFamily="34" charset="0"/>
              </a:rPr>
              <a:t>Code: </a:t>
            </a:r>
            <a:r>
              <a:rPr lang="en-US" sz="1800">
                <a:latin typeface="Franklin Gothic Book" panose="020B0503020102020204" pitchFamily="34" charset="0"/>
              </a:rPr>
              <a:t>This will display if a student has an accountability code assigned. </a:t>
            </a:r>
          </a:p>
          <a:p>
            <a:r>
              <a:rPr lang="en-US" sz="1800" b="1">
                <a:latin typeface="Franklin Gothic Book" panose="020B0503020102020204" pitchFamily="34" charset="0"/>
              </a:rPr>
              <a:t>Actions:</a:t>
            </a:r>
            <a:endParaRPr lang="en-US" sz="1800">
              <a:latin typeface="Franklin Gothic Book" panose="020B0503020102020204" pitchFamily="34" charset="0"/>
              <a:ea typeface="+mn-lt"/>
              <a:cs typeface="+mn-lt"/>
            </a:endParaRPr>
          </a:p>
          <a:p>
            <a:pPr marL="285750" indent="-285750">
              <a:buFont typeface="Arial" panose="020B0604020202020204" pitchFamily="34" charset="0"/>
              <a:buChar char="•"/>
            </a:pPr>
            <a:r>
              <a:rPr lang="en-US" sz="1800">
                <a:latin typeface="Franklin Gothic Book" panose="020B0503020102020204" pitchFamily="34" charset="0"/>
                <a:ea typeface="+mn-lt"/>
                <a:cs typeface="+mn-lt"/>
              </a:rPr>
              <a:t>Available actions will appear based on the testing status of the student:</a:t>
            </a:r>
          </a:p>
          <a:p>
            <a:pPr marL="1028700" lvl="1">
              <a:buFont typeface="Arial" panose="020B0604020202020204" pitchFamily="34" charset="0"/>
              <a:buChar char="•"/>
            </a:pPr>
            <a:r>
              <a:rPr kumimoji="0" lang="en-US" sz="1800" b="1" i="0" u="none" strike="noStrike" kern="1200" cap="none" spc="0" normalizeH="0" baseline="0" noProof="0">
                <a:ln>
                  <a:noFill/>
                </a:ln>
                <a:effectLst/>
                <a:uLnTx/>
                <a:uFillTx/>
                <a:latin typeface="Franklin Gothic Book" panose="020B0503020102020204" pitchFamily="34" charset="0"/>
                <a:ea typeface="+mn-lt"/>
                <a:cs typeface="+mn-lt"/>
              </a:rPr>
              <a:t>Reseat Session </a:t>
            </a:r>
            <a:r>
              <a:rPr kumimoji="0" lang="en-US" sz="1800" b="0" i="0" u="none" strike="noStrike" kern="1200" cap="none" spc="0" normalizeH="0" baseline="0" noProof="0">
                <a:ln>
                  <a:noFill/>
                </a:ln>
                <a:effectLst/>
                <a:uLnTx/>
                <a:uFillTx/>
                <a:latin typeface="Franklin Gothic Book" panose="020B0503020102020204" pitchFamily="34" charset="0"/>
                <a:ea typeface="+mn-lt"/>
                <a:cs typeface="+mn-lt"/>
              </a:rPr>
              <a:t>– Use if a student has an “interrupted” session (computer issue, session timeout, unexpected</a:t>
            </a:r>
            <a:r>
              <a:rPr lang="en-US" sz="1800">
                <a:latin typeface="Franklin Gothic Book" panose="020B0503020102020204" pitchFamily="34" charset="0"/>
                <a:ea typeface="+mn-lt"/>
                <a:cs typeface="+mn-lt"/>
              </a:rPr>
              <a:t> error). Reseating allows </a:t>
            </a:r>
            <a:r>
              <a:rPr kumimoji="0" lang="en-US" sz="1800" b="0" i="0" u="none" strike="noStrike" kern="1200" cap="none" spc="0" normalizeH="0" baseline="0" noProof="0">
                <a:ln>
                  <a:noFill/>
                </a:ln>
                <a:effectLst/>
                <a:uLnTx/>
                <a:uFillTx/>
                <a:latin typeface="Franklin Gothic Book" panose="020B0503020102020204" pitchFamily="34" charset="0"/>
                <a:ea typeface="+mn-lt"/>
                <a:cs typeface="+mn-lt"/>
              </a:rPr>
              <a:t>the student to </a:t>
            </a:r>
            <a:r>
              <a:rPr lang="en-US" sz="1800">
                <a:latin typeface="Franklin Gothic Book" panose="020B0503020102020204" pitchFamily="34" charset="0"/>
                <a:ea typeface="+mn-lt"/>
                <a:cs typeface="+mn-lt"/>
              </a:rPr>
              <a:t>re-enter</a:t>
            </a:r>
            <a:r>
              <a:rPr kumimoji="0" lang="en-US" sz="1800" b="0" i="0" u="none" strike="noStrike" kern="1200" cap="none" spc="0" normalizeH="0" baseline="0" noProof="0">
                <a:ln>
                  <a:noFill/>
                </a:ln>
                <a:effectLst/>
                <a:uLnTx/>
                <a:uFillTx/>
                <a:latin typeface="Franklin Gothic Book" panose="020B0503020102020204" pitchFamily="34" charset="0"/>
                <a:ea typeface="+mn-lt"/>
                <a:cs typeface="+mn-lt"/>
              </a:rPr>
              <a:t> their test code and SSID to</a:t>
            </a:r>
            <a:r>
              <a:rPr lang="en-US" sz="1800">
                <a:latin typeface="Franklin Gothic Book" panose="020B0503020102020204" pitchFamily="34" charset="0"/>
                <a:ea typeface="+mn-lt"/>
                <a:cs typeface="+mn-lt"/>
              </a:rPr>
              <a:t> resume their assessment </a:t>
            </a:r>
            <a:r>
              <a:rPr kumimoji="0" lang="en-US" sz="1800" b="0" i="0" u="none" strike="noStrike" kern="1200" cap="none" spc="0" normalizeH="0" baseline="0" noProof="0">
                <a:ln>
                  <a:noFill/>
                </a:ln>
                <a:effectLst/>
                <a:uLnTx/>
                <a:uFillTx/>
                <a:latin typeface="Franklin Gothic Book" panose="020B0503020102020204" pitchFamily="34" charset="0"/>
                <a:ea typeface="+mn-lt"/>
                <a:cs typeface="+mn-lt"/>
              </a:rPr>
              <a:t>session.</a:t>
            </a:r>
          </a:p>
          <a:p>
            <a:pPr marL="457200" lvl="1" indent="0">
              <a:buNone/>
            </a:pPr>
            <a:endParaRPr lang="en-US">
              <a:ea typeface="+mn-lt"/>
              <a:cs typeface="+mn-lt"/>
            </a:endParaRPr>
          </a:p>
        </p:txBody>
      </p:sp>
      <p:sp>
        <p:nvSpPr>
          <p:cNvPr id="5" name="Title 4">
            <a:extLst>
              <a:ext uri="{FF2B5EF4-FFF2-40B4-BE49-F238E27FC236}">
                <a16:creationId xmlns:a16="http://schemas.microsoft.com/office/drawing/2014/main" id="{F1591B63-CA2B-6E7E-52EF-12DD8B29F08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Proctor Dashboard</a:t>
            </a:r>
          </a:p>
        </p:txBody>
      </p:sp>
    </p:spTree>
    <p:extLst>
      <p:ext uri="{BB962C8B-B14F-4D97-AF65-F5344CB8AC3E}">
        <p14:creationId xmlns:p14="http://schemas.microsoft.com/office/powerpoint/2010/main" val="2228821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4051109"/>
          </a:xfrm>
          <a:prstGeom prst="rect">
            <a:avLst/>
          </a:prstGeom>
          <a:noFill/>
        </p:spPr>
        <p:txBody>
          <a:bodyPr wrap="square">
            <a:spAutoFit/>
          </a:bodyPr>
          <a:lstStyle/>
          <a:p>
            <a:pPr marL="342900" indent="-342900">
              <a:lnSpc>
                <a:spcPct val="120000"/>
              </a:lnSpc>
            </a:pPr>
            <a:r>
              <a:rPr lang="en-US" sz="1800">
                <a:latin typeface="Franklin Gothic Book" panose="020B0503020102020204" pitchFamily="34" charset="0"/>
                <a:cs typeface="Calibri"/>
              </a:rPr>
              <a:t>The </a:t>
            </a:r>
            <a:r>
              <a:rPr lang="en-US" sz="1800" b="1" u="sng">
                <a:latin typeface="Franklin Gothic Book" panose="020B0503020102020204" pitchFamily="34" charset="0"/>
                <a:cs typeface="Calibri"/>
              </a:rPr>
              <a:t>District Test Administrator (DA)</a:t>
            </a:r>
            <a:r>
              <a:rPr lang="en-US" sz="1800">
                <a:latin typeface="Franklin Gothic Book" panose="020B0503020102020204" pitchFamily="34" charset="0"/>
                <a:cs typeface="Calibri"/>
              </a:rPr>
              <a:t>:</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Assumes overall responsibility for implementing VTCAP assessments in their organization</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Serves as the local point of contact for questions and information</a:t>
            </a:r>
            <a:endParaRPr lang="en-US" sz="1800">
              <a:latin typeface="Franklin Gothic Book" panose="020B0503020102020204" pitchFamily="34" charset="0"/>
              <a:ea typeface="+mn-lt"/>
              <a:cs typeface="+mn-lt"/>
            </a:endParaRPr>
          </a:p>
          <a:p>
            <a:pPr marL="342900" indent="-342900">
              <a:lnSpc>
                <a:spcPct val="120000"/>
              </a:lnSpc>
              <a:buFont typeface="Arial" panose="020B0604020202020204" pitchFamily="34" charset="0"/>
              <a:buChar char="•"/>
            </a:pPr>
            <a:r>
              <a:rPr lang="en-US" sz="1800">
                <a:latin typeface="Franklin Gothic Book" panose="020B0503020102020204" pitchFamily="34" charset="0"/>
                <a:ea typeface="+mn-lt"/>
                <a:cs typeface="+mn-lt"/>
              </a:rPr>
              <a:t>Disseminates information about assessments with the district and schools</a:t>
            </a:r>
            <a:endParaRPr lang="en-US" sz="1800">
              <a:latin typeface="Franklin Gothic Book" panose="020B0503020102020204" pitchFamily="34" charset="0"/>
            </a:endParaRPr>
          </a:p>
          <a:p>
            <a:pPr marL="342900" indent="-342900">
              <a:lnSpc>
                <a:spcPct val="120000"/>
              </a:lnSpc>
              <a:buFont typeface="Arial" panose="020B0604020202020204" pitchFamily="34" charset="0"/>
              <a:buChar char="•"/>
            </a:pPr>
            <a:r>
              <a:rPr lang="en-US" sz="1800">
                <a:latin typeface="Franklin Gothic Book" panose="020B0503020102020204" pitchFamily="34" charset="0"/>
                <a:ea typeface="+mn-lt"/>
                <a:cs typeface="+mn-lt"/>
              </a:rPr>
              <a:t>Organizes training for SCs</a:t>
            </a:r>
          </a:p>
          <a:p>
            <a:pPr marL="342900" indent="-342900">
              <a:lnSpc>
                <a:spcPct val="120000"/>
              </a:lnSpc>
              <a:buFont typeface="Arial" panose="020B0604020202020204" pitchFamily="34" charset="0"/>
              <a:buChar char="•"/>
            </a:pPr>
            <a:r>
              <a:rPr lang="en-US" sz="1800">
                <a:latin typeface="Franklin Gothic Book" panose="020B0503020102020204" pitchFamily="34" charset="0"/>
                <a:ea typeface="+mn-lt"/>
                <a:cs typeface="+mn-lt"/>
              </a:rPr>
              <a:t>Creates accounts for other users within their organization</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Uploads students for their organization</a:t>
            </a:r>
          </a:p>
          <a:p>
            <a:pPr marL="342900" indent="-342900">
              <a:lnSpc>
                <a:spcPct val="120000"/>
              </a:lnSpc>
              <a:buFont typeface="Arial" panose="020B0604020202020204" pitchFamily="34" charset="0"/>
              <a:buChar char="•"/>
            </a:pPr>
            <a:endParaRPr lang="en-US" sz="1800">
              <a:latin typeface="Franklin Gothic Book" panose="020B0503020102020204" pitchFamily="34" charset="0"/>
              <a:ea typeface="+mn-lt"/>
              <a:cs typeface="+mn-lt"/>
            </a:endParaRPr>
          </a:p>
          <a:p>
            <a:pPr marL="342900" indent="-342900">
              <a:lnSpc>
                <a:spcPct val="120000"/>
              </a:lnSpc>
              <a:buFont typeface="Arial" panose="020B0604020202020204" pitchFamily="34" charset="0"/>
              <a:buChar char="•"/>
            </a:pPr>
            <a:endParaRPr lang="en-US">
              <a:latin typeface="Franklin Gothic Book" panose="020B0503020102020204" pitchFamily="34" charset="0"/>
              <a:ea typeface="+mn-lt"/>
              <a:cs typeface="+mn-lt"/>
            </a:endParaRPr>
          </a:p>
          <a:p>
            <a:pPr>
              <a:lnSpc>
                <a:spcPct val="120000"/>
              </a:lnSpc>
            </a:pPr>
            <a:r>
              <a:rPr lang="en-US" sz="1800">
                <a:latin typeface="Franklin Gothic Book" panose="020B0503020102020204" pitchFamily="34" charset="0"/>
                <a:ea typeface="+mn-lt"/>
                <a:cs typeface="+mn-lt"/>
              </a:rPr>
              <a:t>*Note: The DA can assign District Test Coordinators (DC) as needed to assist with their responsibilities or may also serve as the DC. </a:t>
            </a:r>
            <a:endParaRPr lang="en-US" sz="1800">
              <a:latin typeface="Franklin Gothic Book" panose="020B0503020102020204" pitchFamily="34" charset="0"/>
              <a:cs typeface="Calibri"/>
            </a:endParaRPr>
          </a:p>
        </p:txBody>
      </p:sp>
    </p:spTree>
    <p:extLst>
      <p:ext uri="{BB962C8B-B14F-4D97-AF65-F5344CB8AC3E}">
        <p14:creationId xmlns:p14="http://schemas.microsoft.com/office/powerpoint/2010/main" val="426832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DE86E-863C-DDBD-F224-097B1E25A5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F2D464-47F2-78D4-B8E6-D99DF5D8F316}"/>
              </a:ext>
            </a:extLst>
          </p:cNvPr>
          <p:cNvSpPr>
            <a:spLocks noGrp="1"/>
          </p:cNvSpPr>
          <p:nvPr>
            <p:ph sz="quarter" idx="10"/>
          </p:nvPr>
        </p:nvSpPr>
        <p:spPr>
          <a:xfrm>
            <a:off x="457200" y="1737360"/>
            <a:ext cx="8229600" cy="4097767"/>
          </a:xfrm>
        </p:spPr>
        <p:txBody>
          <a:bodyPr/>
          <a:lstStyle/>
          <a:p>
            <a:r>
              <a:rPr kumimoji="0" lang="en-US" sz="1800" b="0" i="0" u="none" strike="noStrike" kern="1200" cap="none" spc="0" normalizeH="0" baseline="0" noProof="0" dirty="0">
                <a:ln>
                  <a:noFill/>
                </a:ln>
                <a:effectLst/>
                <a:uLnTx/>
                <a:uFillTx/>
                <a:latin typeface="Franklin Gothic Book" panose="020B0503020102020204" pitchFamily="34" charset="0"/>
                <a:ea typeface="+mn-lt"/>
                <a:cs typeface="+mn-lt"/>
              </a:rPr>
              <a:t>Another action available</a:t>
            </a:r>
            <a:r>
              <a:rPr kumimoji="0" lang="en-US" sz="1800" b="0" i="0" u="none" strike="noStrike" kern="1200" cap="none" spc="0" normalizeH="0" noProof="0" dirty="0">
                <a:ln>
                  <a:noFill/>
                </a:ln>
                <a:effectLst/>
                <a:uLnTx/>
                <a:uFillTx/>
                <a:latin typeface="Franklin Gothic Book" panose="020B0503020102020204" pitchFamily="34" charset="0"/>
                <a:ea typeface="+mn-lt"/>
                <a:cs typeface="+mn-lt"/>
              </a:rPr>
              <a:t> may be </a:t>
            </a:r>
            <a:r>
              <a:rPr kumimoji="0" lang="en-US" sz="1800" b="1" i="0" u="none" strike="noStrike" kern="1200" cap="none" spc="0" normalizeH="0" noProof="0" dirty="0">
                <a:ln>
                  <a:noFill/>
                </a:ln>
                <a:effectLst/>
                <a:uLnTx/>
                <a:uFillTx/>
                <a:latin typeface="Franklin Gothic Book" panose="020B0503020102020204" pitchFamily="34" charset="0"/>
                <a:ea typeface="+mn-lt"/>
                <a:cs typeface="+mn-lt"/>
              </a:rPr>
              <a:t>View Session Details</a:t>
            </a:r>
            <a:r>
              <a:rPr kumimoji="0" lang="en-US" sz="1800" b="0" i="0" u="none" strike="noStrike" kern="1200" cap="none" spc="0" normalizeH="0" noProof="0" dirty="0">
                <a:ln>
                  <a:noFill/>
                </a:ln>
                <a:effectLst/>
                <a:uLnTx/>
                <a:uFillTx/>
                <a:latin typeface="Franklin Gothic Book" panose="020B0503020102020204" pitchFamily="34" charset="0"/>
                <a:ea typeface="+mn-lt"/>
                <a:cs typeface="+mn-lt"/>
              </a:rPr>
              <a:t>.</a:t>
            </a:r>
          </a:p>
          <a:p>
            <a:pPr marL="285750" indent="-285750">
              <a:buFont typeface="Arial" panose="020B0604020202020204" pitchFamily="34" charset="0"/>
              <a:buChar char="•"/>
            </a:pPr>
            <a:r>
              <a:rPr lang="en-US" sz="1800" dirty="0">
                <a:latin typeface="Franklin Gothic Book" panose="020B0503020102020204" pitchFamily="34" charset="0"/>
                <a:ea typeface="+mn-lt"/>
                <a:cs typeface="+mn-lt"/>
              </a:rPr>
              <a:t>Section Information</a:t>
            </a:r>
            <a:r>
              <a:rPr kumimoji="0" lang="en-US" sz="1800" b="0" i="0" u="none" strike="noStrike" kern="1200" cap="none" spc="0" normalizeH="0" noProof="0" dirty="0">
                <a:ln>
                  <a:noFill/>
                </a:ln>
                <a:effectLst/>
                <a:uLnTx/>
                <a:uFillTx/>
                <a:latin typeface="Franklin Gothic Book" panose="020B0503020102020204" pitchFamily="34" charset="0"/>
                <a:ea typeface="+mn-lt"/>
                <a:cs typeface="+mn-lt"/>
              </a:rPr>
              <a:t> </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Section ID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Seal Code</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Section Name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Start Time</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Section Type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End/Exited Time</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Progress				</a:t>
            </a:r>
            <a:endParaRPr kumimoji="0" lang="en-US" sz="1800" b="0" i="0" u="none" strike="noStrike" kern="1200" cap="none" spc="0" normalizeH="0" noProof="0" dirty="0">
              <a:ln>
                <a:noFill/>
              </a:ln>
              <a:effectLst/>
              <a:uLnTx/>
              <a:uFillTx/>
              <a:latin typeface="Franklin Gothic Book" panose="020B0503020102020204" pitchFamily="34" charset="0"/>
              <a:ea typeface="+mn-lt"/>
              <a:cs typeface="+mn-lt"/>
            </a:endParaRPr>
          </a:p>
          <a:p>
            <a:pPr marL="285750" indent="-285750">
              <a:buFont typeface="Arial" panose="020B0604020202020204" pitchFamily="34" charset="0"/>
              <a:buChar char="•"/>
            </a:pPr>
            <a:r>
              <a:rPr lang="en-US" sz="1800" dirty="0">
                <a:latin typeface="Franklin Gothic Book" panose="020B0503020102020204" pitchFamily="34" charset="0"/>
                <a:ea typeface="+mn-lt"/>
                <a:cs typeface="+mn-lt"/>
              </a:rPr>
              <a:t>Item graphic</a:t>
            </a:r>
          </a:p>
          <a:p>
            <a:pPr marL="285750" indent="-285750">
              <a:buFont typeface="Arial" panose="020B0604020202020204" pitchFamily="34" charset="0"/>
              <a:buChar char="•"/>
            </a:pPr>
            <a:r>
              <a:rPr kumimoji="0" lang="en-US" sz="1800" b="0" i="0" u="none" strike="noStrike" kern="1200" cap="none" spc="0" normalizeH="0" noProof="0" dirty="0">
                <a:ln>
                  <a:noFill/>
                </a:ln>
                <a:effectLst/>
                <a:uLnTx/>
                <a:uFillTx/>
                <a:latin typeface="Franklin Gothic Book" panose="020B0503020102020204" pitchFamily="34" charset="0"/>
                <a:ea typeface="+mn-lt"/>
                <a:cs typeface="+mn-lt"/>
              </a:rPr>
              <a:t>Item information</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Item #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Item UIN</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Section ID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Progress</a:t>
            </a:r>
          </a:p>
          <a:p>
            <a:pPr marL="1028700" lvl="1">
              <a:buFont typeface="Arial" panose="020B0604020202020204" pitchFamily="34" charset="0"/>
              <a:buChar char="•"/>
            </a:pPr>
            <a:r>
              <a:rPr lang="en-US" sz="1800" dirty="0">
                <a:latin typeface="Franklin Gothic Book" panose="020B0503020102020204" pitchFamily="34" charset="0"/>
                <a:ea typeface="+mn-lt"/>
                <a:cs typeface="+mn-lt"/>
              </a:rPr>
              <a:t>Sequence			</a:t>
            </a:r>
            <a:r>
              <a:rPr lang="en-US" sz="1100" dirty="0">
                <a:latin typeface="Franklin Gothic Book" panose="020B0503020102020204" pitchFamily="34" charset="0"/>
                <a:ea typeface="+mn-lt"/>
                <a:cs typeface="+mn-lt"/>
              </a:rPr>
              <a:t>●</a:t>
            </a:r>
            <a:r>
              <a:rPr lang="en-US" sz="1800" dirty="0">
                <a:latin typeface="Franklin Gothic Book" panose="020B0503020102020204" pitchFamily="34" charset="0"/>
                <a:ea typeface="+mn-lt"/>
                <a:cs typeface="+mn-lt"/>
              </a:rPr>
              <a:t>    Last Update</a:t>
            </a:r>
          </a:p>
        </p:txBody>
      </p:sp>
      <p:sp>
        <p:nvSpPr>
          <p:cNvPr id="5" name="Title 4">
            <a:extLst>
              <a:ext uri="{FF2B5EF4-FFF2-40B4-BE49-F238E27FC236}">
                <a16:creationId xmlns:a16="http://schemas.microsoft.com/office/drawing/2014/main" id="{67E9E548-DA0C-F6A8-54C2-7DCC50FA5357}"/>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Franklin Gothic Demi Cond" panose="020B0706030402020204" pitchFamily="34" charset="0"/>
                <a:ea typeface="+mj-ea"/>
                <a:cs typeface="+mj-cs"/>
              </a:rPr>
              <a:t>Proctor Dashboard</a:t>
            </a:r>
          </a:p>
        </p:txBody>
      </p:sp>
      <p:sp>
        <p:nvSpPr>
          <p:cNvPr id="4" name="TextBox 3">
            <a:extLst>
              <a:ext uri="{FF2B5EF4-FFF2-40B4-BE49-F238E27FC236}">
                <a16:creationId xmlns:a16="http://schemas.microsoft.com/office/drawing/2014/main" id="{4976E600-4DF1-C343-4FB8-AE828C7F5995}"/>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Session Details </a:t>
            </a:r>
          </a:p>
        </p:txBody>
      </p:sp>
    </p:spTree>
    <p:extLst>
      <p:ext uri="{BB962C8B-B14F-4D97-AF65-F5344CB8AC3E}">
        <p14:creationId xmlns:p14="http://schemas.microsoft.com/office/powerpoint/2010/main" val="13535776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14C03-2DE2-580F-1654-3D3A7CF7BD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FBFE4D-E122-29B6-4B36-E6C7B0714B0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Franklin Gothic Demi Cond" panose="020B0706030402020204" pitchFamily="34" charset="0"/>
                <a:ea typeface="+mj-ea"/>
                <a:cs typeface="+mj-cs"/>
              </a:rPr>
              <a:t>Proctor Dashboard</a:t>
            </a:r>
          </a:p>
        </p:txBody>
      </p:sp>
      <p:pic>
        <p:nvPicPr>
          <p:cNvPr id="6" name="Picture 5">
            <a:extLst>
              <a:ext uri="{FF2B5EF4-FFF2-40B4-BE49-F238E27FC236}">
                <a16:creationId xmlns:a16="http://schemas.microsoft.com/office/drawing/2014/main" id="{8ED12684-8AE3-D3CF-B3D4-4C2A4E958376}"/>
              </a:ext>
            </a:extLst>
          </p:cNvPr>
          <p:cNvPicPr>
            <a:picLocks noChangeAspect="1"/>
          </p:cNvPicPr>
          <p:nvPr/>
        </p:nvPicPr>
        <p:blipFill>
          <a:blip r:embed="rId3"/>
          <a:stretch>
            <a:fillRect/>
          </a:stretch>
        </p:blipFill>
        <p:spPr>
          <a:xfrm>
            <a:off x="1750802" y="1712258"/>
            <a:ext cx="5642395" cy="4195024"/>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73E104B2-0780-2BB4-B5B1-8D388FFC132F}"/>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Session Details </a:t>
            </a:r>
          </a:p>
        </p:txBody>
      </p:sp>
    </p:spTree>
    <p:extLst>
      <p:ext uri="{BB962C8B-B14F-4D97-AF65-F5344CB8AC3E}">
        <p14:creationId xmlns:p14="http://schemas.microsoft.com/office/powerpoint/2010/main" val="1258855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AF05A-5005-F576-57D7-A32B40EA92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3258B3-56DC-4D6C-D671-3DB13B27D4D2}"/>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Franklin Gothic Demi Cond" panose="020B0706030402020204" pitchFamily="34" charset="0"/>
                <a:ea typeface="+mj-ea"/>
                <a:cs typeface="+mj-cs"/>
              </a:rPr>
              <a:t>Proctor Dashboard</a:t>
            </a:r>
          </a:p>
        </p:txBody>
      </p:sp>
      <p:pic>
        <p:nvPicPr>
          <p:cNvPr id="4" name="Picture 3">
            <a:extLst>
              <a:ext uri="{FF2B5EF4-FFF2-40B4-BE49-F238E27FC236}">
                <a16:creationId xmlns:a16="http://schemas.microsoft.com/office/drawing/2014/main" id="{41883C64-4430-FD75-3D4B-557E6F9FC4EF}"/>
              </a:ext>
            </a:extLst>
          </p:cNvPr>
          <p:cNvPicPr>
            <a:picLocks noChangeAspect="1"/>
          </p:cNvPicPr>
          <p:nvPr/>
        </p:nvPicPr>
        <p:blipFill>
          <a:blip r:embed="rId3"/>
          <a:srcRect t="32942"/>
          <a:stretch/>
        </p:blipFill>
        <p:spPr>
          <a:xfrm>
            <a:off x="444855" y="1757083"/>
            <a:ext cx="8241946" cy="414457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E7C6F1B-8C70-838B-9426-371F5C165277}"/>
              </a:ext>
            </a:extLst>
          </p:cNvPr>
          <p:cNvSpPr txBox="1"/>
          <p:nvPr/>
        </p:nvSpPr>
        <p:spPr>
          <a:xfrm>
            <a:off x="457200" y="1065320"/>
            <a:ext cx="8229600" cy="461665"/>
          </a:xfrm>
          <a:prstGeom prst="rect">
            <a:avLst/>
          </a:prstGeom>
          <a:noFill/>
        </p:spPr>
        <p:txBody>
          <a:bodyPr wrap="square" rtlCol="0">
            <a:spAutoFit/>
          </a:bodyPr>
          <a:lstStyle/>
          <a:p>
            <a:r>
              <a:rPr lang="en-US" sz="2400" dirty="0">
                <a:latin typeface="Franklin Gothic Book" panose="020B0503020102020204" pitchFamily="34" charset="0"/>
              </a:rPr>
              <a:t>Session Details </a:t>
            </a:r>
          </a:p>
        </p:txBody>
      </p:sp>
    </p:spTree>
    <p:extLst>
      <p:ext uri="{BB962C8B-B14F-4D97-AF65-F5344CB8AC3E}">
        <p14:creationId xmlns:p14="http://schemas.microsoft.com/office/powerpoint/2010/main" val="27576624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258885-5844-E6EC-1ED1-C7A8E070A1A9}"/>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69CEA9B-56DA-7FD7-67B3-A1748B39D0D8}"/>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Student Test Experience</a:t>
            </a:r>
          </a:p>
        </p:txBody>
      </p:sp>
    </p:spTree>
    <p:extLst>
      <p:ext uri="{BB962C8B-B14F-4D97-AF65-F5344CB8AC3E}">
        <p14:creationId xmlns:p14="http://schemas.microsoft.com/office/powerpoint/2010/main" val="1908949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7A329E-5472-6022-A6EC-E440D25122CA}"/>
              </a:ext>
            </a:extLst>
          </p:cNvPr>
          <p:cNvSpPr>
            <a:spLocks noGrp="1"/>
          </p:cNvSpPr>
          <p:nvPr>
            <p:ph sz="quarter" idx="10"/>
          </p:nvPr>
        </p:nvSpPr>
        <p:spPr>
          <a:xfrm>
            <a:off x="457200" y="1737360"/>
            <a:ext cx="8229600" cy="4495800"/>
          </a:xfrm>
        </p:spPr>
        <p:txBody>
          <a:bodyPr/>
          <a:lstStyle/>
          <a:p>
            <a:r>
              <a:rPr lang="en-US" sz="1800">
                <a:latin typeface="Franklin Gothic Book" panose="020B0503020102020204" pitchFamily="34" charset="0"/>
                <a:ea typeface="+mn-lt"/>
                <a:cs typeface="+mn-lt"/>
              </a:rPr>
              <a:t>Make sure TestNav is installed on your device and close all other apps.</a:t>
            </a:r>
            <a:endParaRPr lang="en-US" sz="1800">
              <a:latin typeface="Franklin Gothic Book" panose="020B0503020102020204" pitchFamily="34" charset="0"/>
            </a:endParaRPr>
          </a:p>
          <a:p>
            <a:r>
              <a:rPr lang="en-US" sz="1800">
                <a:latin typeface="Franklin Gothic Book" panose="020B0503020102020204" pitchFamily="34" charset="0"/>
                <a:ea typeface="+mn-lt"/>
                <a:cs typeface="+mn-lt"/>
              </a:rPr>
              <a:t>1. Open the TestNav app.</a:t>
            </a:r>
            <a:endParaRPr lang="en-US" sz="1800">
              <a:latin typeface="Franklin Gothic Book" panose="020B0503020102020204" pitchFamily="34" charset="0"/>
            </a:endParaRPr>
          </a:p>
          <a:p>
            <a:r>
              <a:rPr lang="en-US" sz="1800">
                <a:latin typeface="Franklin Gothic Book" panose="020B0503020102020204" pitchFamily="34" charset="0"/>
                <a:ea typeface="+mn-lt"/>
                <a:cs typeface="+mn-lt"/>
              </a:rPr>
              <a:t>2. Click the Vermont link on the “Where do you want to go?” screen.</a:t>
            </a:r>
            <a:endParaRPr lang="en-US" sz="1800">
              <a:latin typeface="Franklin Gothic Book" panose="020B0503020102020204" pitchFamily="34" charset="0"/>
            </a:endParaRPr>
          </a:p>
        </p:txBody>
      </p:sp>
      <p:sp>
        <p:nvSpPr>
          <p:cNvPr id="6" name="Title 4">
            <a:extLst>
              <a:ext uri="{FF2B5EF4-FFF2-40B4-BE49-F238E27FC236}">
                <a16:creationId xmlns:a16="http://schemas.microsoft.com/office/drawing/2014/main" id="{2D373AA9-668B-64DF-3CA9-CE1CA13693FA}"/>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Student Experience</a:t>
            </a:r>
          </a:p>
        </p:txBody>
      </p:sp>
      <p:sp>
        <p:nvSpPr>
          <p:cNvPr id="7" name="TextBox 6">
            <a:extLst>
              <a:ext uri="{FF2B5EF4-FFF2-40B4-BE49-F238E27FC236}">
                <a16:creationId xmlns:a16="http://schemas.microsoft.com/office/drawing/2014/main" id="{9994F5B7-ECFA-7701-95BA-1AA123412AC0}"/>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Log in</a:t>
            </a:r>
          </a:p>
        </p:txBody>
      </p:sp>
      <p:pic>
        <p:nvPicPr>
          <p:cNvPr id="4" name="Picture 3">
            <a:extLst>
              <a:ext uri="{FF2B5EF4-FFF2-40B4-BE49-F238E27FC236}">
                <a16:creationId xmlns:a16="http://schemas.microsoft.com/office/drawing/2014/main" id="{C19C43A7-479E-DA99-E557-A6F91F6A64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64078" y="2953784"/>
            <a:ext cx="5015843" cy="3126976"/>
          </a:xfrm>
          <a:prstGeom prst="rect">
            <a:avLst/>
          </a:prstGeom>
          <a:ln>
            <a:solidFill>
              <a:schemeClr val="bg1">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766668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D3CDC5-F4BB-AD56-F9F6-22039526FF79}"/>
              </a:ext>
            </a:extLst>
          </p:cNvPr>
          <p:cNvSpPr>
            <a:spLocks noGrp="1"/>
          </p:cNvSpPr>
          <p:nvPr>
            <p:ph sz="quarter" idx="10"/>
          </p:nvPr>
        </p:nvSpPr>
        <p:spPr>
          <a:xfrm>
            <a:off x="457200" y="1737360"/>
            <a:ext cx="8229600" cy="2012272"/>
          </a:xfrm>
        </p:spPr>
        <p:txBody>
          <a:bodyPr/>
          <a:lstStyle/>
          <a:p>
            <a:r>
              <a:rPr lang="en-US" sz="1800">
                <a:latin typeface="Franklin Gothic Book" panose="020B0503020102020204" pitchFamily="34" charset="0"/>
              </a:rPr>
              <a:t>3. Enter your Test Code and click Next.</a:t>
            </a:r>
            <a:endParaRPr lang="en-US" sz="1800">
              <a:latin typeface="Franklin Gothic Book" panose="020B0503020102020204" pitchFamily="34" charset="0"/>
              <a:ea typeface="+mn-lt"/>
              <a:cs typeface="+mn-lt"/>
            </a:endParaRPr>
          </a:p>
          <a:p>
            <a:r>
              <a:rPr lang="en-US" sz="1800">
                <a:latin typeface="Franklin Gothic Book" panose="020B0503020102020204" pitchFamily="34" charset="0"/>
              </a:rPr>
              <a:t>4. Enter your Last Name and Identifier, then click Next.</a:t>
            </a:r>
            <a:endParaRPr lang="en-US" sz="1800">
              <a:latin typeface="Franklin Gothic Book" panose="020B0503020102020204" pitchFamily="34" charset="0"/>
              <a:ea typeface="+mn-lt"/>
              <a:cs typeface="+mn-lt"/>
            </a:endParaRPr>
          </a:p>
          <a:p>
            <a:r>
              <a:rPr lang="en-US" sz="1800">
                <a:latin typeface="Franklin Gothic Book" panose="020B0503020102020204" pitchFamily="34" charset="0"/>
              </a:rPr>
              <a:t>5. Verify your name and test and click Next; test will launch.</a:t>
            </a:r>
            <a:endParaRPr lang="en-US">
              <a:latin typeface="Franklin Gothic Book" panose="020B0503020102020204" pitchFamily="34" charset="0"/>
            </a:endParaRPr>
          </a:p>
        </p:txBody>
      </p:sp>
      <p:pic>
        <p:nvPicPr>
          <p:cNvPr id="4" name="Picture 5">
            <a:extLst>
              <a:ext uri="{FF2B5EF4-FFF2-40B4-BE49-F238E27FC236}">
                <a16:creationId xmlns:a16="http://schemas.microsoft.com/office/drawing/2014/main" id="{D65723A5-BEBD-4065-9DF8-1B7365477E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24952" y="3150989"/>
            <a:ext cx="2694096" cy="2377440"/>
          </a:xfrm>
          <a:prstGeom prst="rect">
            <a:avLst/>
          </a:prstGeom>
        </p:spPr>
      </p:pic>
      <p:pic>
        <p:nvPicPr>
          <p:cNvPr id="6" name="Picture 6">
            <a:extLst>
              <a:ext uri="{FF2B5EF4-FFF2-40B4-BE49-F238E27FC236}">
                <a16:creationId xmlns:a16="http://schemas.microsoft.com/office/drawing/2014/main" id="{98CF546F-4923-75BE-361F-EE7AF41713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1" r="-1496"/>
          <a:stretch/>
        </p:blipFill>
        <p:spPr>
          <a:xfrm>
            <a:off x="6116381" y="3150989"/>
            <a:ext cx="2749403" cy="2377440"/>
          </a:xfrm>
          <a:prstGeom prst="rect">
            <a:avLst/>
          </a:prstGeom>
        </p:spPr>
      </p:pic>
      <p:sp>
        <p:nvSpPr>
          <p:cNvPr id="8" name="Title 4">
            <a:extLst>
              <a:ext uri="{FF2B5EF4-FFF2-40B4-BE49-F238E27FC236}">
                <a16:creationId xmlns:a16="http://schemas.microsoft.com/office/drawing/2014/main" id="{593574DE-A9B5-CABD-C69B-5AA9A029536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Student Experience</a:t>
            </a:r>
          </a:p>
        </p:txBody>
      </p:sp>
      <p:sp>
        <p:nvSpPr>
          <p:cNvPr id="9" name="TextBox 8">
            <a:extLst>
              <a:ext uri="{FF2B5EF4-FFF2-40B4-BE49-F238E27FC236}">
                <a16:creationId xmlns:a16="http://schemas.microsoft.com/office/drawing/2014/main" id="{CC0969AD-EB5E-47A0-011A-8223221828A5}"/>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Log in</a:t>
            </a:r>
          </a:p>
        </p:txBody>
      </p:sp>
      <p:pic>
        <p:nvPicPr>
          <p:cNvPr id="11" name="Picture 10">
            <a:extLst>
              <a:ext uri="{FF2B5EF4-FFF2-40B4-BE49-F238E27FC236}">
                <a16:creationId xmlns:a16="http://schemas.microsoft.com/office/drawing/2014/main" id="{F971C235-BDA6-C93C-C6F0-CB804CB5BC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5064" y="3150989"/>
            <a:ext cx="2822555" cy="2377440"/>
          </a:xfrm>
          <a:prstGeom prst="rect">
            <a:avLst/>
          </a:prstGeom>
        </p:spPr>
      </p:pic>
    </p:spTree>
    <p:extLst>
      <p:ext uri="{BB962C8B-B14F-4D97-AF65-F5344CB8AC3E}">
        <p14:creationId xmlns:p14="http://schemas.microsoft.com/office/powerpoint/2010/main" val="42462203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10;&#10;Description automatically generated">
            <a:extLst>
              <a:ext uri="{FF2B5EF4-FFF2-40B4-BE49-F238E27FC236}">
                <a16:creationId xmlns:a16="http://schemas.microsoft.com/office/drawing/2014/main" id="{82D305C2-874C-979B-1589-178AC01B33D8}"/>
              </a:ext>
            </a:extLst>
          </p:cNvPr>
          <p:cNvPicPr>
            <a:picLocks noGrp="1" noChangeAspect="1"/>
          </p:cNvPicPr>
          <p:nvPr>
            <p:ph sz="quarter" idx="10"/>
          </p:nvPr>
        </p:nvPicPr>
        <p:blipFill>
          <a:blip r:embed="rId2"/>
          <a:stretch>
            <a:fillRect/>
          </a:stretch>
        </p:blipFill>
        <p:spPr>
          <a:xfrm>
            <a:off x="1943100" y="1768962"/>
            <a:ext cx="5257800" cy="1750887"/>
          </a:xfrm>
          <a:ln>
            <a:solidFill>
              <a:schemeClr val="bg1">
                <a:lumMod val="75000"/>
              </a:schemeClr>
            </a:solidFill>
          </a:ln>
          <a:effectLst>
            <a:outerShdw blurRad="50800" dist="38100" dir="2700000" algn="tl" rotWithShape="0">
              <a:prstClr val="black">
                <a:alpha val="40000"/>
              </a:prstClr>
            </a:outerShdw>
          </a:effectLst>
        </p:spPr>
      </p:pic>
      <p:pic>
        <p:nvPicPr>
          <p:cNvPr id="6" name="Picture 6" descr="Graphical user interface, application&#10;&#10;Description automatically generated">
            <a:extLst>
              <a:ext uri="{FF2B5EF4-FFF2-40B4-BE49-F238E27FC236}">
                <a16:creationId xmlns:a16="http://schemas.microsoft.com/office/drawing/2014/main" id="{FB5CD54F-BC54-ACC7-931F-7EDEA2125C65}"/>
              </a:ext>
            </a:extLst>
          </p:cNvPr>
          <p:cNvPicPr>
            <a:picLocks noChangeAspect="1"/>
          </p:cNvPicPr>
          <p:nvPr/>
        </p:nvPicPr>
        <p:blipFill rotWithShape="1">
          <a:blip r:embed="rId3"/>
          <a:srcRect b="14533"/>
          <a:stretch/>
        </p:blipFill>
        <p:spPr>
          <a:xfrm>
            <a:off x="1943100" y="4160333"/>
            <a:ext cx="5257800" cy="167229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8" name="Title 4">
            <a:extLst>
              <a:ext uri="{FF2B5EF4-FFF2-40B4-BE49-F238E27FC236}">
                <a16:creationId xmlns:a16="http://schemas.microsoft.com/office/drawing/2014/main" id="{072A7F93-9774-95C7-A5FF-F1C5F7275AD8}"/>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Student Experience</a:t>
            </a:r>
          </a:p>
        </p:txBody>
      </p:sp>
      <p:sp>
        <p:nvSpPr>
          <p:cNvPr id="10" name="Content Placeholder 2">
            <a:extLst>
              <a:ext uri="{FF2B5EF4-FFF2-40B4-BE49-F238E27FC236}">
                <a16:creationId xmlns:a16="http://schemas.microsoft.com/office/drawing/2014/main" id="{89D820FF-A54C-F99A-9DD7-049AA4A3F9ED}"/>
              </a:ext>
            </a:extLst>
          </p:cNvPr>
          <p:cNvSpPr txBox="1">
            <a:spLocks/>
          </p:cNvSpPr>
          <p:nvPr/>
        </p:nvSpPr>
        <p:spPr bwMode="auto">
          <a:xfrm>
            <a:off x="457200" y="1325880"/>
            <a:ext cx="8229600" cy="201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anose="020B0604020202020204" pitchFamily="34" charset="0"/>
              <a:buNone/>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a:latin typeface="Franklin Gothic Book" panose="020B0503020102020204" pitchFamily="34" charset="0"/>
              </a:rPr>
              <a:t>Press Start to begin the test. </a:t>
            </a:r>
          </a:p>
          <a:p>
            <a:endParaRPr lang="en-US" sz="1600">
              <a:latin typeface="Franklin Gothic Book" panose="020B0503020102020204" pitchFamily="34" charset="0"/>
            </a:endParaRPr>
          </a:p>
          <a:p>
            <a:endParaRPr lang="en-US" sz="1600">
              <a:latin typeface="Franklin Gothic Book" panose="020B0503020102020204" pitchFamily="34" charset="0"/>
            </a:endParaRPr>
          </a:p>
          <a:p>
            <a:endParaRPr lang="en-US" sz="1600">
              <a:latin typeface="Franklin Gothic Book" panose="020B0503020102020204" pitchFamily="34" charset="0"/>
            </a:endParaRPr>
          </a:p>
          <a:p>
            <a:endParaRPr lang="en-US" sz="1600">
              <a:latin typeface="Franklin Gothic Book" panose="020B0503020102020204" pitchFamily="34" charset="0"/>
            </a:endParaRPr>
          </a:p>
          <a:p>
            <a:endParaRPr lang="en-US" sz="1600">
              <a:latin typeface="Franklin Gothic Book" panose="020B0503020102020204" pitchFamily="34" charset="0"/>
            </a:endParaRPr>
          </a:p>
          <a:p>
            <a:endParaRPr lang="en-US" sz="1600">
              <a:latin typeface="Franklin Gothic Book" panose="020B0503020102020204" pitchFamily="34" charset="0"/>
            </a:endParaRPr>
          </a:p>
          <a:p>
            <a:endParaRPr lang="en-US" sz="1600">
              <a:latin typeface="Franklin Gothic Book" panose="020B0503020102020204" pitchFamily="34" charset="0"/>
            </a:endParaRPr>
          </a:p>
          <a:p>
            <a:r>
              <a:rPr lang="en-US" sz="1800">
                <a:latin typeface="Franklin Gothic Book" panose="020B0503020102020204" pitchFamily="34" charset="0"/>
              </a:rPr>
              <a:t>Click Start on the first session</a:t>
            </a:r>
            <a:r>
              <a:rPr lang="en-US" sz="2000">
                <a:latin typeface="Franklin Gothic Book" panose="020B0503020102020204" pitchFamily="34" charset="0"/>
              </a:rPr>
              <a:t>. </a:t>
            </a:r>
            <a:endParaRPr lang="en-US" sz="3600">
              <a:latin typeface="Franklin Gothic Book" panose="020B0503020102020204" pitchFamily="34" charset="0"/>
            </a:endParaRPr>
          </a:p>
        </p:txBody>
      </p:sp>
    </p:spTree>
    <p:extLst>
      <p:ext uri="{BB962C8B-B14F-4D97-AF65-F5344CB8AC3E}">
        <p14:creationId xmlns:p14="http://schemas.microsoft.com/office/powerpoint/2010/main" val="11677852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FA54172F-7CA8-6B0A-7B3D-F3A93D599B27}"/>
              </a:ext>
            </a:extLst>
          </p:cNvPr>
          <p:cNvPicPr>
            <a:picLocks noGrp="1" noChangeAspect="1"/>
          </p:cNvPicPr>
          <p:nvPr>
            <p:ph sz="quarter" idx="10"/>
          </p:nvPr>
        </p:nvPicPr>
        <p:blipFill rotWithShape="1">
          <a:blip r:embed="rId2"/>
          <a:srcRect b="7175"/>
          <a:stretch/>
        </p:blipFill>
        <p:spPr>
          <a:xfrm>
            <a:off x="2274094" y="1849649"/>
            <a:ext cx="4572000" cy="1814783"/>
          </a:xfr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54999860-781E-5811-CD8C-6D510987B664}"/>
              </a:ext>
            </a:extLst>
          </p:cNvPr>
          <p:cNvSpPr txBox="1"/>
          <p:nvPr/>
        </p:nvSpPr>
        <p:spPr>
          <a:xfrm>
            <a:off x="445295" y="1325880"/>
            <a:ext cx="8229599"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Read the session directions, and then navigate to the first item.</a:t>
            </a: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lang="en-US">
              <a:solidFill>
                <a:prstClr val="black"/>
              </a:solidFill>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lang="en-US">
              <a:solidFill>
                <a:prstClr val="black"/>
              </a:solidFill>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lang="en-US">
              <a:solidFill>
                <a:prstClr val="black"/>
              </a:solidFill>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lang="en-US">
              <a:solidFill>
                <a:prstClr val="black"/>
              </a:solidFill>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285750" marR="0" lvl="0" indent="-285750" algn="l" defTabSz="914400" rtl="0" eaLnBrk="1" fontAlgn="base" latinLnBrk="0" hangingPunct="1">
              <a:lnSpc>
                <a:spcPct val="100000"/>
              </a:lnSpc>
              <a:spcBef>
                <a:spcPct val="0"/>
              </a:spcBef>
              <a:spcAft>
                <a:spcPct val="0"/>
              </a:spcAft>
              <a:buClrTx/>
              <a:buSzTx/>
              <a:buFont typeface="Arial"/>
              <a:buChar char="•"/>
              <a:tabLst/>
              <a:defRPr/>
            </a:pP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endParaRPr>
          </a:p>
          <a:p>
            <a:pPr marL="285750" indent="-285750">
              <a:buFont typeface="Arial"/>
              <a:buChar char="•"/>
              <a:defRPr/>
            </a:pPr>
            <a:r>
              <a:rPr kumimoji="0" lang="en-US" b="0" i="0" u="none" strike="noStrike" kern="1200" cap="none" spc="0" normalizeH="0" baseline="0" noProof="0">
                <a:ln>
                  <a:noFill/>
                </a:ln>
                <a:solidFill>
                  <a:prstClr val="black"/>
                </a:solidFill>
                <a:effectLst/>
                <a:uLnTx/>
                <a:uFillTx/>
                <a:latin typeface="Franklin Gothic Book" panose="020B0503020102020204" pitchFamily="34" charset="0"/>
                <a:cs typeface="Arial"/>
              </a:rPr>
              <a:t>Answer the item question.</a:t>
            </a:r>
            <a:endParaRPr kumimoji="0" lang="en-US" b="0" i="0" u="none" strike="noStrike" kern="1200" cap="none" spc="0" normalizeH="0" baseline="0" noProof="0">
              <a:ln>
                <a:noFill/>
              </a:ln>
              <a:solidFill>
                <a:prstClr val="black"/>
              </a:solidFill>
              <a:effectLst/>
              <a:uLnTx/>
              <a:uFillTx/>
              <a:latin typeface="Franklin Gothic Book" panose="020B0503020102020204" pitchFamily="34" charset="0"/>
            </a:endParaRPr>
          </a:p>
        </p:txBody>
      </p:sp>
      <p:pic>
        <p:nvPicPr>
          <p:cNvPr id="6" name="Picture 6" descr="Graphical user interface, text, application, email&#10;&#10;Description automatically generated">
            <a:extLst>
              <a:ext uri="{FF2B5EF4-FFF2-40B4-BE49-F238E27FC236}">
                <a16:creationId xmlns:a16="http://schemas.microsoft.com/office/drawing/2014/main" id="{33019B63-82A1-5F9B-EA0C-BAF9FFE6EB96}"/>
              </a:ext>
            </a:extLst>
          </p:cNvPr>
          <p:cNvPicPr>
            <a:picLocks noChangeAspect="1"/>
          </p:cNvPicPr>
          <p:nvPr/>
        </p:nvPicPr>
        <p:blipFill>
          <a:blip r:embed="rId3"/>
          <a:stretch>
            <a:fillRect/>
          </a:stretch>
        </p:blipFill>
        <p:spPr>
          <a:xfrm>
            <a:off x="2274094" y="4333377"/>
            <a:ext cx="4572000" cy="18544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0" name="Title 4">
            <a:extLst>
              <a:ext uri="{FF2B5EF4-FFF2-40B4-BE49-F238E27FC236}">
                <a16:creationId xmlns:a16="http://schemas.microsoft.com/office/drawing/2014/main" id="{C7CAAAF9-7557-7D7A-B616-BD96BAA49E61}"/>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Student Experience</a:t>
            </a:r>
          </a:p>
        </p:txBody>
      </p:sp>
    </p:spTree>
    <p:extLst>
      <p:ext uri="{BB962C8B-B14F-4D97-AF65-F5344CB8AC3E}">
        <p14:creationId xmlns:p14="http://schemas.microsoft.com/office/powerpoint/2010/main" val="26648139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D51274-FD54-D1C7-8B5D-3C940821815C}"/>
              </a:ext>
            </a:extLst>
          </p:cNvPr>
          <p:cNvSpPr>
            <a:spLocks noGrp="1"/>
          </p:cNvSpPr>
          <p:nvPr>
            <p:ph sz="quarter" idx="10"/>
          </p:nvPr>
        </p:nvSpPr>
        <p:spPr>
          <a:xfrm>
            <a:off x="457200" y="1325880"/>
            <a:ext cx="8229600" cy="4495800"/>
          </a:xfrm>
        </p:spPr>
        <p:txBody>
          <a:bodyPr/>
          <a:lstStyle/>
          <a:p>
            <a:r>
              <a:rPr lang="en-US" sz="1800" dirty="0">
                <a:latin typeface="Franklin Gothic Book" panose="020B0503020102020204" pitchFamily="34" charset="0"/>
                <a:ea typeface="+mn-lt"/>
                <a:cs typeface="+mn-lt"/>
              </a:rPr>
              <a:t>The student test will include the universal tools and any accommodations assigned to the student. </a:t>
            </a:r>
            <a:endParaRPr lang="en-US" dirty="0"/>
          </a:p>
        </p:txBody>
      </p:sp>
      <p:pic>
        <p:nvPicPr>
          <p:cNvPr id="4" name="Picture 4">
            <a:extLst>
              <a:ext uri="{FF2B5EF4-FFF2-40B4-BE49-F238E27FC236}">
                <a16:creationId xmlns:a16="http://schemas.microsoft.com/office/drawing/2014/main" id="{1D733A18-93F6-51E2-690C-637D30264D77}"/>
              </a:ext>
            </a:extLst>
          </p:cNvPr>
          <p:cNvPicPr>
            <a:picLocks noChangeAspect="1"/>
          </p:cNvPicPr>
          <p:nvPr/>
        </p:nvPicPr>
        <p:blipFill>
          <a:blip r:embed="rId3">
            <a:extLst>
              <a:ext uri="{28A0092B-C50C-407E-A947-70E740481C1C}">
                <a14:useLocalDpi xmlns:a14="http://schemas.microsoft.com/office/drawing/2010/main" val="0"/>
              </a:ext>
            </a:extLst>
          </a:blip>
          <a:srcRect l="640" t="1073" r="1433" b="2159"/>
          <a:stretch/>
        </p:blipFill>
        <p:spPr>
          <a:xfrm>
            <a:off x="1620671" y="2170448"/>
            <a:ext cx="5902657" cy="376678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Title 4">
            <a:extLst>
              <a:ext uri="{FF2B5EF4-FFF2-40B4-BE49-F238E27FC236}">
                <a16:creationId xmlns:a16="http://schemas.microsoft.com/office/drawing/2014/main" id="{82C57626-E4B9-356A-C23F-5F201BE381FD}"/>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Student Experience</a:t>
            </a:r>
          </a:p>
        </p:txBody>
      </p:sp>
    </p:spTree>
    <p:extLst>
      <p:ext uri="{BB962C8B-B14F-4D97-AF65-F5344CB8AC3E}">
        <p14:creationId xmlns:p14="http://schemas.microsoft.com/office/powerpoint/2010/main" val="8433266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6F003BA4-BA17-0B15-6E83-A22F2F2F1A9F}"/>
              </a:ext>
            </a:extLst>
          </p:cNvPr>
          <p:cNvPicPr>
            <a:picLocks noGrp="1" noChangeAspect="1"/>
          </p:cNvPicPr>
          <p:nvPr>
            <p:ph sz="quarter" idx="10"/>
          </p:nvPr>
        </p:nvPicPr>
        <p:blipFill>
          <a:blip r:embed="rId3"/>
          <a:stretch>
            <a:fillRect/>
          </a:stretch>
        </p:blipFill>
        <p:spPr>
          <a:xfrm>
            <a:off x="2576068" y="3706759"/>
            <a:ext cx="3991864" cy="2458701"/>
          </a:xfrm>
          <a:ln>
            <a:solidFill>
              <a:schemeClr val="bg1">
                <a:lumMod val="75000"/>
              </a:schemeClr>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D6F12A5C-BF5B-68D4-DEFC-0842E2815236}"/>
              </a:ext>
            </a:extLst>
          </p:cNvPr>
          <p:cNvSpPr txBox="1"/>
          <p:nvPr/>
        </p:nvSpPr>
        <p:spPr>
          <a:xfrm>
            <a:off x="457200" y="1325880"/>
            <a:ext cx="8229600" cy="22852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atin typeface="Franklin Gothic Book" panose="020B0503020102020204" pitchFamily="34" charset="0"/>
              </a:rPr>
              <a:t>Mathematics</a:t>
            </a:r>
          </a:p>
          <a:p>
            <a:pPr marL="285750" indent="-285750">
              <a:buFont typeface="Arial" panose="020B0604020202020204" pitchFamily="34" charset="0"/>
              <a:buChar char="•"/>
            </a:pPr>
            <a:r>
              <a:rPr lang="en-US">
                <a:latin typeface="Franklin Gothic Book" panose="020B0503020102020204" pitchFamily="34" charset="0"/>
              </a:rPr>
              <a:t>Grades 3–5: Four-function with square root and percentage functions</a:t>
            </a:r>
          </a:p>
          <a:p>
            <a:pPr marL="285750" indent="-285750">
              <a:buFont typeface="Arial" panose="020B0604020202020204" pitchFamily="34" charset="0"/>
              <a:buChar char="•"/>
            </a:pPr>
            <a:r>
              <a:rPr lang="en-US">
                <a:latin typeface="Franklin Gothic Book" panose="020B0503020102020204" pitchFamily="34" charset="0"/>
              </a:rPr>
              <a:t>Grades 6–8: Scientific</a:t>
            </a:r>
          </a:p>
          <a:p>
            <a:pPr marL="285750" indent="-285750">
              <a:buFont typeface="Arial" panose="020B0604020202020204" pitchFamily="34" charset="0"/>
              <a:buChar char="•"/>
            </a:pPr>
            <a:r>
              <a:rPr lang="en-US">
                <a:latin typeface="Franklin Gothic Book" panose="020B0503020102020204" pitchFamily="34" charset="0"/>
              </a:rPr>
              <a:t>Grade 9: Graphing</a:t>
            </a:r>
          </a:p>
          <a:p>
            <a:pPr marL="285750" indent="-285750">
              <a:buFont typeface="Arial" panose="020B0604020202020204" pitchFamily="34" charset="0"/>
              <a:buChar char="•"/>
            </a:pPr>
            <a:endParaRPr lang="en-US">
              <a:latin typeface="Franklin Gothic Book" panose="020B0503020102020204" pitchFamily="34" charset="0"/>
            </a:endParaRPr>
          </a:p>
          <a:p>
            <a:r>
              <a:rPr lang="en-US">
                <a:latin typeface="Franklin Gothic Book" panose="020B0503020102020204" pitchFamily="34" charset="0"/>
              </a:rPr>
              <a:t>Science</a:t>
            </a:r>
          </a:p>
          <a:p>
            <a:pPr marL="285750" indent="-285750">
              <a:buFont typeface="Arial" panose="020B0604020202020204" pitchFamily="34" charset="0"/>
              <a:buChar char="•"/>
            </a:pPr>
            <a:r>
              <a:rPr lang="en-US">
                <a:latin typeface="Franklin Gothic Book" panose="020B0503020102020204" pitchFamily="34" charset="0"/>
              </a:rPr>
              <a:t>Grades 5 &amp; 8: Four-function with square root and percentage functions</a:t>
            </a:r>
          </a:p>
          <a:p>
            <a:pPr marL="285750" indent="-285750">
              <a:buFont typeface="Arial" panose="020B0604020202020204" pitchFamily="34" charset="0"/>
              <a:buChar char="•"/>
            </a:pPr>
            <a:r>
              <a:rPr lang="en-US">
                <a:latin typeface="Franklin Gothic Book" panose="020B0503020102020204" pitchFamily="34" charset="0"/>
              </a:rPr>
              <a:t>Grade 11: Scientific</a:t>
            </a:r>
          </a:p>
        </p:txBody>
      </p:sp>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Desmos Calculator</a:t>
            </a:r>
          </a:p>
        </p:txBody>
      </p:sp>
    </p:spTree>
    <p:extLst>
      <p:ext uri="{BB962C8B-B14F-4D97-AF65-F5344CB8AC3E}">
        <p14:creationId xmlns:p14="http://schemas.microsoft.com/office/powerpoint/2010/main" val="332379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Roles and Responsibilities</a:t>
            </a:r>
          </a:p>
        </p:txBody>
      </p:sp>
      <p:sp>
        <p:nvSpPr>
          <p:cNvPr id="3" name="TextBox 2">
            <a:extLst>
              <a:ext uri="{FF2B5EF4-FFF2-40B4-BE49-F238E27FC236}">
                <a16:creationId xmlns:a16="http://schemas.microsoft.com/office/drawing/2014/main" id="{F922E234-1252-9F6C-1408-C74A1F0EB2D4}"/>
              </a:ext>
            </a:extLst>
          </p:cNvPr>
          <p:cNvSpPr txBox="1"/>
          <p:nvPr/>
        </p:nvSpPr>
        <p:spPr>
          <a:xfrm>
            <a:off x="457200" y="1325880"/>
            <a:ext cx="8229600" cy="4715906"/>
          </a:xfrm>
          <a:prstGeom prst="rect">
            <a:avLst/>
          </a:prstGeom>
          <a:noFill/>
        </p:spPr>
        <p:txBody>
          <a:bodyPr wrap="square">
            <a:spAutoFit/>
          </a:bodyPr>
          <a:lstStyle/>
          <a:p>
            <a:pPr marL="342900" indent="-342900">
              <a:lnSpc>
                <a:spcPct val="120000"/>
              </a:lnSpc>
            </a:pPr>
            <a:r>
              <a:rPr lang="en-US" sz="1800">
                <a:latin typeface="Franklin Gothic Book" panose="020B0503020102020204" pitchFamily="34" charset="0"/>
                <a:cs typeface="Calibri"/>
              </a:rPr>
              <a:t>The </a:t>
            </a:r>
            <a:r>
              <a:rPr lang="en-US" sz="1800" b="1" u="sng">
                <a:latin typeface="Franklin Gothic Book" panose="020B0503020102020204" pitchFamily="34" charset="0"/>
                <a:cs typeface="Calibri"/>
              </a:rPr>
              <a:t>District Test Coordinator (DC)</a:t>
            </a:r>
            <a:r>
              <a:rPr lang="en-US" sz="1800">
                <a:latin typeface="Franklin Gothic Book" panose="020B0503020102020204" pitchFamily="34" charset="0"/>
                <a:cs typeface="Calibri"/>
              </a:rPr>
              <a:t>:</a:t>
            </a:r>
          </a:p>
          <a:p>
            <a:pPr marL="342900" indent="-342900">
              <a:lnSpc>
                <a:spcPct val="120000"/>
              </a:lnSpc>
              <a:buFont typeface="Arial" panose="020B0604020202020204" pitchFamily="34" charset="0"/>
              <a:buChar char="•"/>
            </a:pPr>
            <a:r>
              <a:rPr lang="en-US" sz="1800">
                <a:latin typeface="Franklin Gothic Book" panose="020B0503020102020204" pitchFamily="34" charset="0"/>
                <a:cs typeface="Calibri"/>
              </a:rPr>
              <a:t>Reviews schedule and testing requirements with SCs, teachers, and proctors</a:t>
            </a:r>
          </a:p>
          <a:p>
            <a:pPr marL="342900" indent="-342900">
              <a:lnSpc>
                <a:spcPct val="120000"/>
              </a:lnSpc>
              <a:buFont typeface="Arial" panose="020B0604020202020204" pitchFamily="34" charset="0"/>
              <a:buChar char="•"/>
            </a:pPr>
            <a:r>
              <a:rPr lang="en-US">
                <a:latin typeface="Franklin Gothic Book" panose="020B0503020102020204" pitchFamily="34" charset="0"/>
                <a:cs typeface="Calibri"/>
              </a:rPr>
              <a:t>Works with SCs and technology staff to ensure all systems are properly installed and functioning</a:t>
            </a:r>
          </a:p>
          <a:p>
            <a:pPr marL="342900" indent="-342900">
              <a:lnSpc>
                <a:spcPct val="120000"/>
              </a:lnSpc>
              <a:buFont typeface="Arial" panose="020B0604020202020204" pitchFamily="34" charset="0"/>
              <a:buChar char="•"/>
            </a:pPr>
            <a:r>
              <a:rPr lang="en-US" sz="1800">
                <a:latin typeface="Franklin Gothic Book" panose="020B0503020102020204" pitchFamily="34" charset="0"/>
                <a:ea typeface="+mn-lt"/>
                <a:cs typeface="+mn-lt"/>
              </a:rPr>
              <a:t>Creates accounts for other users within their organization</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Uploads students for their organization</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Schedules and administers training sessions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Ensures all personnel are trained on how to properly administer the VTCAP assessments</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Monitors secure administration</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Investigates and reports all testing irregularities and breaches reported by the SC, teacher, or proctor</a:t>
            </a:r>
          </a:p>
          <a:p>
            <a:pPr marL="342900" indent="-342900">
              <a:lnSpc>
                <a:spcPct val="120000"/>
              </a:lnSpc>
              <a:buFont typeface="Arial" panose="020B0604020202020204" pitchFamily="34" charset="0"/>
              <a:buChar char="•"/>
            </a:pPr>
            <a:r>
              <a:rPr lang="en-US">
                <a:latin typeface="Franklin Gothic Book" panose="020B0503020102020204" pitchFamily="34" charset="0"/>
                <a:ea typeface="+mn-lt"/>
                <a:cs typeface="+mn-lt"/>
              </a:rPr>
              <a:t>Ensures all testing materials remain secure</a:t>
            </a:r>
          </a:p>
          <a:p>
            <a:pPr marL="342900" indent="-342900">
              <a:lnSpc>
                <a:spcPct val="120000"/>
              </a:lnSpc>
              <a:buFont typeface="Arial" panose="020B0604020202020204" pitchFamily="34" charset="0"/>
              <a:buChar char="•"/>
            </a:pPr>
            <a:endParaRPr lang="en-US" sz="1800">
              <a:latin typeface="Franklin Gothic Book" panose="020B0503020102020204" pitchFamily="34" charset="0"/>
              <a:cs typeface="Calibri"/>
            </a:endParaRPr>
          </a:p>
        </p:txBody>
      </p:sp>
    </p:spTree>
    <p:extLst>
      <p:ext uri="{BB962C8B-B14F-4D97-AF65-F5344CB8AC3E}">
        <p14:creationId xmlns:p14="http://schemas.microsoft.com/office/powerpoint/2010/main" val="6083548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ctrTitle"/>
          </p:nvPr>
        </p:nvSpPr>
        <p:spPr>
          <a:xfrm>
            <a:off x="2243700" y="3140218"/>
            <a:ext cx="4656600" cy="577564"/>
          </a:xfrm>
          <a:prstGeom prst="rect">
            <a:avLst/>
          </a:prstGeom>
          <a:noFill/>
          <a:ln>
            <a:noFill/>
          </a:ln>
        </p:spPr>
        <p:txBody>
          <a:bodyPr lIns="91425" tIns="91425" rIns="91425" bIns="91425" anchor="b" anchorCtr="0">
            <a:noAutofit/>
          </a:bodyPr>
          <a:lstStyle/>
          <a:p>
            <a:pPr marL="0" marR="0" lvl="0" indent="0" algn="ctr" rtl="0">
              <a:lnSpc>
                <a:spcPct val="117647"/>
              </a:lnSpc>
              <a:spcBef>
                <a:spcPts val="0"/>
              </a:spcBef>
              <a:spcAft>
                <a:spcPts val="0"/>
              </a:spcAft>
              <a:buClr>
                <a:schemeClr val="dk1"/>
              </a:buClr>
              <a:buSzPct val="25000"/>
              <a:buFont typeface="Times New Roman"/>
              <a:buNone/>
            </a:pPr>
            <a:r>
              <a:rPr lang="en-GB" sz="4400">
                <a:latin typeface="Franklin Gothic Book" panose="020B0503020102020204" pitchFamily="34" charset="0"/>
              </a:rPr>
              <a:t>Questions?</a:t>
            </a:r>
          </a:p>
        </p:txBody>
      </p:sp>
    </p:spTree>
    <p:extLst>
      <p:ext uri="{BB962C8B-B14F-4D97-AF65-F5344CB8AC3E}">
        <p14:creationId xmlns:p14="http://schemas.microsoft.com/office/powerpoint/2010/main" val="17373595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EF95C-3CD0-7DF9-5AC0-096F7781102C}"/>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0D0661D2-BE84-AE07-EECD-96F06BEC3339}"/>
              </a:ext>
            </a:extLst>
          </p:cNvPr>
          <p:cNvSpPr txBox="1">
            <a:spLocks/>
          </p:cNvSpPr>
          <p:nvPr/>
        </p:nvSpPr>
        <p:spPr bwMode="auto">
          <a:xfrm>
            <a:off x="0" y="2286000"/>
            <a:ext cx="9144000" cy="137160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r>
              <a:rPr lang="en-US" sz="6000">
                <a:solidFill>
                  <a:schemeClr val="bg1"/>
                </a:solidFill>
                <a:latin typeface="Franklin Gothic Demi Cond" panose="020B0706030402020204" pitchFamily="34" charset="0"/>
              </a:rPr>
              <a:t>TestNav Setup and Readiness</a:t>
            </a:r>
          </a:p>
        </p:txBody>
      </p:sp>
    </p:spTree>
    <p:extLst>
      <p:ext uri="{BB962C8B-B14F-4D97-AF65-F5344CB8AC3E}">
        <p14:creationId xmlns:p14="http://schemas.microsoft.com/office/powerpoint/2010/main" val="14884804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Online Support Page</a:t>
            </a:r>
          </a:p>
        </p:txBody>
      </p:sp>
      <p:sp>
        <p:nvSpPr>
          <p:cNvPr id="2" name="Title 1">
            <a:extLst>
              <a:ext uri="{FF2B5EF4-FFF2-40B4-BE49-F238E27FC236}">
                <a16:creationId xmlns:a16="http://schemas.microsoft.com/office/drawing/2014/main" id="{181C8041-B110-FA48-0BD9-0ECD821F275C}"/>
              </a:ext>
            </a:extLst>
          </p:cNvPr>
          <p:cNvSpPr txBox="1">
            <a:spLocks/>
          </p:cNvSpPr>
          <p:nvPr/>
        </p:nvSpPr>
        <p:spPr>
          <a:xfrm>
            <a:off x="457200" y="1325880"/>
            <a:ext cx="7226612" cy="589398"/>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pPr marL="0" marR="0" lvl="0" indent="0" defTabSz="914400" rtl="0" eaLnBrk="1" fontAlgn="base" latinLnBrk="0" hangingPunct="1">
              <a:lnSpc>
                <a:spcPts val="4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Franklin Gothic Book"/>
                <a:ea typeface="+mj-ea"/>
                <a:cs typeface="+mj-cs"/>
                <a:hlinkClick r:id="rId3"/>
              </a:rPr>
              <a:t>https://support.assessment.pearson.com/TN/</a:t>
            </a:r>
            <a:r>
              <a:rPr kumimoji="0" lang="en-GB" sz="2000" b="0" i="0" u="none" strike="noStrike" kern="1200" cap="none" spc="0" normalizeH="0" baseline="0" noProof="0">
                <a:ln>
                  <a:noFill/>
                </a:ln>
                <a:solidFill>
                  <a:prstClr val="black"/>
                </a:solidFill>
                <a:effectLst/>
                <a:uLnTx/>
                <a:uFillTx/>
                <a:latin typeface="Franklin Gothic Book"/>
                <a:ea typeface="+mj-ea"/>
                <a:cs typeface="+mj-cs"/>
              </a:rPr>
              <a:t> </a:t>
            </a:r>
            <a:endParaRPr kumimoji="0" lang="en-US" sz="2000" b="0" i="0" u="none" strike="noStrike" kern="1200" cap="none" spc="0" normalizeH="0" baseline="0" noProof="0">
              <a:ln>
                <a:noFill/>
              </a:ln>
              <a:solidFill>
                <a:prstClr val="black"/>
              </a:solidFill>
              <a:effectLst/>
              <a:uLnTx/>
              <a:uFillTx/>
              <a:latin typeface="Franklin Gothic Book"/>
              <a:ea typeface="+mj-ea"/>
              <a:cs typeface="+mj-cs"/>
            </a:endParaRPr>
          </a:p>
        </p:txBody>
      </p:sp>
      <p:pic>
        <p:nvPicPr>
          <p:cNvPr id="7" name="Picture 6">
            <a:extLst>
              <a:ext uri="{FF2B5EF4-FFF2-40B4-BE49-F238E27FC236}">
                <a16:creationId xmlns:a16="http://schemas.microsoft.com/office/drawing/2014/main" id="{7A9533A8-24A3-BC00-4784-2654434AF9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0922" y="1915278"/>
            <a:ext cx="6802155" cy="4045462"/>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873966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Download Page</a:t>
            </a:r>
          </a:p>
        </p:txBody>
      </p:sp>
      <p:sp>
        <p:nvSpPr>
          <p:cNvPr id="2" name="Title 1">
            <a:extLst>
              <a:ext uri="{FF2B5EF4-FFF2-40B4-BE49-F238E27FC236}">
                <a16:creationId xmlns:a16="http://schemas.microsoft.com/office/drawing/2014/main" id="{181C8041-B110-FA48-0BD9-0ECD821F275C}"/>
              </a:ext>
            </a:extLst>
          </p:cNvPr>
          <p:cNvSpPr txBox="1">
            <a:spLocks/>
          </p:cNvSpPr>
          <p:nvPr/>
        </p:nvSpPr>
        <p:spPr>
          <a:xfrm>
            <a:off x="457200" y="1325880"/>
            <a:ext cx="7226612" cy="589398"/>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pPr marL="0" marR="0" lvl="0" indent="0" defTabSz="914400" rtl="0" eaLnBrk="1" fontAlgn="base" latinLnBrk="0" hangingPunct="1">
              <a:lnSpc>
                <a:spcPts val="4000"/>
              </a:lnSpc>
              <a:spcBef>
                <a:spcPct val="0"/>
              </a:spcBef>
              <a:spcAft>
                <a:spcPct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Franklin Gothic Book"/>
                <a:ea typeface="+mj-ea"/>
                <a:cs typeface="+mj-cs"/>
                <a:hlinkClick r:id="rId3"/>
              </a:rPr>
              <a:t>http://download.Testnav.com</a:t>
            </a:r>
            <a:r>
              <a:rPr kumimoji="0" lang="en-GB" sz="2000" b="0" i="0" u="none" strike="noStrike" kern="1200" cap="none" spc="0" normalizeH="0" baseline="0" noProof="0">
                <a:ln>
                  <a:noFill/>
                </a:ln>
                <a:solidFill>
                  <a:prstClr val="black"/>
                </a:solidFill>
                <a:effectLst/>
                <a:uLnTx/>
                <a:uFillTx/>
                <a:latin typeface="Franklin Gothic Book"/>
                <a:ea typeface="+mj-ea"/>
                <a:cs typeface="+mj-cs"/>
              </a:rPr>
              <a:t> </a:t>
            </a:r>
            <a:endParaRPr kumimoji="0" lang="en-US" sz="2000" b="0" i="0" u="none" strike="noStrike" kern="1200" cap="none" spc="0" normalizeH="0" baseline="0" noProof="0">
              <a:ln>
                <a:noFill/>
              </a:ln>
              <a:solidFill>
                <a:prstClr val="black"/>
              </a:solidFill>
              <a:effectLst/>
              <a:uLnTx/>
              <a:uFillTx/>
              <a:latin typeface="Franklin Gothic Book"/>
              <a:ea typeface="+mj-ea"/>
              <a:cs typeface="+mj-cs"/>
            </a:endParaRPr>
          </a:p>
        </p:txBody>
      </p:sp>
      <p:pic>
        <p:nvPicPr>
          <p:cNvPr id="3" name="Picture 2">
            <a:extLst>
              <a:ext uri="{FF2B5EF4-FFF2-40B4-BE49-F238E27FC236}">
                <a16:creationId xmlns:a16="http://schemas.microsoft.com/office/drawing/2014/main" id="{F2BCF7BB-E894-3071-6451-118C27DFBF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90974" y="2175838"/>
            <a:ext cx="4962052" cy="355143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85542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General Setup and Requirements</a:t>
            </a:r>
          </a:p>
        </p:txBody>
      </p:sp>
      <p:sp>
        <p:nvSpPr>
          <p:cNvPr id="7" name="Title 1">
            <a:extLst>
              <a:ext uri="{FF2B5EF4-FFF2-40B4-BE49-F238E27FC236}">
                <a16:creationId xmlns:a16="http://schemas.microsoft.com/office/drawing/2014/main" id="{D1F40766-06E9-2867-F2AC-FD3A17A53924}"/>
              </a:ext>
            </a:extLst>
          </p:cNvPr>
          <p:cNvSpPr txBox="1">
            <a:spLocks/>
          </p:cNvSpPr>
          <p:nvPr/>
        </p:nvSpPr>
        <p:spPr>
          <a:xfrm>
            <a:off x="457200" y="1325879"/>
            <a:ext cx="7226612" cy="4071743"/>
          </a:xfrm>
          <a:prstGeom prst="rect">
            <a:avLst/>
          </a:prstGeom>
        </p:spPr>
        <p:txBody>
          <a:bodyPr vert="horz" lIns="0" tIns="0" rIns="0" bIns="0" rtlCol="0" anchor="t" anchorCtr="0">
            <a:noAutofit/>
          </a:bodyPr>
          <a:lstStyle>
            <a:lvl1pPr algn="l" defTabSz="914400" rtl="0" eaLnBrk="1" latinLnBrk="0" hangingPunct="1">
              <a:lnSpc>
                <a:spcPts val="4000"/>
              </a:lnSpc>
              <a:spcBef>
                <a:spcPct val="0"/>
              </a:spcBef>
              <a:buNone/>
              <a:defRPr sz="3400" b="1" kern="1200">
                <a:solidFill>
                  <a:schemeClr val="tx1"/>
                </a:solidFill>
                <a:latin typeface="+mj-lt"/>
                <a:ea typeface="+mj-ea"/>
                <a:cs typeface="+mj-cs"/>
              </a:defRPr>
            </a:lvl1pPr>
          </a:lstStyle>
          <a:p>
            <a:r>
              <a:rPr lang="en-US" sz="1800" b="0">
                <a:latin typeface="Franklin Gothic Book" panose="020B0503020102020204" pitchFamily="34" charset="0"/>
              </a:rPr>
              <a:t>Set up your environment:</a:t>
            </a:r>
          </a:p>
          <a:p>
            <a:pPr marL="285750" lvl="2" indent="-285750">
              <a:buFont typeface="Arial" panose="020B0604020202020204" pitchFamily="34" charset="0"/>
              <a:buChar char="•"/>
            </a:pPr>
            <a:r>
              <a:rPr lang="en-US">
                <a:latin typeface="Franklin Gothic Book" panose="020B0503020102020204" pitchFamily="34" charset="0"/>
              </a:rPr>
              <a:t>Configure firewalls/content filters</a:t>
            </a:r>
          </a:p>
          <a:p>
            <a:pPr marL="285750" lvl="2" indent="-285750">
              <a:buFont typeface="Arial" panose="020B0604020202020204" pitchFamily="34" charset="0"/>
              <a:buChar char="•"/>
            </a:pPr>
            <a:r>
              <a:rPr lang="en-US">
                <a:latin typeface="Franklin Gothic Book" panose="020B0503020102020204" pitchFamily="34" charset="0"/>
              </a:rPr>
              <a:t>Install TestNav</a:t>
            </a:r>
          </a:p>
          <a:p>
            <a:pPr marL="285750" lvl="2" indent="-285750">
              <a:buFont typeface="Arial" panose="020B0604020202020204" pitchFamily="34" charset="0"/>
              <a:buChar char="•"/>
            </a:pPr>
            <a:r>
              <a:rPr lang="en-US">
                <a:latin typeface="Franklin Gothic Book" panose="020B0503020102020204" pitchFamily="34" charset="0"/>
              </a:rPr>
              <a:t>Run </a:t>
            </a:r>
            <a:r>
              <a:rPr lang="en-US" err="1">
                <a:latin typeface="Franklin Gothic Book" panose="020B0503020102020204" pitchFamily="34" charset="0"/>
              </a:rPr>
              <a:t>AppCheck</a:t>
            </a:r>
            <a:endParaRPr lang="en-US">
              <a:latin typeface="Franklin Gothic Book" panose="020B0503020102020204" pitchFamily="34" charset="0"/>
            </a:endParaRPr>
          </a:p>
          <a:p>
            <a:pPr marL="285750" lvl="2" indent="-285750">
              <a:buFont typeface="Arial" panose="020B0604020202020204" pitchFamily="34" charset="0"/>
              <a:buChar char="•"/>
            </a:pPr>
            <a:r>
              <a:rPr lang="en-US">
                <a:latin typeface="Franklin Gothic Book" panose="020B0503020102020204" pitchFamily="34" charset="0"/>
              </a:rPr>
              <a:t>Run Network Check</a:t>
            </a:r>
          </a:p>
        </p:txBody>
      </p:sp>
    </p:spTree>
    <p:extLst>
      <p:ext uri="{BB962C8B-B14F-4D97-AF65-F5344CB8AC3E}">
        <p14:creationId xmlns:p14="http://schemas.microsoft.com/office/powerpoint/2010/main" val="27996061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Firewalls and Content Filters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4967056" cy="5078313"/>
          </a:xfrm>
          <a:prstGeom prst="rect">
            <a:avLst/>
          </a:prstGeom>
          <a:noFill/>
        </p:spPr>
        <p:txBody>
          <a:bodyPr wrap="square">
            <a:spAutoFit/>
          </a:bodyPr>
          <a:lstStyle/>
          <a:p>
            <a:r>
              <a:rPr lang="en-US" dirty="0">
                <a:latin typeface="Franklin Gothic Book" panose="020B0503020102020204" pitchFamily="34" charset="0"/>
              </a:rPr>
              <a:t>Infrastructure requirements found on </a:t>
            </a:r>
            <a:r>
              <a:rPr lang="en-US" dirty="0">
                <a:latin typeface="Franklin Gothic Book" panose="020B0503020102020204" pitchFamily="34" charset="0"/>
                <a:hlinkClick r:id="rId3"/>
              </a:rPr>
              <a:t>TestNav Online Support page</a:t>
            </a:r>
            <a:r>
              <a:rPr lang="en-US" dirty="0">
                <a:latin typeface="Franklin Gothic Book" panose="020B0503020102020204" pitchFamily="34" charset="0"/>
              </a:rPr>
              <a:t> (</a:t>
            </a:r>
            <a:r>
              <a:rPr lang="en-GB" dirty="0">
                <a:latin typeface="Franklin Gothic Book" panose="020B0503020102020204" pitchFamily="34" charset="0"/>
              </a:rPr>
              <a:t>TestNav Online Support &gt; </a:t>
            </a:r>
            <a:r>
              <a:rPr lang="en-US" dirty="0">
                <a:latin typeface="Franklin Gothic Book" panose="020B0503020102020204" pitchFamily="34" charset="0"/>
              </a:rPr>
              <a:t>Requirements and Guidelines &gt; Network Requirements and Guidelines).</a:t>
            </a:r>
          </a:p>
          <a:p>
            <a:endParaRPr lang="en-US" dirty="0">
              <a:latin typeface="Franklin Gothic Book" panose="020B0503020102020204" pitchFamily="34" charset="0"/>
            </a:endParaRPr>
          </a:p>
          <a:p>
            <a:r>
              <a:rPr lang="en-US" dirty="0">
                <a:latin typeface="Franklin Gothic Book" panose="020B0503020102020204" pitchFamily="34" charset="0"/>
              </a:rPr>
              <a:t>Configure your services, applications, and devices</a:t>
            </a:r>
          </a:p>
          <a:p>
            <a:pPr marL="285750" indent="-285750">
              <a:buFont typeface="Arial" panose="020B0604020202020204" pitchFamily="34" charset="0"/>
              <a:buChar char="•"/>
            </a:pPr>
            <a:r>
              <a:rPr lang="en-US" dirty="0">
                <a:solidFill>
                  <a:srgbClr val="000000"/>
                </a:solidFill>
                <a:latin typeface="Franklin Gothic Book"/>
                <a:cs typeface="Arial"/>
              </a:rPr>
              <a:t>Ensure that all applicable </a:t>
            </a:r>
            <a:r>
              <a:rPr lang="en-US" dirty="0">
                <a:solidFill>
                  <a:srgbClr val="000000"/>
                </a:solidFill>
                <a:latin typeface="Franklin Gothic Book"/>
                <a:cs typeface="Arial"/>
                <a:hlinkClick r:id="rId3"/>
              </a:rPr>
              <a:t>test delivery URLs</a:t>
            </a:r>
            <a:r>
              <a:rPr lang="en-US" dirty="0">
                <a:solidFill>
                  <a:srgbClr val="000000"/>
                </a:solidFill>
                <a:latin typeface="Franklin Gothic Book"/>
                <a:cs typeface="Arial"/>
              </a:rPr>
              <a:t> are exempted from filtering and inspection in all layers of network security such as Content Filters, Firewalls, and Anti-Virus/Anti-Malware services. </a:t>
            </a:r>
          </a:p>
          <a:p>
            <a:pPr marL="285750" indent="-285750">
              <a:buFont typeface="Arial" panose="020B0604020202020204" pitchFamily="34" charset="0"/>
              <a:buChar char="•"/>
            </a:pPr>
            <a:r>
              <a:rPr lang="en-US" dirty="0">
                <a:latin typeface="Franklin Gothic Book" panose="020B0503020102020204" pitchFamily="34" charset="0"/>
              </a:rPr>
              <a:t>External traffic will flow on ports 80 and 443</a:t>
            </a:r>
          </a:p>
          <a:p>
            <a:pPr marL="285750" indent="-285750">
              <a:buFont typeface="Arial" panose="020B0604020202020204" pitchFamily="34" charset="0"/>
              <a:buChar char="•"/>
            </a:pPr>
            <a:r>
              <a:rPr lang="en-US" dirty="0">
                <a:latin typeface="Franklin Gothic Book"/>
                <a:cs typeface="Arial"/>
              </a:rPr>
              <a:t>All security appliances and services that may impede, reroute, delay, modify, or block data between TestNav or the Pearson servers should be configured to allow traffic to and from TestNav.</a:t>
            </a:r>
          </a:p>
        </p:txBody>
      </p:sp>
      <p:pic>
        <p:nvPicPr>
          <p:cNvPr id="4" name="Picture 3">
            <a:extLst>
              <a:ext uri="{FF2B5EF4-FFF2-40B4-BE49-F238E27FC236}">
                <a16:creationId xmlns:a16="http://schemas.microsoft.com/office/drawing/2014/main" id="{9322A752-57CD-DDDA-B357-18DEAD67D01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50728" y="1245979"/>
            <a:ext cx="1956091" cy="480131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96933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Firewalls and Content Filters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737360"/>
            <a:ext cx="8229600" cy="3693319"/>
          </a:xfrm>
          <a:prstGeom prst="rect">
            <a:avLst/>
          </a:prstGeom>
          <a:noFill/>
        </p:spPr>
        <p:txBody>
          <a:bodyPr wrap="square">
            <a:spAutoFit/>
          </a:bodyPr>
          <a:lstStyle/>
          <a:p>
            <a:r>
              <a:rPr lang="en-US" dirty="0">
                <a:latin typeface="Franklin Gothic Book" panose="020B0503020102020204" pitchFamily="34" charset="0"/>
              </a:rPr>
              <a:t>If using SSL Decryption/Inspection, you will need to make an exception rule to not allow the scanning of TestNav secure http traffic to or from the testing URLs.</a:t>
            </a:r>
          </a:p>
          <a:p>
            <a:pPr marL="285750" indent="-285750">
              <a:buFont typeface="Arial" panose="020B0604020202020204" pitchFamily="34" charset="0"/>
              <a:buChar char="•"/>
            </a:pPr>
            <a:r>
              <a:rPr lang="en-US" dirty="0">
                <a:latin typeface="Franklin Gothic Book" panose="020B0503020102020204" pitchFamily="34" charset="0"/>
              </a:rPr>
              <a:t>Inspecting secure http traffic can sometimes result in interrupting TestNav traffic. </a:t>
            </a:r>
          </a:p>
          <a:p>
            <a:pPr marL="285750" indent="-285750">
              <a:buFont typeface="Arial" panose="020B0604020202020204" pitchFamily="34" charset="0"/>
              <a:buChar char="•"/>
            </a:pPr>
            <a:endParaRPr lang="en-US" dirty="0">
              <a:latin typeface="Franklin Gothic Book" panose="020B0503020102020204" pitchFamily="34" charset="0"/>
            </a:endParaRPr>
          </a:p>
          <a:p>
            <a:r>
              <a:rPr lang="en-US" dirty="0">
                <a:latin typeface="Franklin Gothic Book" panose="020B0503020102020204" pitchFamily="34" charset="0"/>
              </a:rPr>
              <a:t>If using </a:t>
            </a:r>
            <a:r>
              <a:rPr lang="en-GB" dirty="0">
                <a:latin typeface="Franklin Gothic Book" panose="020B0503020102020204" pitchFamily="34" charset="0"/>
              </a:rPr>
              <a:t>using Reverse-DNS Lookup, you will need to make a rule preventing Reverse-DNS checks against the provided URLs.</a:t>
            </a:r>
          </a:p>
          <a:p>
            <a:pPr marL="285750" indent="-285750">
              <a:buFont typeface="Arial" panose="020B0604020202020204" pitchFamily="34" charset="0"/>
              <a:buChar char="•"/>
            </a:pPr>
            <a:r>
              <a:rPr lang="en-GB" dirty="0">
                <a:latin typeface="Franklin Gothic Book" panose="020B0503020102020204" pitchFamily="34" charset="0"/>
              </a:rPr>
              <a:t>Test Contest hosted in Amazon Web Services</a:t>
            </a:r>
          </a:p>
          <a:p>
            <a:pPr marL="285750" indent="-285750">
              <a:buFont typeface="Arial" panose="020B0604020202020204" pitchFamily="34" charset="0"/>
              <a:buChar char="•"/>
            </a:pPr>
            <a:r>
              <a:rPr lang="en-GB" dirty="0">
                <a:latin typeface="Franklin Gothic Book" panose="020B0503020102020204" pitchFamily="34" charset="0"/>
              </a:rPr>
              <a:t>Reverse-DNS lookup may result in false positives</a:t>
            </a:r>
          </a:p>
          <a:p>
            <a:pPr marL="285750" indent="-285750">
              <a:buFont typeface="Arial" panose="020B0604020202020204" pitchFamily="34" charset="0"/>
              <a:buChar char="•"/>
            </a:pPr>
            <a:r>
              <a:rPr lang="en-GB" dirty="0">
                <a:latin typeface="Franklin Gothic Book" panose="020B0503020102020204" pitchFamily="34" charset="0"/>
              </a:rPr>
              <a:t>Failure to fully allow TestNav URLs can result in errors during student testing</a:t>
            </a:r>
          </a:p>
          <a:p>
            <a:pPr marL="285750" indent="-285750">
              <a:buFont typeface="Arial" panose="020B0604020202020204" pitchFamily="34" charset="0"/>
              <a:buChar char="•"/>
            </a:pPr>
            <a:endParaRPr lang="en-GB" dirty="0">
              <a:latin typeface="Franklin Gothic Book" panose="020B0503020102020204" pitchFamily="34" charset="0"/>
            </a:endParaRPr>
          </a:p>
          <a:p>
            <a:r>
              <a:rPr lang="en-US" dirty="0">
                <a:latin typeface="Franklin Gothic Book"/>
                <a:cs typeface="Arial"/>
              </a:rPr>
              <a:t>Most modern Firewall appliances utilize gateway level anti-malware services where test delivery URLs may need to be exempted separately.</a:t>
            </a:r>
            <a:endParaRPr lang="en-US" dirty="0">
              <a:latin typeface="Franklin Gothic Book"/>
            </a:endParaRPr>
          </a:p>
        </p:txBody>
      </p:sp>
      <p:sp>
        <p:nvSpPr>
          <p:cNvPr id="2" name="TextBox 1">
            <a:extLst>
              <a:ext uri="{FF2B5EF4-FFF2-40B4-BE49-F238E27FC236}">
                <a16:creationId xmlns:a16="http://schemas.microsoft.com/office/drawing/2014/main" id="{CD8385F6-141D-7CD0-4FCD-385321F8681B}"/>
              </a:ext>
            </a:extLst>
          </p:cNvPr>
          <p:cNvSpPr txBox="1"/>
          <p:nvPr/>
        </p:nvSpPr>
        <p:spPr>
          <a:xfrm>
            <a:off x="457200" y="1065320"/>
            <a:ext cx="8229600" cy="461665"/>
          </a:xfrm>
          <a:prstGeom prst="rect">
            <a:avLst/>
          </a:prstGeom>
          <a:noFill/>
        </p:spPr>
        <p:txBody>
          <a:bodyPr wrap="square" rtlCol="0">
            <a:spAutoFit/>
          </a:bodyPr>
          <a:lstStyle/>
          <a:p>
            <a:r>
              <a:rPr lang="en-US" sz="2400">
                <a:latin typeface="Franklin Gothic Book" panose="020B0503020102020204" pitchFamily="34" charset="0"/>
              </a:rPr>
              <a:t>Special Considerations</a:t>
            </a:r>
          </a:p>
        </p:txBody>
      </p:sp>
    </p:spTree>
    <p:extLst>
      <p:ext uri="{BB962C8B-B14F-4D97-AF65-F5344CB8AC3E}">
        <p14:creationId xmlns:p14="http://schemas.microsoft.com/office/powerpoint/2010/main" val="12046829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Setup</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923330"/>
          </a:xfrm>
          <a:prstGeom prst="rect">
            <a:avLst/>
          </a:prstGeom>
          <a:noFill/>
        </p:spPr>
        <p:txBody>
          <a:bodyPr wrap="square">
            <a:spAutoFit/>
          </a:bodyPr>
          <a:lstStyle/>
          <a:p>
            <a:r>
              <a:rPr lang="en-GB">
                <a:latin typeface="Franklin Gothic Book" panose="020B0503020102020204" pitchFamily="34" charset="0"/>
              </a:rPr>
              <a:t>Detailed setup steps for all supported devices can be found on the </a:t>
            </a:r>
            <a:r>
              <a:rPr lang="en-GB">
                <a:latin typeface="Franklin Gothic Book" panose="020B0503020102020204" pitchFamily="34" charset="0"/>
                <a:hlinkClick r:id="rId3"/>
              </a:rPr>
              <a:t>TestNav Online support page</a:t>
            </a:r>
            <a:r>
              <a:rPr lang="en-GB">
                <a:latin typeface="Franklin Gothic Book" panose="020B0503020102020204" pitchFamily="34" charset="0"/>
              </a:rPr>
              <a:t> (TestNav Online Support &gt; Set up and Use TestNav &gt; Install and Sign In).</a:t>
            </a:r>
          </a:p>
        </p:txBody>
      </p:sp>
      <p:pic>
        <p:nvPicPr>
          <p:cNvPr id="4" name="Picture 3">
            <a:extLst>
              <a:ext uri="{FF2B5EF4-FFF2-40B4-BE49-F238E27FC236}">
                <a16:creationId xmlns:a16="http://schemas.microsoft.com/office/drawing/2014/main" id="{1695E431-8CED-1E22-63AA-50ED24287A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26631" y="2509770"/>
            <a:ext cx="4060169" cy="2737876"/>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6F980939-3FEF-CD9E-FF04-966E9D945190}"/>
              </a:ext>
            </a:extLst>
          </p:cNvPr>
          <p:cNvSpPr txBox="1"/>
          <p:nvPr/>
        </p:nvSpPr>
        <p:spPr>
          <a:xfrm>
            <a:off x="457200" y="2509770"/>
            <a:ext cx="3875619" cy="2862322"/>
          </a:xfrm>
          <a:prstGeom prst="rect">
            <a:avLst/>
          </a:prstGeom>
          <a:noFill/>
        </p:spPr>
        <p:txBody>
          <a:bodyPr wrap="square" rtlCol="0">
            <a:spAutoFit/>
          </a:bodyPr>
          <a:lstStyle/>
          <a:p>
            <a:pPr marL="285750" indent="-285750">
              <a:buFont typeface="Arial" charset="0"/>
              <a:buChar char="•"/>
            </a:pPr>
            <a:r>
              <a:rPr lang="en-GB">
                <a:latin typeface="Franklin Gothic Book" panose="020B0503020102020204" pitchFamily="34" charset="0"/>
              </a:rPr>
              <a:t>Device setup varies slightly by device type</a:t>
            </a:r>
            <a:endParaRPr lang="en-GB" b="1">
              <a:latin typeface="Franklin Gothic Book" panose="020B0503020102020204" pitchFamily="34" charset="0"/>
            </a:endParaRPr>
          </a:p>
          <a:p>
            <a:pPr marL="285750" indent="-285750">
              <a:buFont typeface="Arial" charset="0"/>
              <a:buChar char="•"/>
            </a:pPr>
            <a:r>
              <a:rPr lang="en-GB">
                <a:latin typeface="Franklin Gothic Book" panose="020B0503020102020204" pitchFamily="34" charset="0"/>
              </a:rPr>
              <a:t>Setup generally follows a few main steps</a:t>
            </a:r>
          </a:p>
          <a:p>
            <a:pPr marL="944550" lvl="2" indent="-285750">
              <a:buFont typeface="Arial" charset="0"/>
              <a:buChar char="•"/>
            </a:pPr>
            <a:r>
              <a:rPr lang="en-GB">
                <a:latin typeface="Franklin Gothic Book" panose="020B0503020102020204" pitchFamily="34" charset="0"/>
              </a:rPr>
              <a:t>Verifying system requirements</a:t>
            </a:r>
          </a:p>
          <a:p>
            <a:pPr marL="944550" lvl="2" indent="-285750">
              <a:buFont typeface="Arial" charset="0"/>
              <a:buChar char="•"/>
            </a:pPr>
            <a:r>
              <a:rPr lang="en-GB">
                <a:latin typeface="Franklin Gothic Book" panose="020B0503020102020204" pitchFamily="34" charset="0"/>
              </a:rPr>
              <a:t>Viewing setup instructions</a:t>
            </a:r>
          </a:p>
          <a:p>
            <a:pPr marL="944550" lvl="2" indent="-285750">
              <a:buFont typeface="Arial" charset="0"/>
              <a:buChar char="•"/>
            </a:pPr>
            <a:r>
              <a:rPr lang="en-GB">
                <a:latin typeface="Franklin Gothic Book" panose="020B0503020102020204" pitchFamily="34" charset="0"/>
              </a:rPr>
              <a:t>Installing the app</a:t>
            </a:r>
          </a:p>
          <a:p>
            <a:pPr marL="944550" lvl="2" indent="-285750">
              <a:buFont typeface="Arial" charset="0"/>
              <a:buChar char="•"/>
            </a:pPr>
            <a:r>
              <a:rPr lang="en-GB" b="1">
                <a:latin typeface="Franklin Gothic Book" panose="020B0503020102020204" pitchFamily="34" charset="0"/>
              </a:rPr>
              <a:t>Verify installation using </a:t>
            </a:r>
            <a:r>
              <a:rPr lang="en-GB" b="1" err="1">
                <a:latin typeface="Franklin Gothic Book" panose="020B0503020102020204" pitchFamily="34" charset="0"/>
              </a:rPr>
              <a:t>AppCheck</a:t>
            </a:r>
            <a:endParaRPr lang="en-US"/>
          </a:p>
        </p:txBody>
      </p:sp>
    </p:spTree>
    <p:extLst>
      <p:ext uri="{BB962C8B-B14F-4D97-AF65-F5344CB8AC3E}">
        <p14:creationId xmlns:p14="http://schemas.microsoft.com/office/powerpoint/2010/main" val="19096403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Hardware Requirements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338554"/>
          </a:xfrm>
          <a:prstGeom prst="rect">
            <a:avLst/>
          </a:prstGeom>
          <a:noFill/>
        </p:spPr>
        <p:txBody>
          <a:bodyPr wrap="square">
            <a:spAutoFit/>
          </a:bodyPr>
          <a:lstStyle/>
          <a:p>
            <a:pPr lvl="0">
              <a:lnSpc>
                <a:spcPct val="100000"/>
              </a:lnSpc>
              <a:buClrTx/>
              <a:defRPr/>
            </a:pPr>
            <a:r>
              <a:rPr lang="en-US" sz="1600">
                <a:latin typeface="Franklin Gothic Book" panose="020B0503020102020204" pitchFamily="34" charset="0"/>
                <a:hlinkClick r:id="rId3"/>
              </a:rPr>
              <a:t>https://support.assessment.pearson.com/TN/testnav-system-requirements-18613791.html</a:t>
            </a:r>
            <a:endParaRPr lang="en-US" sz="1600">
              <a:latin typeface="Franklin Gothic Book" panose="020B0503020102020204" pitchFamily="34" charset="0"/>
            </a:endParaRPr>
          </a:p>
        </p:txBody>
      </p:sp>
      <p:pic>
        <p:nvPicPr>
          <p:cNvPr id="2" name="Picture 1">
            <a:extLst>
              <a:ext uri="{FF2B5EF4-FFF2-40B4-BE49-F238E27FC236}">
                <a16:creationId xmlns:a16="http://schemas.microsoft.com/office/drawing/2014/main" id="{A4FEFD4D-C66B-FAD2-E0AA-12FFD5D5AC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8327" y="1843713"/>
            <a:ext cx="4287346" cy="4237877"/>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0535401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4671F8DF-FEF9-40C0-C78F-950901A3DA44}"/>
              </a:ext>
            </a:extLst>
          </p:cNvPr>
          <p:cNvSpPr txBox="1">
            <a:spLocks/>
          </p:cNvSpPr>
          <p:nvPr/>
        </p:nvSpPr>
        <p:spPr bwMode="auto">
          <a:xfrm>
            <a:off x="457200" y="304800"/>
            <a:ext cx="8229600" cy="760520"/>
          </a:xfrm>
          <a:prstGeom prst="rect">
            <a:avLst/>
          </a:prstGeom>
          <a:solidFill>
            <a:srgbClr val="007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Franklin Gothic Book" panose="020B0503020102020204" pitchFamily="34" charset="0"/>
              </a:defRPr>
            </a:lvl2pPr>
            <a:lvl3pPr algn="ctr" rtl="0" eaLnBrk="1" fontAlgn="base" hangingPunct="1">
              <a:spcBef>
                <a:spcPct val="0"/>
              </a:spcBef>
              <a:spcAft>
                <a:spcPct val="0"/>
              </a:spcAft>
              <a:defRPr sz="4400">
                <a:solidFill>
                  <a:schemeClr val="tx1"/>
                </a:solidFill>
                <a:latin typeface="Franklin Gothic Book" panose="020B0503020102020204" pitchFamily="34" charset="0"/>
              </a:defRPr>
            </a:lvl3pPr>
            <a:lvl4pPr algn="ctr" rtl="0" eaLnBrk="1" fontAlgn="base" hangingPunct="1">
              <a:spcBef>
                <a:spcPct val="0"/>
              </a:spcBef>
              <a:spcAft>
                <a:spcPct val="0"/>
              </a:spcAft>
              <a:defRPr sz="4400">
                <a:solidFill>
                  <a:schemeClr val="tx1"/>
                </a:solidFill>
                <a:latin typeface="Franklin Gothic Book" panose="020B0503020102020204" pitchFamily="34" charset="0"/>
              </a:defRPr>
            </a:lvl4pPr>
            <a:lvl5pPr algn="ctr" rtl="0" eaLnBrk="1" fontAlgn="base" hangingPunct="1">
              <a:spcBef>
                <a:spcPct val="0"/>
              </a:spcBef>
              <a:spcAft>
                <a:spcPct val="0"/>
              </a:spcAft>
              <a:defRPr sz="4400">
                <a:solidFill>
                  <a:schemeClr val="tx1"/>
                </a:solidFill>
                <a:latin typeface="Franklin Gothic Book" panose="020B0503020102020204" pitchFamily="34" charset="0"/>
              </a:defRPr>
            </a:lvl5pPr>
            <a:lvl6pPr marL="457200" algn="ctr" rtl="0" eaLnBrk="1" fontAlgn="base" hangingPunct="1">
              <a:spcBef>
                <a:spcPct val="0"/>
              </a:spcBef>
              <a:spcAft>
                <a:spcPct val="0"/>
              </a:spcAft>
              <a:defRPr sz="4400">
                <a:solidFill>
                  <a:schemeClr val="tx1"/>
                </a:solidFill>
                <a:latin typeface="Franklin Gothic Book" panose="020B0503020102020204" pitchFamily="34" charset="0"/>
              </a:defRPr>
            </a:lvl6pPr>
            <a:lvl7pPr marL="914400" algn="ctr" rtl="0" eaLnBrk="1" fontAlgn="base" hangingPunct="1">
              <a:spcBef>
                <a:spcPct val="0"/>
              </a:spcBef>
              <a:spcAft>
                <a:spcPct val="0"/>
              </a:spcAft>
              <a:defRPr sz="4400">
                <a:solidFill>
                  <a:schemeClr val="tx1"/>
                </a:solidFill>
                <a:latin typeface="Franklin Gothic Book" panose="020B0503020102020204" pitchFamily="34" charset="0"/>
              </a:defRPr>
            </a:lvl7pPr>
            <a:lvl8pPr marL="1371600" algn="ctr" rtl="0" eaLnBrk="1" fontAlgn="base" hangingPunct="1">
              <a:spcBef>
                <a:spcPct val="0"/>
              </a:spcBef>
              <a:spcAft>
                <a:spcPct val="0"/>
              </a:spcAft>
              <a:defRPr sz="4400">
                <a:solidFill>
                  <a:schemeClr val="tx1"/>
                </a:solidFill>
                <a:latin typeface="Franklin Gothic Book" panose="020B0503020102020204" pitchFamily="34" charset="0"/>
              </a:defRPr>
            </a:lvl8pPr>
            <a:lvl9pPr marL="1828800" algn="ctr" rtl="0" eaLnBrk="1" fontAlgn="base" hangingPunct="1">
              <a:spcBef>
                <a:spcPct val="0"/>
              </a:spcBef>
              <a:spcAft>
                <a:spcPct val="0"/>
              </a:spcAft>
              <a:defRPr sz="4400">
                <a:solidFill>
                  <a:schemeClr val="tx1"/>
                </a:solidFill>
                <a:latin typeface="Franklin Gothic Book" panose="020B0503020102020204" pitchFamily="34" charset="0"/>
              </a:defRPr>
            </a:lvl9pPr>
          </a:lstStyle>
          <a:p>
            <a:pPr algn="l"/>
            <a:r>
              <a:rPr lang="en-US" sz="4000">
                <a:solidFill>
                  <a:schemeClr val="bg1"/>
                </a:solidFill>
                <a:latin typeface="Franklin Gothic Demi Cond" panose="020B0706030402020204" pitchFamily="34" charset="0"/>
              </a:rPr>
              <a:t>TestNav Software Requirements</a:t>
            </a:r>
          </a:p>
        </p:txBody>
      </p:sp>
      <p:sp>
        <p:nvSpPr>
          <p:cNvPr id="3" name="TextBox 2">
            <a:extLst>
              <a:ext uri="{FF2B5EF4-FFF2-40B4-BE49-F238E27FC236}">
                <a16:creationId xmlns:a16="http://schemas.microsoft.com/office/drawing/2014/main" id="{222FD67E-486F-0001-6987-9C7C84F8AA44}"/>
              </a:ext>
            </a:extLst>
          </p:cNvPr>
          <p:cNvSpPr txBox="1"/>
          <p:nvPr/>
        </p:nvSpPr>
        <p:spPr>
          <a:xfrm>
            <a:off x="457200" y="1325880"/>
            <a:ext cx="8229600" cy="338554"/>
          </a:xfrm>
          <a:prstGeom prst="rect">
            <a:avLst/>
          </a:prstGeom>
          <a:noFill/>
        </p:spPr>
        <p:txBody>
          <a:bodyPr wrap="square">
            <a:spAutoFit/>
          </a:bodyPr>
          <a:lstStyle/>
          <a:p>
            <a:pPr>
              <a:defRPr/>
            </a:pPr>
            <a:r>
              <a:rPr lang="en-US" sz="1600">
                <a:latin typeface="Franklin Gothic Book" panose="020B0503020102020204" pitchFamily="34" charset="0"/>
                <a:hlinkClick r:id="rId3"/>
              </a:rPr>
              <a:t>https://support.assessment.pearson.com/TN/testnav-system-requirements-18613791.html</a:t>
            </a:r>
            <a:endParaRPr lang="en-US" sz="1600">
              <a:latin typeface="Franklin Gothic Book" panose="020B0503020102020204" pitchFamily="34" charset="0"/>
            </a:endParaRPr>
          </a:p>
        </p:txBody>
      </p:sp>
      <p:sp>
        <p:nvSpPr>
          <p:cNvPr id="5" name="TextBox 4">
            <a:extLst>
              <a:ext uri="{FF2B5EF4-FFF2-40B4-BE49-F238E27FC236}">
                <a16:creationId xmlns:a16="http://schemas.microsoft.com/office/drawing/2014/main" id="{A4F3087D-62D2-EAC7-1FFC-13DBC36C72A3}"/>
              </a:ext>
            </a:extLst>
          </p:cNvPr>
          <p:cNvSpPr txBox="1"/>
          <p:nvPr/>
        </p:nvSpPr>
        <p:spPr>
          <a:xfrm>
            <a:off x="457200" y="5911612"/>
            <a:ext cx="8229600" cy="523220"/>
          </a:xfrm>
          <a:prstGeom prst="rect">
            <a:avLst/>
          </a:prstGeom>
          <a:noFill/>
        </p:spPr>
        <p:txBody>
          <a:bodyPr wrap="square" rtlCol="0">
            <a:spAutoFit/>
          </a:bodyPr>
          <a:lstStyle/>
          <a:p>
            <a:r>
              <a:rPr kumimoji="0" lang="en-US" sz="1400" b="0" i="1" u="none" strike="noStrike" kern="1200" cap="none" spc="0" normalizeH="0" baseline="0" noProof="0">
                <a:ln>
                  <a:noFill/>
                </a:ln>
                <a:solidFill>
                  <a:prstClr val="black"/>
                </a:solidFill>
                <a:effectLst/>
                <a:uLnTx/>
                <a:uFillTx/>
                <a:latin typeface="Franklin Gothic Book" panose="020B0503020102020204" pitchFamily="34" charset="0"/>
                <a:cs typeface="Arial"/>
              </a:rPr>
              <a:t>*</a:t>
            </a:r>
            <a:r>
              <a:rPr kumimoji="0" lang="en-US" sz="1400" b="0" i="1" u="none" strike="noStrike" kern="1200" cap="none" spc="0" normalizeH="0" baseline="0" noProof="0" err="1">
                <a:ln>
                  <a:noFill/>
                </a:ln>
                <a:solidFill>
                  <a:prstClr val="black"/>
                </a:solidFill>
                <a:effectLst/>
                <a:uLnTx/>
                <a:uFillTx/>
                <a:latin typeface="Franklin Gothic Book" panose="020B0503020102020204" pitchFamily="34" charset="0"/>
                <a:cs typeface="Arial"/>
              </a:rPr>
              <a:t>Syste</a:t>
            </a:r>
            <a:r>
              <a:rPr lang="en-US" sz="1400" i="1">
                <a:solidFill>
                  <a:prstClr val="black"/>
                </a:solidFill>
                <a:latin typeface="Franklin Gothic Book" panose="020B0503020102020204" pitchFamily="34" charset="0"/>
                <a:cs typeface="Arial"/>
              </a:rPr>
              <a:t>m requirements as of November 2024. </a:t>
            </a:r>
            <a:r>
              <a:rPr kumimoji="0" lang="en-US" sz="1400" b="0" i="1" u="none" strike="noStrike" kern="1200" cap="none" spc="0" normalizeH="0" baseline="0" noProof="0">
                <a:ln>
                  <a:noFill/>
                </a:ln>
                <a:solidFill>
                  <a:prstClr val="black"/>
                </a:solidFill>
                <a:effectLst/>
                <a:uLnTx/>
                <a:uFillTx/>
                <a:latin typeface="Franklin Gothic Book" panose="020B0503020102020204" pitchFamily="34" charset="0"/>
                <a:cs typeface="Arial"/>
              </a:rPr>
              <a:t>Districts should refer to </a:t>
            </a:r>
            <a:r>
              <a:rPr lang="en-US" sz="1400" i="1">
                <a:solidFill>
                  <a:prstClr val="black"/>
                </a:solidFill>
                <a:latin typeface="Franklin Gothic Book" panose="020B0503020102020204" pitchFamily="34" charset="0"/>
                <a:cs typeface="Arial"/>
              </a:rPr>
              <a:t>t</a:t>
            </a:r>
            <a:r>
              <a:rPr kumimoji="0" lang="en-US" sz="1400" b="0" i="1" u="none" strike="noStrike" kern="1200" cap="none" spc="0" normalizeH="0" baseline="0" noProof="0">
                <a:ln>
                  <a:noFill/>
                </a:ln>
                <a:solidFill>
                  <a:prstClr val="black"/>
                </a:solidFill>
                <a:effectLst/>
                <a:uLnTx/>
                <a:uFillTx/>
                <a:latin typeface="Franklin Gothic Book" panose="020B0503020102020204" pitchFamily="34" charset="0"/>
                <a:cs typeface="Arial"/>
              </a:rPr>
              <a:t>he support link </a:t>
            </a:r>
          </a:p>
          <a:p>
            <a:r>
              <a:rPr kumimoji="0" lang="en-US" sz="1400" b="0" i="1" u="none" strike="noStrike" kern="1200" cap="none" spc="0" normalizeH="0" baseline="0" noProof="0">
                <a:ln>
                  <a:noFill/>
                </a:ln>
                <a:solidFill>
                  <a:prstClr val="black"/>
                </a:solidFill>
                <a:effectLst/>
                <a:uLnTx/>
                <a:uFillTx/>
                <a:latin typeface="Franklin Gothic Book" panose="020B0503020102020204" pitchFamily="34" charset="0"/>
                <a:cs typeface="Arial"/>
              </a:rPr>
              <a:t>above to view the most current supported operating systems.</a:t>
            </a:r>
            <a:endParaRPr lang="en-US" sz="1400" i="1">
              <a:latin typeface="Franklin Gothic Book" panose="020B0503020102020204" pitchFamily="34" charset="0"/>
            </a:endParaRPr>
          </a:p>
        </p:txBody>
      </p:sp>
      <p:pic>
        <p:nvPicPr>
          <p:cNvPr id="2" name="Picture 1" descr="A screenshot of a computer">
            <a:extLst>
              <a:ext uri="{FF2B5EF4-FFF2-40B4-BE49-F238E27FC236}">
                <a16:creationId xmlns:a16="http://schemas.microsoft.com/office/drawing/2014/main" id="{0E73CD23-7A40-13EF-11E3-1065B04540CE}"/>
              </a:ext>
            </a:extLst>
          </p:cNvPr>
          <p:cNvPicPr>
            <a:picLocks noChangeAspect="1"/>
          </p:cNvPicPr>
          <p:nvPr/>
        </p:nvPicPr>
        <p:blipFill>
          <a:blip r:embed="rId4"/>
          <a:stretch>
            <a:fillRect/>
          </a:stretch>
        </p:blipFill>
        <p:spPr>
          <a:xfrm>
            <a:off x="311069" y="1712003"/>
            <a:ext cx="8521861" cy="3629318"/>
          </a:xfrm>
          <a:prstGeom prst="rect">
            <a:avLst/>
          </a:prstGeom>
        </p:spPr>
      </p:pic>
    </p:spTree>
    <p:extLst>
      <p:ext uri="{BB962C8B-B14F-4D97-AF65-F5344CB8AC3E}">
        <p14:creationId xmlns:p14="http://schemas.microsoft.com/office/powerpoint/2010/main" val="439504"/>
      </p:ext>
    </p:extLst>
  </p:cSld>
  <p:clrMapOvr>
    <a:masterClrMapping/>
  </p:clrMapOvr>
</p:sld>
</file>

<file path=ppt/theme/theme1.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1_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SOV Branded">
      <a:dk1>
        <a:sysClr val="windowText" lastClr="000000"/>
      </a:dk1>
      <a:lt1>
        <a:srgbClr val="FFFFFF"/>
      </a:lt1>
      <a:dk2>
        <a:srgbClr val="00853F"/>
      </a:dk2>
      <a:lt2>
        <a:srgbClr val="FFFFFF"/>
      </a:lt2>
      <a:accent1>
        <a:srgbClr val="00853F"/>
      </a:accent1>
      <a:accent2>
        <a:srgbClr val="F38F1D"/>
      </a:accent2>
      <a:accent3>
        <a:srgbClr val="9BBB59"/>
      </a:accent3>
      <a:accent4>
        <a:srgbClr val="8064A2"/>
      </a:accent4>
      <a:accent5>
        <a:srgbClr val="4BACC6"/>
      </a:accent5>
      <a:accent6>
        <a:srgbClr val="F79646"/>
      </a:accent6>
      <a:hlink>
        <a:srgbClr val="0000FF"/>
      </a:hlink>
      <a:folHlink>
        <a:srgbClr val="800080"/>
      </a:folHlink>
    </a:clrScheme>
    <a:fontScheme name="SOV Branded">
      <a:majorFont>
        <a:latin typeface="Franklin Gothic Book"/>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014C253FA5DD4B83B766324D4C3710" ma:contentTypeVersion="16" ma:contentTypeDescription="Create a new document." ma:contentTypeScope="" ma:versionID="cdab6e5a5457d38c09308dc166c75323">
  <xsd:schema xmlns:xsd="http://www.w3.org/2001/XMLSchema" xmlns:xs="http://www.w3.org/2001/XMLSchema" xmlns:p="http://schemas.microsoft.com/office/2006/metadata/properties" xmlns:ns2="0884357b-134d-4ca2-9c0c-7d09dc343f76" xmlns:ns3="4414d878-0cfd-4db6-98bb-522d4c96c017" targetNamespace="http://schemas.microsoft.com/office/2006/metadata/properties" ma:root="true" ma:fieldsID="0884b77350614f3057ba342afda48ac1" ns2:_="" ns3:_="">
    <xsd:import namespace="0884357b-134d-4ca2-9c0c-7d09dc343f76"/>
    <xsd:import namespace="4414d878-0cfd-4db6-98bb-522d4c96c01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84357b-134d-4ca2-9c0c-7d09dc343f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14d878-0cfd-4db6-98bb-522d4c96c01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d160fb1-751b-40f0-b1db-a3e1297c73f9}" ma:internalName="TaxCatchAll" ma:showField="CatchAllData" ma:web="4414d878-0cfd-4db6-98bb-522d4c96c0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84357b-134d-4ca2-9c0c-7d09dc343f76">
      <Terms xmlns="http://schemas.microsoft.com/office/infopath/2007/PartnerControls"/>
    </lcf76f155ced4ddcb4097134ff3c332f>
    <TaxCatchAll xmlns="4414d878-0cfd-4db6-98bb-522d4c96c017" xsi:nil="true"/>
  </documentManagement>
</p:properties>
</file>

<file path=customXml/itemProps1.xml><?xml version="1.0" encoding="utf-8"?>
<ds:datastoreItem xmlns:ds="http://schemas.openxmlformats.org/officeDocument/2006/customXml" ds:itemID="{F3AE6725-A795-40EE-A78E-60868A81FC19}">
  <ds:schemaRefs>
    <ds:schemaRef ds:uri="http://schemas.microsoft.com/sharepoint/v3/contenttype/forms"/>
  </ds:schemaRefs>
</ds:datastoreItem>
</file>

<file path=customXml/itemProps2.xml><?xml version="1.0" encoding="utf-8"?>
<ds:datastoreItem xmlns:ds="http://schemas.openxmlformats.org/officeDocument/2006/customXml" ds:itemID="{1EA56F29-C1EA-4C12-BF25-B0F9D2DD03DE}">
  <ds:schemaRefs>
    <ds:schemaRef ds:uri="0884357b-134d-4ca2-9c0c-7d09dc343f76"/>
    <ds:schemaRef ds:uri="4414d878-0cfd-4db6-98bb-522d4c96c0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4016E5-BBDD-4E98-B233-41824DAE6A16}">
  <ds:schemaRefs>
    <ds:schemaRef ds:uri="0884357b-134d-4ca2-9c0c-7d09dc343f76"/>
    <ds:schemaRef ds:uri="4414d878-0cfd-4db6-98bb-522d4c96c0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edu-aoe-power-point-presentation</Template>
  <TotalTime>170</TotalTime>
  <Words>7245</Words>
  <Application>Microsoft Office PowerPoint</Application>
  <PresentationFormat>On-screen Show (4:3)</PresentationFormat>
  <Paragraphs>1116</Paragraphs>
  <Slides>139</Slides>
  <Notes>78</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139</vt:i4>
      </vt:variant>
    </vt:vector>
  </HeadingPairs>
  <TitlesOfParts>
    <vt:vector size="151" baseType="lpstr">
      <vt:lpstr>Arial</vt:lpstr>
      <vt:lpstr>Calibri</vt:lpstr>
      <vt:lpstr>Courier New</vt:lpstr>
      <vt:lpstr>Franklin Gothic Book</vt:lpstr>
      <vt:lpstr>Franklin Gothic Demi</vt:lpstr>
      <vt:lpstr>Franklin Gothic Demi Cond</vt:lpstr>
      <vt:lpstr>Palatino Linotype</vt:lpstr>
      <vt:lpstr>Times New Roman</vt:lpstr>
      <vt:lpstr>Custom Design</vt:lpstr>
      <vt:lpstr>2_Custom Design</vt:lpstr>
      <vt:lpstr>1_Custom Design</vt:lpstr>
      <vt:lpstr>Custom Design</vt:lpstr>
      <vt:lpstr>2025 VTCAP  Administration Training</vt:lpstr>
      <vt:lpstr>Agenda</vt:lpstr>
      <vt:lpstr>Welcome &amp; 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Vermont Agency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Vermont Agency of Education</dc:creator>
  <cp:lastModifiedBy>Sara Hanlon</cp:lastModifiedBy>
  <cp:revision>20</cp:revision>
  <cp:lastPrinted>2020-02-04T17:31:22Z</cp:lastPrinted>
  <dcterms:created xsi:type="dcterms:W3CDTF">2016-07-25T13:30:01Z</dcterms:created>
  <dcterms:modified xsi:type="dcterms:W3CDTF">2025-01-02T13:57:44Z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0x01010035014C253FA5DD4B83B766324D4C3710</vt:lpwstr>
  </property>
  <property fmtid="{D5CDD505-2E9C-101B-9397-08002B2CF9AE}" pid="3" name="MediaServiceImageTags">
    <vt:lpwstr/>
  </property>
</Properties>
</file>